
<file path=[Content_Types].xml><?xml version="1.0" encoding="utf-8"?>
<Types xmlns="http://schemas.openxmlformats.org/package/2006/content-types">
  <Default Extension="png" ContentType="image/png"/>
  <Default Extension="jpeg" ContentType="image/jpeg"/>
  <Default Extension="wmf" ContentType="image/x-wmf"/>
  <Default Extension="emf" ContentType="image/x-emf"/>
  <Default Extension="rels" ContentType="application/vnd.openxmlformats-package.relationships+xml"/>
  <Default Extension="xml" ContentType="application/xml"/>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3.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5"/>
  </p:notesMasterIdLst>
  <p:handoutMasterIdLst>
    <p:handoutMasterId r:id="rId26"/>
  </p:handoutMasterIdLst>
  <p:sldIdLst>
    <p:sldId id="256" r:id="rId2"/>
    <p:sldId id="264" r:id="rId3"/>
    <p:sldId id="339" r:id="rId4"/>
    <p:sldId id="340" r:id="rId5"/>
    <p:sldId id="337" r:id="rId6"/>
    <p:sldId id="321" r:id="rId7"/>
    <p:sldId id="334" r:id="rId8"/>
    <p:sldId id="336" r:id="rId9"/>
    <p:sldId id="335" r:id="rId10"/>
    <p:sldId id="296" r:id="rId11"/>
    <p:sldId id="324" r:id="rId12"/>
    <p:sldId id="298" r:id="rId13"/>
    <p:sldId id="299" r:id="rId14"/>
    <p:sldId id="305" r:id="rId15"/>
    <p:sldId id="301" r:id="rId16"/>
    <p:sldId id="311" r:id="rId17"/>
    <p:sldId id="303" r:id="rId18"/>
    <p:sldId id="314" r:id="rId19"/>
    <p:sldId id="300" r:id="rId20"/>
    <p:sldId id="327" r:id="rId21"/>
    <p:sldId id="338" r:id="rId22"/>
    <p:sldId id="287" r:id="rId23"/>
    <p:sldId id="333" r:id="rId24"/>
  </p:sldIdLst>
  <p:sldSz cx="9144000" cy="6858000" type="screen4x3"/>
  <p:notesSz cx="6802438" cy="9936163"/>
  <p:defaultTextStyle>
    <a:defPPr>
      <a:defRPr lang="en-US">
        <a:uFillTx/>
      </a:defRPr>
    </a:defPPr>
    <a:lvl1pPr marL="0" algn="l" defTabSz="457200" rtl="0" eaLnBrk="1" latinLnBrk="0" hangingPunct="1">
      <a:defRPr sz="1800" kern="1200">
        <a:solidFill>
          <a:schemeClr val="tx1"/>
        </a:solidFill>
        <a:uFillTx/>
        <a:latin typeface="+mn-lt"/>
        <a:ea typeface="+mn-ea"/>
        <a:cs typeface="+mn-cs"/>
      </a:defRPr>
    </a:lvl1pPr>
    <a:lvl2pPr marL="457200" algn="l" defTabSz="457200" rtl="0" eaLnBrk="1" latinLnBrk="0" hangingPunct="1">
      <a:defRPr sz="1800" kern="1200">
        <a:solidFill>
          <a:schemeClr val="tx1"/>
        </a:solidFill>
        <a:uFillTx/>
        <a:latin typeface="+mn-lt"/>
        <a:ea typeface="+mn-ea"/>
        <a:cs typeface="+mn-cs"/>
      </a:defRPr>
    </a:lvl2pPr>
    <a:lvl3pPr marL="914400" algn="l" defTabSz="457200" rtl="0" eaLnBrk="1" latinLnBrk="0" hangingPunct="1">
      <a:defRPr sz="1800" kern="1200">
        <a:solidFill>
          <a:schemeClr val="tx1"/>
        </a:solidFill>
        <a:uFillTx/>
        <a:latin typeface="+mn-lt"/>
        <a:ea typeface="+mn-ea"/>
        <a:cs typeface="+mn-cs"/>
      </a:defRPr>
    </a:lvl3pPr>
    <a:lvl4pPr marL="1371600" algn="l" defTabSz="457200" rtl="0" eaLnBrk="1" latinLnBrk="0" hangingPunct="1">
      <a:defRPr sz="1800" kern="1200">
        <a:solidFill>
          <a:schemeClr val="tx1"/>
        </a:solidFill>
        <a:uFillTx/>
        <a:latin typeface="+mn-lt"/>
        <a:ea typeface="+mn-ea"/>
        <a:cs typeface="+mn-cs"/>
      </a:defRPr>
    </a:lvl4pPr>
    <a:lvl5pPr marL="1828800" algn="l" defTabSz="457200" rtl="0" eaLnBrk="1" latinLnBrk="0" hangingPunct="1">
      <a:defRPr sz="1800" kern="1200">
        <a:solidFill>
          <a:schemeClr val="tx1"/>
        </a:solidFill>
        <a:uFillTx/>
        <a:latin typeface="+mn-lt"/>
        <a:ea typeface="+mn-ea"/>
        <a:cs typeface="+mn-cs"/>
      </a:defRPr>
    </a:lvl5pPr>
    <a:lvl6pPr marL="2286000" algn="l" defTabSz="457200" rtl="0" eaLnBrk="1" latinLnBrk="0" hangingPunct="1">
      <a:defRPr sz="1800" kern="1200">
        <a:solidFill>
          <a:schemeClr val="tx1"/>
        </a:solidFill>
        <a:uFillTx/>
        <a:latin typeface="+mn-lt"/>
        <a:ea typeface="+mn-ea"/>
        <a:cs typeface="+mn-cs"/>
      </a:defRPr>
    </a:lvl6pPr>
    <a:lvl7pPr marL="2743200" algn="l" defTabSz="457200" rtl="0" eaLnBrk="1" latinLnBrk="0" hangingPunct="1">
      <a:defRPr sz="1800" kern="1200">
        <a:solidFill>
          <a:schemeClr val="tx1"/>
        </a:solidFill>
        <a:uFillTx/>
        <a:latin typeface="+mn-lt"/>
        <a:ea typeface="+mn-ea"/>
        <a:cs typeface="+mn-cs"/>
      </a:defRPr>
    </a:lvl7pPr>
    <a:lvl8pPr marL="3200400" algn="l" defTabSz="457200" rtl="0" eaLnBrk="1" latinLnBrk="0" hangingPunct="1">
      <a:defRPr sz="1800" kern="1200">
        <a:solidFill>
          <a:schemeClr val="tx1"/>
        </a:solidFill>
        <a:uFillTx/>
        <a:latin typeface="+mn-lt"/>
        <a:ea typeface="+mn-ea"/>
        <a:cs typeface="+mn-cs"/>
      </a:defRPr>
    </a:lvl8pPr>
    <a:lvl9pPr marL="3657600" algn="l" defTabSz="457200" rtl="0" eaLnBrk="1" latinLnBrk="0" hangingPunct="1">
      <a:defRPr sz="1800" kern="1200">
        <a:solidFill>
          <a:schemeClr val="tx1"/>
        </a:solidFill>
        <a:uFillTx/>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Andrew Worland" initials="AW" lastIdx="1"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80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srgbClr val="000000"/>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srgbClr val="000000"/>
        </a:fontRef>
        <a:schemeClr val="lt1"/>
      </a:tcTxStyle>
      <a:tcStyle>
        <a:tcBdr/>
        <a:fill>
          <a:solidFill>
            <a:schemeClr val="accent1"/>
          </a:solidFill>
        </a:fill>
      </a:tcStyle>
    </a:lastCol>
    <a:firstCol>
      <a:tcTxStyle b="on">
        <a:fontRef idx="minor">
          <a:srgbClr val="000000"/>
        </a:fontRef>
        <a:schemeClr val="lt1"/>
      </a:tcTxStyle>
      <a:tcStyle>
        <a:tcBdr/>
        <a:fill>
          <a:solidFill>
            <a:schemeClr val="accent1"/>
          </a:solidFill>
        </a:fill>
      </a:tcStyle>
    </a:firstCol>
    <a:lastRow>
      <a:tcTxStyle b="on">
        <a:fontRef idx="minor">
          <a:srgbClr val="000000"/>
        </a:fontRef>
        <a:schemeClr val="lt1"/>
      </a:tcTxStyle>
      <a:tcStyle>
        <a:tcBdr>
          <a:top>
            <a:ln w="38100" cmpd="sng">
              <a:solidFill>
                <a:schemeClr val="lt1"/>
              </a:solidFill>
            </a:ln>
          </a:top>
        </a:tcBdr>
        <a:fill>
          <a:solidFill>
            <a:schemeClr val="accent1"/>
          </a:solidFill>
        </a:fill>
      </a:tcStyle>
    </a:lastRow>
    <a:firstRow>
      <a:tcTxStyle b="on">
        <a:fontRef idx="minor">
          <a:srgbClr val="000000"/>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srgbClr val="000000"/>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srgbClr val="000000"/>
        </a:fontRef>
        <a:schemeClr val="lt1"/>
      </a:tcTxStyle>
      <a:tcStyle>
        <a:tcBdr/>
        <a:fill>
          <a:solidFill>
            <a:schemeClr val="accent2"/>
          </a:solidFill>
        </a:fill>
      </a:tcStyle>
    </a:lastCol>
    <a:firstCol>
      <a:tcTxStyle b="on">
        <a:fontRef idx="minor">
          <a:srgbClr val="000000"/>
        </a:fontRef>
        <a:schemeClr val="lt1"/>
      </a:tcTxStyle>
      <a:tcStyle>
        <a:tcBdr/>
        <a:fill>
          <a:solidFill>
            <a:schemeClr val="accent2"/>
          </a:solidFill>
        </a:fill>
      </a:tcStyle>
    </a:firstCol>
    <a:lastRow>
      <a:tcTxStyle b="on">
        <a:fontRef idx="minor">
          <a:srgbClr val="000000"/>
        </a:fontRef>
        <a:schemeClr val="lt1"/>
      </a:tcTxStyle>
      <a:tcStyle>
        <a:tcBdr>
          <a:top>
            <a:ln w="38100" cmpd="sng">
              <a:solidFill>
                <a:schemeClr val="lt1"/>
              </a:solidFill>
            </a:ln>
          </a:top>
        </a:tcBdr>
        <a:fill>
          <a:solidFill>
            <a:schemeClr val="accent2"/>
          </a:solidFill>
        </a:fill>
      </a:tcStyle>
    </a:lastRow>
    <a:firstRow>
      <a:tcTxStyle b="on">
        <a:fontRef idx="minor">
          <a:srgbClr val="000000"/>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35" autoAdjust="0"/>
    <p:restoredTop sz="96586" autoAdjust="0"/>
  </p:normalViewPr>
  <p:slideViewPr>
    <p:cSldViewPr snapToGrid="0" snapToObjects="1">
      <p:cViewPr varScale="1">
        <p:scale>
          <a:sx n="122" d="100"/>
          <a:sy n="122" d="100"/>
        </p:scale>
        <p:origin x="1266" y="90"/>
      </p:cViewPr>
      <p:guideLst>
        <p:guide orient="horz" pos="2160"/>
        <p:guide pos="2880"/>
      </p:guideLst>
    </p:cSldViewPr>
  </p:slideViewPr>
  <p:notesTextViewPr>
    <p:cViewPr>
      <p:scale>
        <a:sx n="3" d="2"/>
        <a:sy n="3" d="2"/>
      </p:scale>
      <p:origin x="0" y="0"/>
    </p:cViewPr>
  </p:notesTextViewPr>
  <p:sorterViewPr>
    <p:cViewPr varScale="1">
      <p:scale>
        <a:sx n="1" d="1"/>
        <a:sy n="1" d="1"/>
      </p:scale>
      <p:origin x="0" y="0"/>
    </p:cViewPr>
  </p:sorterViewPr>
  <p:notesViewPr>
    <p:cSldViewPr snapToGrid="0" snapToObjects="1">
      <p:cViewPr varScale="1">
        <p:scale>
          <a:sx n="79" d="100"/>
          <a:sy n="79" d="100"/>
        </p:scale>
        <p:origin x="3144" y="102"/>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handoutMaster" Target="handoutMasters/handout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commentAuthors" Target="commentAuthors.xml"/><Relationship Id="rId30" Type="http://schemas.openxmlformats.org/officeDocument/2006/relationships/theme" Target="theme/theme1.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2.xml"/><Relationship Id="rId1" Type="http://schemas.microsoft.com/office/2011/relationships/chartStyle" Target="style2.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r>
              <a:rPr lang="en-AU" sz="1600" dirty="0" smtClean="0"/>
              <a:t>Global Reactor Growth through 2030</a:t>
            </a:r>
          </a:p>
          <a:p>
            <a:pPr>
              <a:defRPr/>
            </a:pPr>
            <a:r>
              <a:rPr lang="en-AU" sz="1000" dirty="0" smtClean="0"/>
              <a:t>Source: WNA website,</a:t>
            </a:r>
            <a:r>
              <a:rPr lang="en-AU" sz="1000" baseline="0" dirty="0" smtClean="0"/>
              <a:t> August 2014</a:t>
            </a:r>
            <a:endParaRPr lang="en-AU" sz="1000" dirty="0"/>
          </a:p>
        </c:rich>
      </c:tx>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stacked"/>
        <c:varyColors val="0"/>
        <c:ser>
          <c:idx val="0"/>
          <c:order val="0"/>
          <c:tx>
            <c:strRef>
              <c:f>Sheet1!$B$1</c:f>
              <c:strCache>
                <c:ptCount val="1"/>
                <c:pt idx="0">
                  <c:v>Series 1</c:v>
                </c:pt>
              </c:strCache>
            </c:strRef>
          </c:tx>
          <c:spPr>
            <a:noFill/>
            <a:ln>
              <a:noFill/>
            </a:ln>
            <a:effectLst/>
          </c:spPr>
          <c:invertIfNegative val="0"/>
          <c:dPt>
            <c:idx val="0"/>
            <c:invertIfNegative val="0"/>
            <c:bubble3D val="0"/>
            <c:spPr>
              <a:solidFill>
                <a:schemeClr val="accent1"/>
              </a:solidFill>
              <a:ln>
                <a:noFill/>
              </a:ln>
              <a:effectLst/>
            </c:spPr>
          </c:dPt>
          <c:dPt>
            <c:idx val="4"/>
            <c:invertIfNegative val="0"/>
            <c:bubble3D val="0"/>
            <c:spPr>
              <a:solidFill>
                <a:schemeClr val="accent1"/>
              </a:solidFill>
              <a:ln>
                <a:noFill/>
              </a:ln>
              <a:effectLst/>
            </c:spPr>
          </c:dPt>
          <c:dPt>
            <c:idx val="6"/>
            <c:invertIfNegative val="0"/>
            <c:bubble3D val="0"/>
            <c:spPr>
              <a:solidFill>
                <a:schemeClr val="accent1"/>
              </a:solidFill>
              <a:ln>
                <a:noFill/>
              </a:ln>
              <a:effectLst/>
            </c:spPr>
          </c:dPt>
          <c:dLbls>
            <c:dLbl>
              <c:idx val="0"/>
              <c:showLegendKey val="0"/>
              <c:showVal val="1"/>
              <c:showCatName val="0"/>
              <c:showSerName val="0"/>
              <c:showPercent val="0"/>
              <c:showBubbleSize val="0"/>
              <c:extLst>
                <c:ext xmlns:c15="http://schemas.microsoft.com/office/drawing/2012/chart" uri="{CE6537A1-D6FC-4f65-9D91-7224C49458BB}"/>
              </c:extLst>
            </c:dLbl>
            <c:dLbl>
              <c:idx val="4"/>
              <c:showLegendKey val="0"/>
              <c:showVal val="1"/>
              <c:showCatName val="0"/>
              <c:showSerName val="0"/>
              <c:showPercent val="0"/>
              <c:showBubbleSize val="0"/>
              <c:extLst>
                <c:ext xmlns:c15="http://schemas.microsoft.com/office/drawing/2012/chart" uri="{CE6537A1-D6FC-4f65-9D91-7224C49458BB}"/>
              </c:extLst>
            </c:dLbl>
            <c:dLbl>
              <c:idx val="6"/>
              <c:showLegendKey val="0"/>
              <c:showVal val="1"/>
              <c:showCatName val="0"/>
              <c:showSerName val="0"/>
              <c:showPercent val="0"/>
              <c:showBubbleSize val="0"/>
              <c:extLst>
                <c:ext xmlns:c15="http://schemas.microsoft.com/office/drawing/2012/chart" uri="{CE6537A1-D6FC-4f65-9D91-7224C49458BB}"/>
              </c:extLst>
            </c:dLbl>
            <c:spPr>
              <a:noFill/>
              <a:ln>
                <a:noFill/>
              </a:ln>
              <a:effectLst/>
            </c:spPr>
            <c:txPr>
              <a:bodyPr rot="0" spcFirstLastPara="1" vertOverflow="ellipsis" vert="horz" wrap="square" lIns="38100" tIns="19050" rIns="38100" bIns="19050" anchor="ctr" anchorCtr="1">
                <a:spAutoFit/>
              </a:bodyPr>
              <a:lstStyle/>
              <a:p>
                <a:pPr>
                  <a:defRPr sz="1050" b="0" i="0" u="none" strike="noStrike" kern="1200" baseline="0">
                    <a:solidFill>
                      <a:schemeClr val="bg1"/>
                    </a:solidFill>
                    <a:latin typeface="+mn-lt"/>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Sheet1!$A$2:$A$8</c:f>
              <c:strCache>
                <c:ptCount val="7"/>
                <c:pt idx="0">
                  <c:v>Current operable</c:v>
                </c:pt>
                <c:pt idx="1">
                  <c:v>Under construction</c:v>
                </c:pt>
                <c:pt idx="2">
                  <c:v>Ordered</c:v>
                </c:pt>
                <c:pt idx="3">
                  <c:v>Retired (?)</c:v>
                </c:pt>
                <c:pt idx="4">
                  <c:v>Operable 2025</c:v>
                </c:pt>
                <c:pt idx="5">
                  <c:v>Proposed</c:v>
                </c:pt>
                <c:pt idx="6">
                  <c:v>Potential operable 2030</c:v>
                </c:pt>
              </c:strCache>
            </c:strRef>
          </c:cat>
          <c:val>
            <c:numRef>
              <c:f>Sheet1!$B$2:$B$8</c:f>
              <c:numCache>
                <c:formatCode>#,##0</c:formatCode>
                <c:ptCount val="7"/>
                <c:pt idx="0" formatCode="General">
                  <c:v>437</c:v>
                </c:pt>
                <c:pt idx="1">
                  <c:v>437</c:v>
                </c:pt>
                <c:pt idx="2">
                  <c:v>507</c:v>
                </c:pt>
                <c:pt idx="3">
                  <c:v>612</c:v>
                </c:pt>
                <c:pt idx="4">
                  <c:v>612</c:v>
                </c:pt>
                <c:pt idx="5">
                  <c:v>612</c:v>
                </c:pt>
                <c:pt idx="6">
                  <c:v>920</c:v>
                </c:pt>
              </c:numCache>
            </c:numRef>
          </c:val>
        </c:ser>
        <c:ser>
          <c:idx val="1"/>
          <c:order val="1"/>
          <c:tx>
            <c:strRef>
              <c:f>Sheet1!$C$1</c:f>
              <c:strCache>
                <c:ptCount val="1"/>
                <c:pt idx="0">
                  <c:v>Series 2</c:v>
                </c:pt>
              </c:strCache>
            </c:strRef>
          </c:tx>
          <c:spPr>
            <a:solidFill>
              <a:schemeClr val="accent2"/>
            </a:solidFill>
            <a:ln>
              <a:noFill/>
            </a:ln>
            <a:effectLst/>
          </c:spPr>
          <c:invertIfNegative val="0"/>
          <c:dPt>
            <c:idx val="4"/>
            <c:invertIfNegative val="0"/>
            <c:bubble3D val="0"/>
            <c:spPr>
              <a:noFill/>
              <a:ln>
                <a:noFill/>
              </a:ln>
              <a:effectLst/>
            </c:spPr>
          </c:dPt>
          <c:dLbls>
            <c:dLbl>
              <c:idx val="0"/>
              <c:delete val="1"/>
              <c:extLst>
                <c:ext xmlns:c15="http://schemas.microsoft.com/office/drawing/2012/chart" uri="{CE6537A1-D6FC-4f65-9D91-7224C49458BB}"/>
              </c:extLst>
            </c:dLbl>
            <c:dLbl>
              <c:idx val="4"/>
              <c:delete val="1"/>
              <c:extLst>
                <c:ext xmlns:c15="http://schemas.microsoft.com/office/drawing/2012/chart" uri="{CE6537A1-D6FC-4f65-9D91-7224C49458BB}"/>
              </c:extLst>
            </c:dLbl>
            <c:spPr>
              <a:noFill/>
              <a:ln>
                <a:noFill/>
              </a:ln>
              <a:effectLst/>
            </c:spPr>
            <c:txPr>
              <a:bodyPr rot="0" spcFirstLastPara="1" vertOverflow="ellipsis" vert="horz" wrap="square" lIns="38100" tIns="19050" rIns="38100" bIns="19050" anchor="ctr" anchorCtr="1">
                <a:spAutoFit/>
              </a:bodyPr>
              <a:lstStyle/>
              <a:p>
                <a:pPr>
                  <a:defRPr sz="1050" b="0" i="0" u="none" strike="noStrike" kern="1200" baseline="0">
                    <a:solidFill>
                      <a:schemeClr val="bg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Sheet1!$A$2:$A$8</c:f>
              <c:strCache>
                <c:ptCount val="7"/>
                <c:pt idx="0">
                  <c:v>Current operable</c:v>
                </c:pt>
                <c:pt idx="1">
                  <c:v>Under construction</c:v>
                </c:pt>
                <c:pt idx="2">
                  <c:v>Ordered</c:v>
                </c:pt>
                <c:pt idx="3">
                  <c:v>Retired (?)</c:v>
                </c:pt>
                <c:pt idx="4">
                  <c:v>Operable 2025</c:v>
                </c:pt>
                <c:pt idx="5">
                  <c:v>Proposed</c:v>
                </c:pt>
                <c:pt idx="6">
                  <c:v>Potential operable 2030</c:v>
                </c:pt>
              </c:strCache>
            </c:strRef>
          </c:cat>
          <c:val>
            <c:numRef>
              <c:f>Sheet1!$C$2:$C$8</c:f>
              <c:numCache>
                <c:formatCode>#,##0</c:formatCode>
                <c:ptCount val="7"/>
                <c:pt idx="0" formatCode="General">
                  <c:v>0</c:v>
                </c:pt>
                <c:pt idx="1">
                  <c:v>70</c:v>
                </c:pt>
                <c:pt idx="2">
                  <c:v>179</c:v>
                </c:pt>
                <c:pt idx="3">
                  <c:v>74</c:v>
                </c:pt>
                <c:pt idx="4">
                  <c:v>308</c:v>
                </c:pt>
                <c:pt idx="5">
                  <c:v>308</c:v>
                </c:pt>
              </c:numCache>
            </c:numRef>
          </c:val>
        </c:ser>
        <c:dLbls>
          <c:showLegendKey val="0"/>
          <c:showVal val="0"/>
          <c:showCatName val="0"/>
          <c:showSerName val="0"/>
          <c:showPercent val="0"/>
          <c:showBubbleSize val="0"/>
        </c:dLbls>
        <c:gapWidth val="150"/>
        <c:overlap val="100"/>
        <c:axId val="443705512"/>
        <c:axId val="443705904"/>
      </c:barChart>
      <c:catAx>
        <c:axId val="4437055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800" b="0" i="0" u="none" strike="noStrike" kern="1200" baseline="0">
                <a:solidFill>
                  <a:schemeClr val="tx1">
                    <a:lumMod val="65000"/>
                    <a:lumOff val="35000"/>
                  </a:schemeClr>
                </a:solidFill>
                <a:latin typeface="+mn-lt"/>
                <a:ea typeface="+mn-ea"/>
                <a:cs typeface="+mn-cs"/>
              </a:defRPr>
            </a:pPr>
            <a:endParaRPr lang="en-US"/>
          </a:p>
        </c:txPr>
        <c:crossAx val="443705904"/>
        <c:crosses val="autoZero"/>
        <c:auto val="1"/>
        <c:lblAlgn val="ctr"/>
        <c:lblOffset val="100"/>
        <c:noMultiLvlLbl val="0"/>
      </c:catAx>
      <c:valAx>
        <c:axId val="4437059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3705512"/>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31191049947075555"/>
          <c:y val="8.9351795883980775E-2"/>
          <c:w val="0.40772532322102295"/>
          <c:h val="0.61768605980839075"/>
        </c:manualLayout>
      </c:layout>
      <c:pieChart>
        <c:varyColors val="1"/>
        <c:ser>
          <c:idx val="0"/>
          <c:order val="0"/>
          <c:tx>
            <c:strRef>
              <c:f>Sheet1!$B$1</c:f>
              <c:strCache>
                <c:ptCount val="1"/>
                <c:pt idx="0">
                  <c:v>Shareholdings</c:v>
                </c:pt>
              </c:strCache>
            </c:strRef>
          </c:tx>
          <c:dPt>
            <c:idx val="0"/>
            <c:bubble3D val="0"/>
            <c:spPr>
              <a:solidFill>
                <a:schemeClr val="accent1"/>
              </a:solidFill>
              <a:ln w="19050">
                <a:solidFill>
                  <a:schemeClr val="lt1"/>
                </a:solidFill>
              </a:ln>
              <a:effectLst/>
            </c:spPr>
          </c:dPt>
          <c:dPt>
            <c:idx val="1"/>
            <c:bubble3D val="0"/>
            <c:spPr>
              <a:solidFill>
                <a:schemeClr val="accent2"/>
              </a:solidFill>
              <a:ln w="19050">
                <a:solidFill>
                  <a:schemeClr val="lt1"/>
                </a:solidFill>
              </a:ln>
              <a:effectLst/>
            </c:spPr>
          </c:dPt>
          <c:dPt>
            <c:idx val="2"/>
            <c:bubble3D val="0"/>
            <c:spPr>
              <a:solidFill>
                <a:schemeClr val="accent3"/>
              </a:solidFill>
              <a:ln w="19050">
                <a:solidFill>
                  <a:schemeClr val="lt1"/>
                </a:solidFill>
              </a:ln>
              <a:effectLst/>
            </c:spPr>
          </c:dPt>
          <c:dPt>
            <c:idx val="3"/>
            <c:bubble3D val="0"/>
            <c:spPr>
              <a:solidFill>
                <a:schemeClr val="accent4"/>
              </a:solidFill>
              <a:ln w="19050">
                <a:solidFill>
                  <a:schemeClr val="lt1"/>
                </a:solidFill>
              </a:ln>
              <a:effectLst/>
            </c:spPr>
          </c:dPt>
          <c:dPt>
            <c:idx val="4"/>
            <c:bubble3D val="0"/>
            <c:spPr>
              <a:solidFill>
                <a:schemeClr val="accent5"/>
              </a:solidFill>
              <a:ln w="19050">
                <a:solidFill>
                  <a:schemeClr val="lt1"/>
                </a:solidFill>
              </a:ln>
              <a:effectLst/>
            </c:spPr>
          </c:dPt>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Sheet1!$A$2:$A$5</c:f>
              <c:strCache>
                <c:ptCount val="4"/>
                <c:pt idx="0">
                  <c:v>OZ Minerals</c:v>
                </c:pt>
                <c:pt idx="1">
                  <c:v>Mega Uranium</c:v>
                </c:pt>
                <c:pt idx="2">
                  <c:v>Sentient</c:v>
                </c:pt>
                <c:pt idx="3">
                  <c:v>Other</c:v>
                </c:pt>
              </c:strCache>
            </c:strRef>
          </c:cat>
          <c:val>
            <c:numRef>
              <c:f>Sheet1!$B$2:$B$5</c:f>
              <c:numCache>
                <c:formatCode>0.0%</c:formatCode>
                <c:ptCount val="4"/>
                <c:pt idx="0">
                  <c:v>0.2220296249606051</c:v>
                </c:pt>
                <c:pt idx="1">
                  <c:v>0.21798508246664566</c:v>
                </c:pt>
                <c:pt idx="2">
                  <c:v>0.14387015442798612</c:v>
                </c:pt>
                <c:pt idx="3">
                  <c:v>0.4161151381447632</c:v>
                </c:pt>
              </c:numCache>
            </c:numRef>
          </c:val>
        </c:ser>
        <c:dLbls>
          <c:showLegendKey val="0"/>
          <c:showVal val="0"/>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509C6FE1-1EA2-493C-8ADA-247B1B2616F7}" type="doc">
      <dgm:prSet loTypeId="urn:microsoft.com/office/officeart/2005/8/layout/vList5" loCatId="list" qsTypeId="urn:microsoft.com/office/officeart/2005/8/quickstyle/simple1" qsCatId="simple" csTypeId="urn:microsoft.com/office/officeart/2005/8/colors/accent1_2" csCatId="accent1" phldr="1"/>
      <dgm:spPr/>
      <dgm:t>
        <a:bodyPr/>
        <a:lstStyle/>
        <a:p>
          <a:endParaRPr lang="en-AU"/>
        </a:p>
      </dgm:t>
    </dgm:pt>
    <dgm:pt modelId="{DE932534-EAA2-44A6-935E-34868062B506}">
      <dgm:prSet phldrT="[Text]" custT="1"/>
      <dgm:spPr>
        <a:solidFill>
          <a:srgbClr val="800000"/>
        </a:solidFill>
        <a:ln>
          <a:solidFill>
            <a:srgbClr val="691C24"/>
          </a:solidFill>
        </a:ln>
      </dgm:spPr>
      <dgm:t>
        <a:bodyPr/>
        <a:lstStyle/>
        <a:p>
          <a:pPr>
            <a:spcAft>
              <a:spcPts val="0"/>
            </a:spcAft>
          </a:pPr>
          <a:r>
            <a:rPr lang="en-AU" sz="1800" dirty="0" smtClean="0">
              <a:latin typeface="+mn-lt"/>
              <a:cs typeface="Arial" panose="020B0604020202020204" pitchFamily="34" charset="0"/>
            </a:rPr>
            <a:t>Unlocking the potential </a:t>
          </a:r>
          <a:br>
            <a:rPr lang="en-AU" sz="1800" dirty="0" smtClean="0">
              <a:latin typeface="+mn-lt"/>
              <a:cs typeface="Arial" panose="020B0604020202020204" pitchFamily="34" charset="0"/>
            </a:rPr>
          </a:br>
          <a:r>
            <a:rPr lang="en-AU" sz="1800" dirty="0" smtClean="0">
              <a:latin typeface="+mn-lt"/>
              <a:cs typeface="Arial" panose="020B0604020202020204" pitchFamily="34" charset="0"/>
            </a:rPr>
            <a:t>of Wiluna uranium province</a:t>
          </a:r>
          <a:endParaRPr lang="en-AU" sz="1800" dirty="0">
            <a:latin typeface="+mn-lt"/>
            <a:cs typeface="Arial" panose="020B0604020202020204" pitchFamily="34" charset="0"/>
          </a:endParaRPr>
        </a:p>
      </dgm:t>
    </dgm:pt>
    <dgm:pt modelId="{86BBE80C-6DD0-4F56-BEE0-12EB53E3F259}" type="parTrans" cxnId="{E174D492-B152-4C52-A3ED-B74E48413716}">
      <dgm:prSet/>
      <dgm:spPr/>
      <dgm:t>
        <a:bodyPr/>
        <a:lstStyle/>
        <a:p>
          <a:endParaRPr lang="en-AU"/>
        </a:p>
      </dgm:t>
    </dgm:pt>
    <dgm:pt modelId="{28E39296-00BB-49B1-9519-E8FB53F00116}" type="sibTrans" cxnId="{E174D492-B152-4C52-A3ED-B74E48413716}">
      <dgm:prSet/>
      <dgm:spPr/>
      <dgm:t>
        <a:bodyPr/>
        <a:lstStyle/>
        <a:p>
          <a:endParaRPr lang="en-AU"/>
        </a:p>
      </dgm:t>
    </dgm:pt>
    <dgm:pt modelId="{C1B131F0-35C8-4ACD-98F8-03D4D8144130}">
      <dgm:prSet phldrT="[Text]" custT="1"/>
      <dgm:spPr>
        <a:solidFill>
          <a:srgbClr val="800000"/>
        </a:solidFill>
        <a:ln>
          <a:solidFill>
            <a:srgbClr val="691C24"/>
          </a:solidFill>
        </a:ln>
      </dgm:spPr>
      <dgm:t>
        <a:bodyPr/>
        <a:lstStyle/>
        <a:p>
          <a:r>
            <a:rPr lang="en-AU" sz="1800" dirty="0" smtClean="0">
              <a:latin typeface="+mn-lt"/>
              <a:cs typeface="Arial" panose="020B0604020202020204" pitchFamily="34" charset="0"/>
            </a:rPr>
            <a:t>Company Growth</a:t>
          </a:r>
          <a:endParaRPr lang="en-AU" sz="1800" dirty="0">
            <a:latin typeface="+mn-lt"/>
            <a:cs typeface="Arial" panose="020B0604020202020204" pitchFamily="34" charset="0"/>
          </a:endParaRPr>
        </a:p>
      </dgm:t>
    </dgm:pt>
    <dgm:pt modelId="{5A401704-B51B-4CA3-9781-6FCA7A35CB0E}" type="parTrans" cxnId="{E469FCCD-27CB-448B-A1D4-786665497EF3}">
      <dgm:prSet/>
      <dgm:spPr/>
      <dgm:t>
        <a:bodyPr/>
        <a:lstStyle/>
        <a:p>
          <a:endParaRPr lang="en-AU"/>
        </a:p>
      </dgm:t>
    </dgm:pt>
    <dgm:pt modelId="{EB64A3D8-C6C3-42A9-98D0-05C9B054FAC4}" type="sibTrans" cxnId="{E469FCCD-27CB-448B-A1D4-786665497EF3}">
      <dgm:prSet/>
      <dgm:spPr/>
      <dgm:t>
        <a:bodyPr/>
        <a:lstStyle/>
        <a:p>
          <a:endParaRPr lang="en-AU"/>
        </a:p>
      </dgm:t>
    </dgm:pt>
    <dgm:pt modelId="{9AF96300-EF49-4AE5-8247-DA33E053DF7F}">
      <dgm:prSet phldrT="[Text]" custT="1"/>
      <dgm:spPr>
        <a:solidFill>
          <a:schemeClr val="bg1">
            <a:lumMod val="95000"/>
            <a:alpha val="90000"/>
          </a:schemeClr>
        </a:solidFill>
        <a:ln>
          <a:solidFill>
            <a:srgbClr val="691C24">
              <a:alpha val="90000"/>
            </a:srgbClr>
          </a:solidFill>
        </a:ln>
      </dgm:spPr>
      <dgm:t>
        <a:bodyPr/>
        <a:lstStyle/>
        <a:p>
          <a:r>
            <a:rPr lang="en-AU" sz="1600" dirty="0" smtClean="0">
              <a:latin typeface="+mn-lt"/>
              <a:cs typeface="Arial" panose="020B0604020202020204" pitchFamily="34" charset="0"/>
            </a:rPr>
            <a:t>Capable of production to meet market recovery and new demand post 2020</a:t>
          </a:r>
          <a:endParaRPr lang="en-AU" sz="1600" dirty="0">
            <a:latin typeface="+mn-lt"/>
            <a:cs typeface="Arial" panose="020B0604020202020204" pitchFamily="34" charset="0"/>
          </a:endParaRPr>
        </a:p>
      </dgm:t>
    </dgm:pt>
    <dgm:pt modelId="{1D9FF2A4-B7C2-4622-A41F-70068D0D08C9}" type="parTrans" cxnId="{7B9B19BD-E84B-4694-B16E-C2D315B41BB9}">
      <dgm:prSet/>
      <dgm:spPr/>
      <dgm:t>
        <a:bodyPr/>
        <a:lstStyle/>
        <a:p>
          <a:endParaRPr lang="en-AU"/>
        </a:p>
      </dgm:t>
    </dgm:pt>
    <dgm:pt modelId="{D3E95CE5-BC32-4FA1-9C6D-6BCD13D11779}" type="sibTrans" cxnId="{7B9B19BD-E84B-4694-B16E-C2D315B41BB9}">
      <dgm:prSet/>
      <dgm:spPr/>
      <dgm:t>
        <a:bodyPr/>
        <a:lstStyle/>
        <a:p>
          <a:endParaRPr lang="en-AU"/>
        </a:p>
      </dgm:t>
    </dgm:pt>
    <dgm:pt modelId="{F4333244-4364-4020-AAFB-D14C6774CD83}">
      <dgm:prSet phldrT="[Text]" custT="1"/>
      <dgm:spPr>
        <a:solidFill>
          <a:schemeClr val="bg1">
            <a:lumMod val="95000"/>
            <a:alpha val="90000"/>
          </a:schemeClr>
        </a:solidFill>
        <a:ln>
          <a:solidFill>
            <a:srgbClr val="691C24">
              <a:alpha val="90000"/>
            </a:srgbClr>
          </a:solidFill>
        </a:ln>
      </dgm:spPr>
      <dgm:t>
        <a:bodyPr/>
        <a:lstStyle/>
        <a:p>
          <a:r>
            <a:rPr lang="en-AU" sz="1600" dirty="0" smtClean="0">
              <a:latin typeface="+mn-lt"/>
              <a:cs typeface="Arial" panose="020B0604020202020204" pitchFamily="34" charset="0"/>
            </a:rPr>
            <a:t>Competitive cost profile</a:t>
          </a:r>
          <a:endParaRPr lang="en-AU" sz="1600" dirty="0">
            <a:latin typeface="+mn-lt"/>
            <a:cs typeface="Arial" panose="020B0604020202020204" pitchFamily="34" charset="0"/>
          </a:endParaRPr>
        </a:p>
      </dgm:t>
    </dgm:pt>
    <dgm:pt modelId="{F75C61B6-D08C-4BA6-A01B-1598C569FA29}" type="parTrans" cxnId="{2F7EDAE8-73A8-4DCD-878E-4CC05376A154}">
      <dgm:prSet/>
      <dgm:spPr/>
      <dgm:t>
        <a:bodyPr/>
        <a:lstStyle/>
        <a:p>
          <a:endParaRPr lang="en-AU"/>
        </a:p>
      </dgm:t>
    </dgm:pt>
    <dgm:pt modelId="{2528738C-098F-436F-90E0-43BF742EEC25}" type="sibTrans" cxnId="{2F7EDAE8-73A8-4DCD-878E-4CC05376A154}">
      <dgm:prSet/>
      <dgm:spPr/>
      <dgm:t>
        <a:bodyPr/>
        <a:lstStyle/>
        <a:p>
          <a:endParaRPr lang="en-AU"/>
        </a:p>
      </dgm:t>
    </dgm:pt>
    <dgm:pt modelId="{02F32507-24C0-419D-810D-688BA76E5DFF}">
      <dgm:prSet phldrT="[Text]" custT="1"/>
      <dgm:spPr>
        <a:solidFill>
          <a:srgbClr val="800000"/>
        </a:solidFill>
        <a:ln>
          <a:solidFill>
            <a:srgbClr val="691C24"/>
          </a:solidFill>
        </a:ln>
      </dgm:spPr>
      <dgm:t>
        <a:bodyPr/>
        <a:lstStyle/>
        <a:p>
          <a:r>
            <a:rPr lang="en-AU" sz="1800" dirty="0" smtClean="0">
              <a:latin typeface="+mn-lt"/>
              <a:cs typeface="Arial" panose="020B0604020202020204" pitchFamily="34" charset="0"/>
            </a:rPr>
            <a:t>Exploration</a:t>
          </a:r>
          <a:endParaRPr lang="en-AU" sz="1800" dirty="0">
            <a:latin typeface="+mn-lt"/>
            <a:cs typeface="Arial" panose="020B0604020202020204" pitchFamily="34" charset="0"/>
          </a:endParaRPr>
        </a:p>
      </dgm:t>
    </dgm:pt>
    <dgm:pt modelId="{27D393DD-50F3-442F-B0A2-D97A04C023E8}" type="parTrans" cxnId="{FA637C2F-EC9E-49C8-8EF3-12A06D5BAAE8}">
      <dgm:prSet/>
      <dgm:spPr/>
      <dgm:t>
        <a:bodyPr/>
        <a:lstStyle/>
        <a:p>
          <a:endParaRPr lang="en-AU"/>
        </a:p>
      </dgm:t>
    </dgm:pt>
    <dgm:pt modelId="{AD13BB15-7544-4B51-ABF8-6195F581C3ED}" type="sibTrans" cxnId="{FA637C2F-EC9E-49C8-8EF3-12A06D5BAAE8}">
      <dgm:prSet/>
      <dgm:spPr/>
      <dgm:t>
        <a:bodyPr/>
        <a:lstStyle/>
        <a:p>
          <a:endParaRPr lang="en-AU"/>
        </a:p>
      </dgm:t>
    </dgm:pt>
    <dgm:pt modelId="{EF67DDCD-07E7-41CC-A028-06B72E755BE1}">
      <dgm:prSet phldrT="[Text]" custT="1"/>
      <dgm:spPr>
        <a:solidFill>
          <a:schemeClr val="bg1">
            <a:lumMod val="95000"/>
            <a:alpha val="90000"/>
          </a:schemeClr>
        </a:solidFill>
        <a:ln>
          <a:solidFill>
            <a:srgbClr val="691C24">
              <a:alpha val="90000"/>
            </a:srgbClr>
          </a:solidFill>
        </a:ln>
      </dgm:spPr>
      <dgm:t>
        <a:bodyPr/>
        <a:lstStyle/>
        <a:p>
          <a:r>
            <a:rPr lang="en-AU" sz="1600" dirty="0" smtClean="0">
              <a:latin typeface="+mn-lt"/>
              <a:cs typeface="Arial" panose="020B0604020202020204" pitchFamily="34" charset="0"/>
            </a:rPr>
            <a:t>High quality, highly prospective exploration assets</a:t>
          </a:r>
          <a:endParaRPr lang="en-AU" sz="1600" dirty="0">
            <a:latin typeface="+mn-lt"/>
            <a:cs typeface="Arial" panose="020B0604020202020204" pitchFamily="34" charset="0"/>
          </a:endParaRPr>
        </a:p>
      </dgm:t>
    </dgm:pt>
    <dgm:pt modelId="{491EDE3F-F1B3-4AA7-A188-1047CC9D23C2}" type="parTrans" cxnId="{190E0013-A9B1-4408-8F5C-77DB871B1774}">
      <dgm:prSet/>
      <dgm:spPr/>
      <dgm:t>
        <a:bodyPr/>
        <a:lstStyle/>
        <a:p>
          <a:endParaRPr lang="en-AU"/>
        </a:p>
      </dgm:t>
    </dgm:pt>
    <dgm:pt modelId="{E631B0CD-90CD-4614-9A9C-EBF22001AE42}" type="sibTrans" cxnId="{190E0013-A9B1-4408-8F5C-77DB871B1774}">
      <dgm:prSet/>
      <dgm:spPr/>
      <dgm:t>
        <a:bodyPr/>
        <a:lstStyle/>
        <a:p>
          <a:endParaRPr lang="en-AU"/>
        </a:p>
      </dgm:t>
    </dgm:pt>
    <dgm:pt modelId="{E5D6511E-22D2-4CE0-8D7B-B5F94CC5103E}">
      <dgm:prSet phldrT="[Text]" custT="1"/>
      <dgm:spPr>
        <a:solidFill>
          <a:schemeClr val="bg1">
            <a:lumMod val="95000"/>
            <a:alpha val="90000"/>
          </a:schemeClr>
        </a:solidFill>
        <a:ln>
          <a:solidFill>
            <a:srgbClr val="691C24">
              <a:alpha val="90000"/>
            </a:srgbClr>
          </a:solidFill>
        </a:ln>
      </dgm:spPr>
      <dgm:t>
        <a:bodyPr/>
        <a:lstStyle/>
        <a:p>
          <a:r>
            <a:rPr lang="en-AU" sz="1600" dirty="0" smtClean="0">
              <a:latin typeface="+mn-lt"/>
              <a:cs typeface="Arial" panose="020B0604020202020204" pitchFamily="34" charset="0"/>
            </a:rPr>
            <a:t>Resource scale (pounds and grade for contained metal)</a:t>
          </a:r>
          <a:endParaRPr lang="en-AU" sz="1600" dirty="0">
            <a:latin typeface="+mn-lt"/>
            <a:cs typeface="Arial" panose="020B0604020202020204" pitchFamily="34" charset="0"/>
          </a:endParaRPr>
        </a:p>
      </dgm:t>
    </dgm:pt>
    <dgm:pt modelId="{11D20220-1139-4011-9F00-F388C2D88C3C}" type="parTrans" cxnId="{5EFB15D3-A68B-4D58-B8AE-1497E0E4D234}">
      <dgm:prSet/>
      <dgm:spPr/>
      <dgm:t>
        <a:bodyPr/>
        <a:lstStyle/>
        <a:p>
          <a:endParaRPr lang="en-AU"/>
        </a:p>
      </dgm:t>
    </dgm:pt>
    <dgm:pt modelId="{B165DC7F-5417-43E7-893C-32E4A72640F3}" type="sibTrans" cxnId="{5EFB15D3-A68B-4D58-B8AE-1497E0E4D234}">
      <dgm:prSet/>
      <dgm:spPr/>
      <dgm:t>
        <a:bodyPr/>
        <a:lstStyle/>
        <a:p>
          <a:endParaRPr lang="en-AU"/>
        </a:p>
      </dgm:t>
    </dgm:pt>
    <dgm:pt modelId="{6437E092-9B3C-4708-A84F-CFD8999EB968}">
      <dgm:prSet phldrT="[Text]" custT="1"/>
      <dgm:spPr>
        <a:solidFill>
          <a:schemeClr val="bg1">
            <a:lumMod val="95000"/>
            <a:alpha val="90000"/>
          </a:schemeClr>
        </a:solidFill>
        <a:ln>
          <a:solidFill>
            <a:srgbClr val="691C24">
              <a:alpha val="90000"/>
            </a:srgbClr>
          </a:solidFill>
        </a:ln>
      </dgm:spPr>
      <dgm:t>
        <a:bodyPr/>
        <a:lstStyle/>
        <a:p>
          <a:r>
            <a:rPr lang="en-AU" sz="1600" dirty="0" smtClean="0">
              <a:latin typeface="+mn-lt"/>
              <a:cs typeface="Arial" panose="020B0604020202020204" pitchFamily="34" charset="0"/>
            </a:rPr>
            <a:t>Acceptable jurisdictions with understood permitting process</a:t>
          </a:r>
          <a:endParaRPr lang="en-AU" sz="1600" dirty="0">
            <a:latin typeface="+mn-lt"/>
            <a:cs typeface="Arial" panose="020B0604020202020204" pitchFamily="34" charset="0"/>
          </a:endParaRPr>
        </a:p>
      </dgm:t>
    </dgm:pt>
    <dgm:pt modelId="{1433E941-CF94-40F0-AB64-D847079F158B}" type="parTrans" cxnId="{5FAC4608-E9F2-4FB2-AF16-3B0C1FD1E3FE}">
      <dgm:prSet/>
      <dgm:spPr/>
      <dgm:t>
        <a:bodyPr/>
        <a:lstStyle/>
        <a:p>
          <a:endParaRPr lang="en-AU"/>
        </a:p>
      </dgm:t>
    </dgm:pt>
    <dgm:pt modelId="{0A3E4B24-1ADA-463C-8896-EED4B817489D}" type="sibTrans" cxnId="{5FAC4608-E9F2-4FB2-AF16-3B0C1FD1E3FE}">
      <dgm:prSet/>
      <dgm:spPr/>
      <dgm:t>
        <a:bodyPr/>
        <a:lstStyle/>
        <a:p>
          <a:endParaRPr lang="en-AU"/>
        </a:p>
      </dgm:t>
    </dgm:pt>
    <dgm:pt modelId="{93FE7F05-A923-4A1A-8E1E-DB929AD547BE}">
      <dgm:prSet phldrT="[Text]" custT="1"/>
      <dgm:spPr>
        <a:solidFill>
          <a:schemeClr val="bg1">
            <a:lumMod val="95000"/>
            <a:alpha val="90000"/>
          </a:schemeClr>
        </a:solidFill>
        <a:ln>
          <a:solidFill>
            <a:srgbClr val="691C24">
              <a:alpha val="90000"/>
            </a:srgbClr>
          </a:solidFill>
        </a:ln>
      </dgm:spPr>
      <dgm:t>
        <a:bodyPr/>
        <a:lstStyle/>
        <a:p>
          <a:r>
            <a:rPr lang="en-AU" sz="1600" dirty="0" smtClean="0">
              <a:latin typeface="+mn-lt"/>
              <a:cs typeface="Arial" panose="020B0604020202020204" pitchFamily="34" charset="0"/>
            </a:rPr>
            <a:t>Low counterparty execution risk</a:t>
          </a:r>
          <a:endParaRPr lang="en-AU" sz="1600" dirty="0">
            <a:latin typeface="+mn-lt"/>
            <a:cs typeface="Arial" panose="020B0604020202020204" pitchFamily="34" charset="0"/>
          </a:endParaRPr>
        </a:p>
      </dgm:t>
    </dgm:pt>
    <dgm:pt modelId="{C4A591A1-174F-4FE2-BF28-76D488858675}" type="parTrans" cxnId="{03BF8881-EE9D-4447-8E3F-54604B233891}">
      <dgm:prSet/>
      <dgm:spPr/>
      <dgm:t>
        <a:bodyPr/>
        <a:lstStyle/>
        <a:p>
          <a:endParaRPr lang="en-AU"/>
        </a:p>
      </dgm:t>
    </dgm:pt>
    <dgm:pt modelId="{A4B04CBC-0ABC-4EBD-A411-DF3142448616}" type="sibTrans" cxnId="{03BF8881-EE9D-4447-8E3F-54604B233891}">
      <dgm:prSet/>
      <dgm:spPr/>
      <dgm:t>
        <a:bodyPr/>
        <a:lstStyle/>
        <a:p>
          <a:endParaRPr lang="en-AU"/>
        </a:p>
      </dgm:t>
    </dgm:pt>
    <dgm:pt modelId="{9FE60E67-1A4B-4B47-9778-36F0580A2302}">
      <dgm:prSet phldrT="[Text]" custT="1"/>
      <dgm:spPr>
        <a:solidFill>
          <a:schemeClr val="bg1">
            <a:lumMod val="95000"/>
            <a:alpha val="90000"/>
          </a:schemeClr>
        </a:solidFill>
        <a:ln>
          <a:solidFill>
            <a:srgbClr val="691C24">
              <a:alpha val="90000"/>
            </a:srgbClr>
          </a:solidFill>
        </a:ln>
      </dgm:spPr>
      <dgm:t>
        <a:bodyPr/>
        <a:lstStyle/>
        <a:p>
          <a:r>
            <a:rPr lang="en-AU" sz="1600" dirty="0" smtClean="0">
              <a:latin typeface="+mn-lt"/>
              <a:cs typeface="Arial" panose="020B0604020202020204" pitchFamily="34" charset="0"/>
            </a:rPr>
            <a:t>Wiluna Project optimisation, R&amp;D and cost improvement</a:t>
          </a:r>
          <a:endParaRPr lang="en-AU" sz="1600" dirty="0">
            <a:latin typeface="+mn-lt"/>
            <a:cs typeface="Arial" panose="020B0604020202020204" pitchFamily="34" charset="0"/>
          </a:endParaRPr>
        </a:p>
      </dgm:t>
    </dgm:pt>
    <dgm:pt modelId="{D9CFA5D3-08A6-4510-ADA7-84358EE574DC}" type="parTrans" cxnId="{AC48B6EF-426A-4883-B9EC-ECFCF540CC50}">
      <dgm:prSet/>
      <dgm:spPr/>
      <dgm:t>
        <a:bodyPr/>
        <a:lstStyle/>
        <a:p>
          <a:endParaRPr lang="en-AU"/>
        </a:p>
      </dgm:t>
    </dgm:pt>
    <dgm:pt modelId="{ECDDB41A-F188-4FA1-B3F2-08BD1024B036}" type="sibTrans" cxnId="{AC48B6EF-426A-4883-B9EC-ECFCF540CC50}">
      <dgm:prSet/>
      <dgm:spPr/>
      <dgm:t>
        <a:bodyPr/>
        <a:lstStyle/>
        <a:p>
          <a:endParaRPr lang="en-AU"/>
        </a:p>
      </dgm:t>
    </dgm:pt>
    <dgm:pt modelId="{5E475C03-BD21-456A-A98C-F829FCCF9263}">
      <dgm:prSet phldrT="[Text]" custT="1"/>
      <dgm:spPr>
        <a:solidFill>
          <a:schemeClr val="bg1">
            <a:lumMod val="95000"/>
            <a:alpha val="90000"/>
          </a:schemeClr>
        </a:solidFill>
        <a:ln>
          <a:solidFill>
            <a:srgbClr val="691C24">
              <a:alpha val="90000"/>
            </a:srgbClr>
          </a:solidFill>
        </a:ln>
      </dgm:spPr>
      <dgm:t>
        <a:bodyPr/>
        <a:lstStyle/>
        <a:p>
          <a:r>
            <a:rPr lang="en-AU" sz="1600" dirty="0" smtClean="0">
              <a:latin typeface="+mn-lt"/>
              <a:cs typeface="Arial" panose="020B0604020202020204" pitchFamily="34" charset="0"/>
            </a:rPr>
            <a:t>Financing a central processing facility to treat regional deposits</a:t>
          </a:r>
          <a:endParaRPr lang="en-AU" sz="1600" dirty="0">
            <a:latin typeface="+mn-lt"/>
            <a:cs typeface="Arial" panose="020B0604020202020204" pitchFamily="34" charset="0"/>
          </a:endParaRPr>
        </a:p>
      </dgm:t>
    </dgm:pt>
    <dgm:pt modelId="{BEB326EE-5AAC-420A-8B5D-17887D6621EA}" type="parTrans" cxnId="{135EB37C-6EA7-4CB2-80C2-11B3F54C0BE0}">
      <dgm:prSet/>
      <dgm:spPr/>
      <dgm:t>
        <a:bodyPr/>
        <a:lstStyle/>
        <a:p>
          <a:endParaRPr lang="en-AU"/>
        </a:p>
      </dgm:t>
    </dgm:pt>
    <dgm:pt modelId="{B1FCD2E1-961B-4A31-B455-52D7E1C99D09}" type="sibTrans" cxnId="{135EB37C-6EA7-4CB2-80C2-11B3F54C0BE0}">
      <dgm:prSet/>
      <dgm:spPr/>
      <dgm:t>
        <a:bodyPr/>
        <a:lstStyle/>
        <a:p>
          <a:endParaRPr lang="en-AU"/>
        </a:p>
      </dgm:t>
    </dgm:pt>
    <dgm:pt modelId="{4F459AB3-1F43-41DD-9D51-A5904FD67EF6}">
      <dgm:prSet phldrT="[Text]" custT="1"/>
      <dgm:spPr>
        <a:solidFill>
          <a:schemeClr val="bg1">
            <a:lumMod val="95000"/>
            <a:alpha val="90000"/>
          </a:schemeClr>
        </a:solidFill>
        <a:ln>
          <a:solidFill>
            <a:srgbClr val="691C24">
              <a:alpha val="90000"/>
            </a:srgbClr>
          </a:solidFill>
        </a:ln>
      </dgm:spPr>
      <dgm:t>
        <a:bodyPr/>
        <a:lstStyle/>
        <a:p>
          <a:r>
            <a:rPr lang="en-AU" sz="1600" dirty="0" smtClean="0">
              <a:latin typeface="+mn-lt"/>
              <a:cs typeface="Arial" panose="020B0604020202020204" pitchFamily="34" charset="0"/>
            </a:rPr>
            <a:t>Joint Ventures and Toro owned </a:t>
          </a:r>
          <a:endParaRPr lang="en-AU" sz="1600" dirty="0">
            <a:latin typeface="+mn-lt"/>
            <a:cs typeface="Arial" panose="020B0604020202020204" pitchFamily="34" charset="0"/>
          </a:endParaRPr>
        </a:p>
      </dgm:t>
    </dgm:pt>
    <dgm:pt modelId="{C67C7837-08BC-4498-A085-E5A4C36C5C9E}" type="parTrans" cxnId="{C8339061-38AD-4556-9B81-5D757DE54F1B}">
      <dgm:prSet/>
      <dgm:spPr/>
      <dgm:t>
        <a:bodyPr/>
        <a:lstStyle/>
        <a:p>
          <a:endParaRPr lang="en-AU"/>
        </a:p>
      </dgm:t>
    </dgm:pt>
    <dgm:pt modelId="{8A5C5BC8-6FD7-4E1E-BD47-A1BDEBB529FC}" type="sibTrans" cxnId="{C8339061-38AD-4556-9B81-5D757DE54F1B}">
      <dgm:prSet/>
      <dgm:spPr/>
      <dgm:t>
        <a:bodyPr/>
        <a:lstStyle/>
        <a:p>
          <a:endParaRPr lang="en-AU"/>
        </a:p>
      </dgm:t>
    </dgm:pt>
    <dgm:pt modelId="{C26FA6EE-EBF3-4ABD-A0A5-898B47DB4ED5}">
      <dgm:prSet phldrT="[Text]" custT="1"/>
      <dgm:spPr>
        <a:solidFill>
          <a:schemeClr val="bg1">
            <a:lumMod val="95000"/>
            <a:alpha val="90000"/>
          </a:schemeClr>
        </a:solidFill>
        <a:ln>
          <a:solidFill>
            <a:srgbClr val="691C24">
              <a:alpha val="90000"/>
            </a:srgbClr>
          </a:solidFill>
        </a:ln>
      </dgm:spPr>
      <dgm:t>
        <a:bodyPr/>
        <a:lstStyle/>
        <a:p>
          <a:r>
            <a:rPr lang="en-AU" sz="1600" dirty="0" smtClean="0">
              <a:latin typeface="+mn-lt"/>
              <a:cs typeface="Arial" panose="020B0604020202020204" pitchFamily="34" charset="0"/>
            </a:rPr>
            <a:t>Replicate the regional success achieved in Athabasca and Kazakhstan</a:t>
          </a:r>
          <a:endParaRPr lang="en-AU" sz="1600" dirty="0">
            <a:latin typeface="+mn-lt"/>
            <a:cs typeface="Arial" panose="020B0604020202020204" pitchFamily="34" charset="0"/>
          </a:endParaRPr>
        </a:p>
      </dgm:t>
    </dgm:pt>
    <dgm:pt modelId="{9C6FCE1C-D247-48B3-BF19-0B39F7BDACEA}" type="parTrans" cxnId="{44AC8437-14FC-487E-80F6-A09ECE64CC48}">
      <dgm:prSet/>
      <dgm:spPr/>
      <dgm:t>
        <a:bodyPr/>
        <a:lstStyle/>
        <a:p>
          <a:endParaRPr lang="en-AU"/>
        </a:p>
      </dgm:t>
    </dgm:pt>
    <dgm:pt modelId="{D1CAC6A0-31FF-42C5-8BBF-6EF41FE96684}" type="sibTrans" cxnId="{44AC8437-14FC-487E-80F6-A09ECE64CC48}">
      <dgm:prSet/>
      <dgm:spPr/>
      <dgm:t>
        <a:bodyPr/>
        <a:lstStyle/>
        <a:p>
          <a:endParaRPr lang="en-AU"/>
        </a:p>
      </dgm:t>
    </dgm:pt>
    <dgm:pt modelId="{7F37B373-085F-4813-8598-43ED5D3FFB37}" type="pres">
      <dgm:prSet presAssocID="{509C6FE1-1EA2-493C-8ADA-247B1B2616F7}" presName="Name0" presStyleCnt="0">
        <dgm:presLayoutVars>
          <dgm:dir/>
          <dgm:animLvl val="lvl"/>
          <dgm:resizeHandles val="exact"/>
        </dgm:presLayoutVars>
      </dgm:prSet>
      <dgm:spPr/>
      <dgm:t>
        <a:bodyPr/>
        <a:lstStyle/>
        <a:p>
          <a:endParaRPr lang="en-AU"/>
        </a:p>
      </dgm:t>
    </dgm:pt>
    <dgm:pt modelId="{8F181444-FF0E-4662-8DE9-09D392244616}" type="pres">
      <dgm:prSet presAssocID="{DE932534-EAA2-44A6-935E-34868062B506}" presName="linNode" presStyleCnt="0"/>
      <dgm:spPr/>
    </dgm:pt>
    <dgm:pt modelId="{78BADB3F-861D-47A2-90EB-050F19C9086D}" type="pres">
      <dgm:prSet presAssocID="{DE932534-EAA2-44A6-935E-34868062B506}" presName="parentText" presStyleLbl="node1" presStyleIdx="0" presStyleCnt="3">
        <dgm:presLayoutVars>
          <dgm:chMax val="1"/>
          <dgm:bulletEnabled val="1"/>
        </dgm:presLayoutVars>
      </dgm:prSet>
      <dgm:spPr/>
      <dgm:t>
        <a:bodyPr/>
        <a:lstStyle/>
        <a:p>
          <a:endParaRPr lang="en-AU"/>
        </a:p>
      </dgm:t>
    </dgm:pt>
    <dgm:pt modelId="{C8991F82-D41F-4AA2-B68F-63F2113CED6B}" type="pres">
      <dgm:prSet presAssocID="{DE932534-EAA2-44A6-935E-34868062B506}" presName="descendantText" presStyleLbl="alignAccFollowNode1" presStyleIdx="0" presStyleCnt="3" custScaleY="116447">
        <dgm:presLayoutVars>
          <dgm:bulletEnabled val="1"/>
        </dgm:presLayoutVars>
      </dgm:prSet>
      <dgm:spPr/>
      <dgm:t>
        <a:bodyPr/>
        <a:lstStyle/>
        <a:p>
          <a:endParaRPr lang="en-AU"/>
        </a:p>
      </dgm:t>
    </dgm:pt>
    <dgm:pt modelId="{86D38D60-705E-4FEA-9184-B18D2B492A80}" type="pres">
      <dgm:prSet presAssocID="{28E39296-00BB-49B1-9519-E8FB53F00116}" presName="sp" presStyleCnt="0"/>
      <dgm:spPr/>
    </dgm:pt>
    <dgm:pt modelId="{B49C0A26-87EB-428D-8556-B9B2CF26613D}" type="pres">
      <dgm:prSet presAssocID="{C1B131F0-35C8-4ACD-98F8-03D4D8144130}" presName="linNode" presStyleCnt="0"/>
      <dgm:spPr/>
    </dgm:pt>
    <dgm:pt modelId="{F6808AA6-FC04-4F36-B199-557D512E8301}" type="pres">
      <dgm:prSet presAssocID="{C1B131F0-35C8-4ACD-98F8-03D4D8144130}" presName="parentText" presStyleLbl="node1" presStyleIdx="1" presStyleCnt="3" custScaleY="84762" custLinFactNeighborY="2450">
        <dgm:presLayoutVars>
          <dgm:chMax val="1"/>
          <dgm:bulletEnabled val="1"/>
        </dgm:presLayoutVars>
      </dgm:prSet>
      <dgm:spPr/>
      <dgm:t>
        <a:bodyPr/>
        <a:lstStyle/>
        <a:p>
          <a:endParaRPr lang="en-AU"/>
        </a:p>
      </dgm:t>
    </dgm:pt>
    <dgm:pt modelId="{2454ED53-C80E-41A3-BC01-11263EF2E3AB}" type="pres">
      <dgm:prSet presAssocID="{C1B131F0-35C8-4ACD-98F8-03D4D8144130}" presName="descendantText" presStyleLbl="alignAccFollowNode1" presStyleIdx="1" presStyleCnt="3" custScaleY="168613" custLinFactNeighborX="272" custLinFactNeighborY="3053">
        <dgm:presLayoutVars>
          <dgm:bulletEnabled val="1"/>
        </dgm:presLayoutVars>
      </dgm:prSet>
      <dgm:spPr/>
      <dgm:t>
        <a:bodyPr/>
        <a:lstStyle/>
        <a:p>
          <a:endParaRPr lang="en-AU"/>
        </a:p>
      </dgm:t>
    </dgm:pt>
    <dgm:pt modelId="{12516A86-11B7-4819-8DD3-24319CC15AFA}" type="pres">
      <dgm:prSet presAssocID="{EB64A3D8-C6C3-42A9-98D0-05C9B054FAC4}" presName="sp" presStyleCnt="0"/>
      <dgm:spPr/>
    </dgm:pt>
    <dgm:pt modelId="{9F2BD7AE-10CD-45B1-B899-C0512C231DB0}" type="pres">
      <dgm:prSet presAssocID="{02F32507-24C0-419D-810D-688BA76E5DFF}" presName="linNode" presStyleCnt="0"/>
      <dgm:spPr/>
    </dgm:pt>
    <dgm:pt modelId="{CD424874-FF66-4803-818C-6CF80F803129}" type="pres">
      <dgm:prSet presAssocID="{02F32507-24C0-419D-810D-688BA76E5DFF}" presName="parentText" presStyleLbl="node1" presStyleIdx="2" presStyleCnt="3" custScaleY="69202" custLinFactNeighborX="0" custLinFactNeighborY="79">
        <dgm:presLayoutVars>
          <dgm:chMax val="1"/>
          <dgm:bulletEnabled val="1"/>
        </dgm:presLayoutVars>
      </dgm:prSet>
      <dgm:spPr/>
      <dgm:t>
        <a:bodyPr/>
        <a:lstStyle/>
        <a:p>
          <a:endParaRPr lang="en-AU"/>
        </a:p>
      </dgm:t>
    </dgm:pt>
    <dgm:pt modelId="{13936432-3A3B-4844-ADBC-8A1CB5751998}" type="pres">
      <dgm:prSet presAssocID="{02F32507-24C0-419D-810D-688BA76E5DFF}" presName="descendantText" presStyleLbl="alignAccFollowNode1" presStyleIdx="2" presStyleCnt="3" custScaleY="66903">
        <dgm:presLayoutVars>
          <dgm:bulletEnabled val="1"/>
        </dgm:presLayoutVars>
      </dgm:prSet>
      <dgm:spPr/>
      <dgm:t>
        <a:bodyPr/>
        <a:lstStyle/>
        <a:p>
          <a:endParaRPr lang="en-AU"/>
        </a:p>
      </dgm:t>
    </dgm:pt>
  </dgm:ptLst>
  <dgm:cxnLst>
    <dgm:cxn modelId="{1DBD5AB0-F3D5-4DA0-B222-7F056A6AD5B1}" type="presOf" srcId="{DE932534-EAA2-44A6-935E-34868062B506}" destId="{78BADB3F-861D-47A2-90EB-050F19C9086D}" srcOrd="0" destOrd="0" presId="urn:microsoft.com/office/officeart/2005/8/layout/vList5"/>
    <dgm:cxn modelId="{CFD134FA-559C-493E-A1C5-D552C6812FF9}" type="presOf" srcId="{9FE60E67-1A4B-4B47-9778-36F0580A2302}" destId="{C8991F82-D41F-4AA2-B68F-63F2113CED6B}" srcOrd="0" destOrd="0" presId="urn:microsoft.com/office/officeart/2005/8/layout/vList5"/>
    <dgm:cxn modelId="{4703DC81-BFCB-4CDB-A897-23E39918B7FC}" type="presOf" srcId="{4F459AB3-1F43-41DD-9D51-A5904FD67EF6}" destId="{13936432-3A3B-4844-ADBC-8A1CB5751998}" srcOrd="0" destOrd="1" presId="urn:microsoft.com/office/officeart/2005/8/layout/vList5"/>
    <dgm:cxn modelId="{5EFB15D3-A68B-4D58-B8AE-1497E0E4D234}" srcId="{C1B131F0-35C8-4ACD-98F8-03D4D8144130}" destId="{E5D6511E-22D2-4CE0-8D7B-B5F94CC5103E}" srcOrd="2" destOrd="0" parTransId="{11D20220-1139-4011-9F00-F388C2D88C3C}" sibTransId="{B165DC7F-5417-43E7-893C-32E4A72640F3}"/>
    <dgm:cxn modelId="{44AC8437-14FC-487E-80F6-A09ECE64CC48}" srcId="{DE932534-EAA2-44A6-935E-34868062B506}" destId="{C26FA6EE-EBF3-4ABD-A0A5-898B47DB4ED5}" srcOrd="1" destOrd="0" parTransId="{9C6FCE1C-D247-48B3-BF19-0B39F7BDACEA}" sibTransId="{D1CAC6A0-31FF-42C5-8BBF-6EF41FE96684}"/>
    <dgm:cxn modelId="{A239481E-5C72-451C-ACB5-AC73C0C02A2F}" type="presOf" srcId="{5E475C03-BD21-456A-A98C-F829FCCF9263}" destId="{C8991F82-D41F-4AA2-B68F-63F2113CED6B}" srcOrd="0" destOrd="2" presId="urn:microsoft.com/office/officeart/2005/8/layout/vList5"/>
    <dgm:cxn modelId="{E174D492-B152-4C52-A3ED-B74E48413716}" srcId="{509C6FE1-1EA2-493C-8ADA-247B1B2616F7}" destId="{DE932534-EAA2-44A6-935E-34868062B506}" srcOrd="0" destOrd="0" parTransId="{86BBE80C-6DD0-4F56-BEE0-12EB53E3F259}" sibTransId="{28E39296-00BB-49B1-9519-E8FB53F00116}"/>
    <dgm:cxn modelId="{135EB37C-6EA7-4CB2-80C2-11B3F54C0BE0}" srcId="{DE932534-EAA2-44A6-935E-34868062B506}" destId="{5E475C03-BD21-456A-A98C-F829FCCF9263}" srcOrd="2" destOrd="0" parTransId="{BEB326EE-5AAC-420A-8B5D-17887D6621EA}" sibTransId="{B1FCD2E1-961B-4A31-B455-52D7E1C99D09}"/>
    <dgm:cxn modelId="{1B6D618A-A3D3-4ED9-85C8-E297A28074F6}" type="presOf" srcId="{9AF96300-EF49-4AE5-8247-DA33E053DF7F}" destId="{2454ED53-C80E-41A3-BC01-11263EF2E3AB}" srcOrd="0" destOrd="0" presId="urn:microsoft.com/office/officeart/2005/8/layout/vList5"/>
    <dgm:cxn modelId="{C8339061-38AD-4556-9B81-5D757DE54F1B}" srcId="{02F32507-24C0-419D-810D-688BA76E5DFF}" destId="{4F459AB3-1F43-41DD-9D51-A5904FD67EF6}" srcOrd="1" destOrd="0" parTransId="{C67C7837-08BC-4498-A085-E5A4C36C5C9E}" sibTransId="{8A5C5BC8-6FD7-4E1E-BD47-A1BDEBB529FC}"/>
    <dgm:cxn modelId="{7B9B19BD-E84B-4694-B16E-C2D315B41BB9}" srcId="{C1B131F0-35C8-4ACD-98F8-03D4D8144130}" destId="{9AF96300-EF49-4AE5-8247-DA33E053DF7F}" srcOrd="0" destOrd="0" parTransId="{1D9FF2A4-B7C2-4622-A41F-70068D0D08C9}" sibTransId="{D3E95CE5-BC32-4FA1-9C6D-6BCD13D11779}"/>
    <dgm:cxn modelId="{5FAC4608-E9F2-4FB2-AF16-3B0C1FD1E3FE}" srcId="{C1B131F0-35C8-4ACD-98F8-03D4D8144130}" destId="{6437E092-9B3C-4708-A84F-CFD8999EB968}" srcOrd="1" destOrd="0" parTransId="{1433E941-CF94-40F0-AB64-D847079F158B}" sibTransId="{0A3E4B24-1ADA-463C-8896-EED4B817489D}"/>
    <dgm:cxn modelId="{FA637C2F-EC9E-49C8-8EF3-12A06D5BAAE8}" srcId="{509C6FE1-1EA2-493C-8ADA-247B1B2616F7}" destId="{02F32507-24C0-419D-810D-688BA76E5DFF}" srcOrd="2" destOrd="0" parTransId="{27D393DD-50F3-442F-B0A2-D97A04C023E8}" sibTransId="{AD13BB15-7544-4B51-ABF8-6195F581C3ED}"/>
    <dgm:cxn modelId="{2F7EDAE8-73A8-4DCD-878E-4CC05376A154}" srcId="{C1B131F0-35C8-4ACD-98F8-03D4D8144130}" destId="{F4333244-4364-4020-AAFB-D14C6774CD83}" srcOrd="3" destOrd="0" parTransId="{F75C61B6-D08C-4BA6-A01B-1598C569FA29}" sibTransId="{2528738C-098F-436F-90E0-43BF742EEC25}"/>
    <dgm:cxn modelId="{E469FCCD-27CB-448B-A1D4-786665497EF3}" srcId="{509C6FE1-1EA2-493C-8ADA-247B1B2616F7}" destId="{C1B131F0-35C8-4ACD-98F8-03D4D8144130}" srcOrd="1" destOrd="0" parTransId="{5A401704-B51B-4CA3-9781-6FCA7A35CB0E}" sibTransId="{EB64A3D8-C6C3-42A9-98D0-05C9B054FAC4}"/>
    <dgm:cxn modelId="{211EEC21-325E-4AED-AE6B-D00C317C4886}" type="presOf" srcId="{02F32507-24C0-419D-810D-688BA76E5DFF}" destId="{CD424874-FF66-4803-818C-6CF80F803129}" srcOrd="0" destOrd="0" presId="urn:microsoft.com/office/officeart/2005/8/layout/vList5"/>
    <dgm:cxn modelId="{01B13602-E2B3-4B64-86FF-98D304075B1A}" type="presOf" srcId="{509C6FE1-1EA2-493C-8ADA-247B1B2616F7}" destId="{7F37B373-085F-4813-8598-43ED5D3FFB37}" srcOrd="0" destOrd="0" presId="urn:microsoft.com/office/officeart/2005/8/layout/vList5"/>
    <dgm:cxn modelId="{17E64890-E350-4064-947D-00D446EB6BD4}" type="presOf" srcId="{EF67DDCD-07E7-41CC-A028-06B72E755BE1}" destId="{13936432-3A3B-4844-ADBC-8A1CB5751998}" srcOrd="0" destOrd="0" presId="urn:microsoft.com/office/officeart/2005/8/layout/vList5"/>
    <dgm:cxn modelId="{8C836BE4-9D4A-4301-97DF-019D807B77CB}" type="presOf" srcId="{E5D6511E-22D2-4CE0-8D7B-B5F94CC5103E}" destId="{2454ED53-C80E-41A3-BC01-11263EF2E3AB}" srcOrd="0" destOrd="2" presId="urn:microsoft.com/office/officeart/2005/8/layout/vList5"/>
    <dgm:cxn modelId="{F3089E5C-FF80-40EE-AFA8-F0DD8F0378DB}" type="presOf" srcId="{F4333244-4364-4020-AAFB-D14C6774CD83}" destId="{2454ED53-C80E-41A3-BC01-11263EF2E3AB}" srcOrd="0" destOrd="3" presId="urn:microsoft.com/office/officeart/2005/8/layout/vList5"/>
    <dgm:cxn modelId="{F16B5586-0E26-45E0-86FB-DEE5163C3770}" type="presOf" srcId="{C1B131F0-35C8-4ACD-98F8-03D4D8144130}" destId="{F6808AA6-FC04-4F36-B199-557D512E8301}" srcOrd="0" destOrd="0" presId="urn:microsoft.com/office/officeart/2005/8/layout/vList5"/>
    <dgm:cxn modelId="{867D596A-7CDF-44E3-AF8E-3402785A73B4}" type="presOf" srcId="{C26FA6EE-EBF3-4ABD-A0A5-898B47DB4ED5}" destId="{C8991F82-D41F-4AA2-B68F-63F2113CED6B}" srcOrd="0" destOrd="1" presId="urn:microsoft.com/office/officeart/2005/8/layout/vList5"/>
    <dgm:cxn modelId="{AC48B6EF-426A-4883-B9EC-ECFCF540CC50}" srcId="{DE932534-EAA2-44A6-935E-34868062B506}" destId="{9FE60E67-1A4B-4B47-9778-36F0580A2302}" srcOrd="0" destOrd="0" parTransId="{D9CFA5D3-08A6-4510-ADA7-84358EE574DC}" sibTransId="{ECDDB41A-F188-4FA1-B3F2-08BD1024B036}"/>
    <dgm:cxn modelId="{BE96F5F5-14EC-488D-A477-561F86406C21}" type="presOf" srcId="{6437E092-9B3C-4708-A84F-CFD8999EB968}" destId="{2454ED53-C80E-41A3-BC01-11263EF2E3AB}" srcOrd="0" destOrd="1" presId="urn:microsoft.com/office/officeart/2005/8/layout/vList5"/>
    <dgm:cxn modelId="{190E0013-A9B1-4408-8F5C-77DB871B1774}" srcId="{02F32507-24C0-419D-810D-688BA76E5DFF}" destId="{EF67DDCD-07E7-41CC-A028-06B72E755BE1}" srcOrd="0" destOrd="0" parTransId="{491EDE3F-F1B3-4AA7-A188-1047CC9D23C2}" sibTransId="{E631B0CD-90CD-4614-9A9C-EBF22001AE42}"/>
    <dgm:cxn modelId="{18EF0B59-6D55-4195-9AFC-72F4343FBD42}" type="presOf" srcId="{93FE7F05-A923-4A1A-8E1E-DB929AD547BE}" destId="{2454ED53-C80E-41A3-BC01-11263EF2E3AB}" srcOrd="0" destOrd="4" presId="urn:microsoft.com/office/officeart/2005/8/layout/vList5"/>
    <dgm:cxn modelId="{03BF8881-EE9D-4447-8E3F-54604B233891}" srcId="{C1B131F0-35C8-4ACD-98F8-03D4D8144130}" destId="{93FE7F05-A923-4A1A-8E1E-DB929AD547BE}" srcOrd="4" destOrd="0" parTransId="{C4A591A1-174F-4FE2-BF28-76D488858675}" sibTransId="{A4B04CBC-0ABC-4EBD-A411-DF3142448616}"/>
    <dgm:cxn modelId="{6AFC010E-4003-4D19-9501-22D9AFF70B89}" type="presParOf" srcId="{7F37B373-085F-4813-8598-43ED5D3FFB37}" destId="{8F181444-FF0E-4662-8DE9-09D392244616}" srcOrd="0" destOrd="0" presId="urn:microsoft.com/office/officeart/2005/8/layout/vList5"/>
    <dgm:cxn modelId="{5E255A8C-768C-4D99-8ED3-7A5ED113F4C5}" type="presParOf" srcId="{8F181444-FF0E-4662-8DE9-09D392244616}" destId="{78BADB3F-861D-47A2-90EB-050F19C9086D}" srcOrd="0" destOrd="0" presId="urn:microsoft.com/office/officeart/2005/8/layout/vList5"/>
    <dgm:cxn modelId="{C10FB372-3750-447D-8180-5FBE4F86A8B9}" type="presParOf" srcId="{8F181444-FF0E-4662-8DE9-09D392244616}" destId="{C8991F82-D41F-4AA2-B68F-63F2113CED6B}" srcOrd="1" destOrd="0" presId="urn:microsoft.com/office/officeart/2005/8/layout/vList5"/>
    <dgm:cxn modelId="{C5982CB5-000A-4B22-8406-EFA6E0B6B9B1}" type="presParOf" srcId="{7F37B373-085F-4813-8598-43ED5D3FFB37}" destId="{86D38D60-705E-4FEA-9184-B18D2B492A80}" srcOrd="1" destOrd="0" presId="urn:microsoft.com/office/officeart/2005/8/layout/vList5"/>
    <dgm:cxn modelId="{84EBD6B2-4C76-4B42-80BC-D6BF2D0AC48C}" type="presParOf" srcId="{7F37B373-085F-4813-8598-43ED5D3FFB37}" destId="{B49C0A26-87EB-428D-8556-B9B2CF26613D}" srcOrd="2" destOrd="0" presId="urn:microsoft.com/office/officeart/2005/8/layout/vList5"/>
    <dgm:cxn modelId="{4E8638B1-A6F9-4097-9C3E-2DF0649D748C}" type="presParOf" srcId="{B49C0A26-87EB-428D-8556-B9B2CF26613D}" destId="{F6808AA6-FC04-4F36-B199-557D512E8301}" srcOrd="0" destOrd="0" presId="urn:microsoft.com/office/officeart/2005/8/layout/vList5"/>
    <dgm:cxn modelId="{A5ED7C00-4048-434F-AB26-6EEB091F35FC}" type="presParOf" srcId="{B49C0A26-87EB-428D-8556-B9B2CF26613D}" destId="{2454ED53-C80E-41A3-BC01-11263EF2E3AB}" srcOrd="1" destOrd="0" presId="urn:microsoft.com/office/officeart/2005/8/layout/vList5"/>
    <dgm:cxn modelId="{AB708C42-62F4-40B4-8D7C-608936BFFCFF}" type="presParOf" srcId="{7F37B373-085F-4813-8598-43ED5D3FFB37}" destId="{12516A86-11B7-4819-8DD3-24319CC15AFA}" srcOrd="3" destOrd="0" presId="urn:microsoft.com/office/officeart/2005/8/layout/vList5"/>
    <dgm:cxn modelId="{7C923B8E-0F37-427D-9C56-74776810CF3D}" type="presParOf" srcId="{7F37B373-085F-4813-8598-43ED5D3FFB37}" destId="{9F2BD7AE-10CD-45B1-B899-C0512C231DB0}" srcOrd="4" destOrd="0" presId="urn:microsoft.com/office/officeart/2005/8/layout/vList5"/>
    <dgm:cxn modelId="{7AB29815-0704-48A8-8F76-018B0911B5C7}" type="presParOf" srcId="{9F2BD7AE-10CD-45B1-B899-C0512C231DB0}" destId="{CD424874-FF66-4803-818C-6CF80F803129}" srcOrd="0" destOrd="0" presId="urn:microsoft.com/office/officeart/2005/8/layout/vList5"/>
    <dgm:cxn modelId="{7C7F92A2-3D07-400C-AE87-84122C94F860}" type="presParOf" srcId="{9F2BD7AE-10CD-45B1-B899-C0512C231DB0}" destId="{13936432-3A3B-4844-ADBC-8A1CB5751998}" srcOrd="1" destOrd="0" presId="urn:microsoft.com/office/officeart/2005/8/layout/vList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2"/>
            <a:ext cx="2947926" cy="497810"/>
          </a:xfrm>
          <a:prstGeom prst="rect">
            <a:avLst/>
          </a:prstGeom>
        </p:spPr>
        <p:txBody>
          <a:bodyPr vert="horz" lIns="88274" tIns="44137" rIns="88274" bIns="44137" rtlCol="0"/>
          <a:lstStyle>
            <a:lvl1pPr algn="l">
              <a:defRPr sz="1200">
                <a:uFillTx/>
              </a:defRPr>
            </a:lvl1pPr>
          </a:lstStyle>
          <a:p>
            <a:endParaRPr lang="en-AU" dirty="0">
              <a:uFillTx/>
            </a:endParaRPr>
          </a:p>
        </p:txBody>
      </p:sp>
      <p:sp>
        <p:nvSpPr>
          <p:cNvPr id="3" name="Date Placeholder 2"/>
          <p:cNvSpPr>
            <a:spLocks noGrp="1"/>
          </p:cNvSpPr>
          <p:nvPr>
            <p:ph type="dt" sz="quarter" idx="1"/>
          </p:nvPr>
        </p:nvSpPr>
        <p:spPr>
          <a:xfrm>
            <a:off x="3852993" y="2"/>
            <a:ext cx="2947926" cy="497810"/>
          </a:xfrm>
          <a:prstGeom prst="rect">
            <a:avLst/>
          </a:prstGeom>
        </p:spPr>
        <p:txBody>
          <a:bodyPr vert="horz" lIns="88274" tIns="44137" rIns="88274" bIns="44137" rtlCol="0"/>
          <a:lstStyle>
            <a:lvl1pPr algn="r">
              <a:defRPr sz="1200">
                <a:uFillTx/>
              </a:defRPr>
            </a:lvl1pPr>
          </a:lstStyle>
          <a:p>
            <a:fld id="{B6C4521B-CA91-4B21-B382-508BA061FEAA}" type="datetimeFigureOut">
              <a:rPr lang="en-AU" smtClean="0">
                <a:uFillTx/>
              </a:rPr>
              <a:t>9/01/2015</a:t>
            </a:fld>
            <a:endParaRPr lang="en-AU" dirty="0">
              <a:uFillTx/>
            </a:endParaRPr>
          </a:p>
        </p:txBody>
      </p:sp>
      <p:sp>
        <p:nvSpPr>
          <p:cNvPr id="4" name="Footer Placeholder 3"/>
          <p:cNvSpPr>
            <a:spLocks noGrp="1"/>
          </p:cNvSpPr>
          <p:nvPr>
            <p:ph type="ftr" sz="quarter" idx="2"/>
          </p:nvPr>
        </p:nvSpPr>
        <p:spPr>
          <a:xfrm>
            <a:off x="0" y="9438354"/>
            <a:ext cx="2947926" cy="497810"/>
          </a:xfrm>
          <a:prstGeom prst="rect">
            <a:avLst/>
          </a:prstGeom>
        </p:spPr>
        <p:txBody>
          <a:bodyPr vert="horz" lIns="88274" tIns="44137" rIns="88274" bIns="44137" rtlCol="0" anchor="b"/>
          <a:lstStyle>
            <a:lvl1pPr algn="l">
              <a:defRPr sz="1200">
                <a:uFillTx/>
              </a:defRPr>
            </a:lvl1pPr>
          </a:lstStyle>
          <a:p>
            <a:endParaRPr lang="en-AU" dirty="0">
              <a:uFillTx/>
            </a:endParaRPr>
          </a:p>
        </p:txBody>
      </p:sp>
      <p:sp>
        <p:nvSpPr>
          <p:cNvPr id="5" name="Slide Number Placeholder 4"/>
          <p:cNvSpPr>
            <a:spLocks noGrp="1"/>
          </p:cNvSpPr>
          <p:nvPr>
            <p:ph type="sldNum" sz="quarter" idx="3"/>
          </p:nvPr>
        </p:nvSpPr>
        <p:spPr>
          <a:xfrm>
            <a:off x="3852993" y="9438354"/>
            <a:ext cx="2947926" cy="497810"/>
          </a:xfrm>
          <a:prstGeom prst="rect">
            <a:avLst/>
          </a:prstGeom>
        </p:spPr>
        <p:txBody>
          <a:bodyPr vert="horz" lIns="88274" tIns="44137" rIns="88274" bIns="44137" rtlCol="0" anchor="b"/>
          <a:lstStyle>
            <a:lvl1pPr algn="r">
              <a:defRPr sz="1200">
                <a:uFillTx/>
              </a:defRPr>
            </a:lvl1pPr>
          </a:lstStyle>
          <a:p>
            <a:fld id="{46F802E3-D7F0-4295-A852-3CA01F96A79C}" type="slidenum">
              <a:rPr lang="en-AU" smtClean="0">
                <a:uFillTx/>
              </a:rPr>
              <a:t>‹#›</a:t>
            </a:fld>
            <a:endParaRPr lang="en-AU" dirty="0">
              <a:uFillTx/>
            </a:endParaRPr>
          </a:p>
        </p:txBody>
      </p:sp>
    </p:spTree>
    <p:extLst>
      <p:ext uri="{BB962C8B-B14F-4D97-AF65-F5344CB8AC3E}">
        <p14:creationId xmlns:p14="http://schemas.microsoft.com/office/powerpoint/2010/main" val="206725196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2"/>
            <a:ext cx="2947512" cy="496729"/>
          </a:xfrm>
          <a:prstGeom prst="rect">
            <a:avLst/>
          </a:prstGeom>
        </p:spPr>
        <p:txBody>
          <a:bodyPr vert="horz" lIns="91362" tIns="45680" rIns="91362" bIns="45680" rtlCol="0"/>
          <a:lstStyle>
            <a:lvl1pPr algn="l">
              <a:defRPr sz="1200">
                <a:uFillTx/>
              </a:defRPr>
            </a:lvl1pPr>
          </a:lstStyle>
          <a:p>
            <a:endParaRPr lang="en-AU" dirty="0">
              <a:uFillTx/>
            </a:endParaRPr>
          </a:p>
        </p:txBody>
      </p:sp>
      <p:sp>
        <p:nvSpPr>
          <p:cNvPr id="3" name="Date Placeholder 2"/>
          <p:cNvSpPr>
            <a:spLocks noGrp="1"/>
          </p:cNvSpPr>
          <p:nvPr>
            <p:ph type="dt" idx="1"/>
          </p:nvPr>
        </p:nvSpPr>
        <p:spPr>
          <a:xfrm>
            <a:off x="3853344" y="2"/>
            <a:ext cx="2947512" cy="496729"/>
          </a:xfrm>
          <a:prstGeom prst="rect">
            <a:avLst/>
          </a:prstGeom>
        </p:spPr>
        <p:txBody>
          <a:bodyPr vert="horz" lIns="91362" tIns="45680" rIns="91362" bIns="45680" rtlCol="0"/>
          <a:lstStyle>
            <a:lvl1pPr algn="r">
              <a:defRPr sz="1200">
                <a:uFillTx/>
              </a:defRPr>
            </a:lvl1pPr>
          </a:lstStyle>
          <a:p>
            <a:fld id="{ECFDB603-BA2F-4760-B2E8-2D32A372B428}" type="datetimeFigureOut">
              <a:rPr lang="en-AU" smtClean="0">
                <a:uFillTx/>
              </a:rPr>
              <a:pPr/>
              <a:t>9/01/2015</a:t>
            </a:fld>
            <a:endParaRPr lang="en-AU" dirty="0">
              <a:uFillTx/>
            </a:endParaRPr>
          </a:p>
        </p:txBody>
      </p:sp>
      <p:sp>
        <p:nvSpPr>
          <p:cNvPr id="4" name="Slide Image Placeholder 3"/>
          <p:cNvSpPr>
            <a:spLocks noGrp="1" noRot="1" noChangeAspect="1"/>
          </p:cNvSpPr>
          <p:nvPr>
            <p:ph type="sldImg" idx="2"/>
          </p:nvPr>
        </p:nvSpPr>
        <p:spPr>
          <a:xfrm>
            <a:off x="919163" y="746125"/>
            <a:ext cx="4964112" cy="3724275"/>
          </a:xfrm>
          <a:prstGeom prst="rect">
            <a:avLst/>
          </a:prstGeom>
          <a:noFill/>
          <a:ln w="12700">
            <a:solidFill>
              <a:srgbClr val="000000"/>
            </a:solidFill>
          </a:ln>
        </p:spPr>
        <p:txBody>
          <a:bodyPr vert="horz" lIns="91362" tIns="45680" rIns="91362" bIns="45680" rtlCol="0" anchor="ctr"/>
          <a:lstStyle/>
          <a:p>
            <a:endParaRPr lang="en-AU" dirty="0">
              <a:uFillTx/>
            </a:endParaRPr>
          </a:p>
        </p:txBody>
      </p:sp>
      <p:sp>
        <p:nvSpPr>
          <p:cNvPr id="5" name="Notes Placeholder 4"/>
          <p:cNvSpPr>
            <a:spLocks noGrp="1"/>
          </p:cNvSpPr>
          <p:nvPr>
            <p:ph type="body" sz="quarter" idx="3"/>
          </p:nvPr>
        </p:nvSpPr>
        <p:spPr>
          <a:xfrm>
            <a:off x="680563" y="4719717"/>
            <a:ext cx="5441316" cy="4470559"/>
          </a:xfrm>
          <a:prstGeom prst="rect">
            <a:avLst/>
          </a:prstGeom>
        </p:spPr>
        <p:txBody>
          <a:bodyPr vert="horz" lIns="91362" tIns="45680" rIns="91362" bIns="45680" rtlCol="0"/>
          <a:lstStyle/>
          <a:p>
            <a:pPr lvl="0"/>
            <a:r>
              <a:rPr lang="en-US" smtClean="0">
                <a:uFillTx/>
              </a:rPr>
              <a:t>Click to edit Master text styles</a:t>
            </a:r>
          </a:p>
          <a:p>
            <a:pPr lvl="1"/>
            <a:r>
              <a:rPr lang="en-US" smtClean="0">
                <a:uFillTx/>
              </a:rPr>
              <a:t>Second level</a:t>
            </a:r>
          </a:p>
          <a:p>
            <a:pPr lvl="2"/>
            <a:r>
              <a:rPr lang="en-US" smtClean="0">
                <a:uFillTx/>
              </a:rPr>
              <a:t>Third level</a:t>
            </a:r>
          </a:p>
          <a:p>
            <a:pPr lvl="3"/>
            <a:r>
              <a:rPr lang="en-US" smtClean="0">
                <a:uFillTx/>
              </a:rPr>
              <a:t>Fourth level</a:t>
            </a:r>
          </a:p>
          <a:p>
            <a:pPr lvl="4"/>
            <a:r>
              <a:rPr lang="en-US" smtClean="0">
                <a:uFillTx/>
              </a:rPr>
              <a:t>Fifth level</a:t>
            </a:r>
            <a:endParaRPr lang="en-AU">
              <a:uFillTx/>
            </a:endParaRPr>
          </a:p>
        </p:txBody>
      </p:sp>
      <p:sp>
        <p:nvSpPr>
          <p:cNvPr id="6" name="Footer Placeholder 5"/>
          <p:cNvSpPr>
            <a:spLocks noGrp="1"/>
          </p:cNvSpPr>
          <p:nvPr>
            <p:ph type="ftr" sz="quarter" idx="4"/>
          </p:nvPr>
        </p:nvSpPr>
        <p:spPr>
          <a:xfrm>
            <a:off x="0" y="9437849"/>
            <a:ext cx="2947512" cy="496728"/>
          </a:xfrm>
          <a:prstGeom prst="rect">
            <a:avLst/>
          </a:prstGeom>
        </p:spPr>
        <p:txBody>
          <a:bodyPr vert="horz" lIns="91362" tIns="45680" rIns="91362" bIns="45680" rtlCol="0" anchor="b"/>
          <a:lstStyle>
            <a:lvl1pPr algn="l">
              <a:defRPr sz="1200">
                <a:uFillTx/>
              </a:defRPr>
            </a:lvl1pPr>
          </a:lstStyle>
          <a:p>
            <a:endParaRPr lang="en-AU" dirty="0">
              <a:uFillTx/>
            </a:endParaRPr>
          </a:p>
        </p:txBody>
      </p:sp>
      <p:sp>
        <p:nvSpPr>
          <p:cNvPr id="7" name="Slide Number Placeholder 6"/>
          <p:cNvSpPr>
            <a:spLocks noGrp="1"/>
          </p:cNvSpPr>
          <p:nvPr>
            <p:ph type="sldNum" sz="quarter" idx="5"/>
          </p:nvPr>
        </p:nvSpPr>
        <p:spPr>
          <a:xfrm>
            <a:off x="3853344" y="9437849"/>
            <a:ext cx="2947512" cy="496728"/>
          </a:xfrm>
          <a:prstGeom prst="rect">
            <a:avLst/>
          </a:prstGeom>
        </p:spPr>
        <p:txBody>
          <a:bodyPr vert="horz" lIns="91362" tIns="45680" rIns="91362" bIns="45680" rtlCol="0" anchor="b"/>
          <a:lstStyle>
            <a:lvl1pPr algn="r">
              <a:defRPr sz="1200">
                <a:uFillTx/>
              </a:defRPr>
            </a:lvl1pPr>
          </a:lstStyle>
          <a:p>
            <a:fld id="{24A6CD1C-8DF0-4545-8935-7B7061077779}" type="slidenum">
              <a:rPr lang="en-AU" smtClean="0">
                <a:uFillTx/>
              </a:rPr>
              <a:pPr/>
              <a:t>‹#›</a:t>
            </a:fld>
            <a:endParaRPr lang="en-AU" dirty="0">
              <a:uFillTx/>
            </a:endParaRPr>
          </a:p>
        </p:txBody>
      </p:sp>
    </p:spTree>
    <p:extLst>
      <p:ext uri="{BB962C8B-B14F-4D97-AF65-F5344CB8AC3E}">
        <p14:creationId xmlns:p14="http://schemas.microsoft.com/office/powerpoint/2010/main" val="402468016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uFillTx/>
        <a:latin typeface="+mn-lt"/>
        <a:ea typeface="+mn-ea"/>
        <a:cs typeface="+mn-cs"/>
      </a:defRPr>
    </a:lvl1pPr>
    <a:lvl2pPr marL="457200" algn="l" defTabSz="914400" rtl="0" eaLnBrk="1" latinLnBrk="0" hangingPunct="1">
      <a:defRPr sz="1200" kern="1200">
        <a:solidFill>
          <a:schemeClr val="tx1"/>
        </a:solidFill>
        <a:uFillTx/>
        <a:latin typeface="+mn-lt"/>
        <a:ea typeface="+mn-ea"/>
        <a:cs typeface="+mn-cs"/>
      </a:defRPr>
    </a:lvl2pPr>
    <a:lvl3pPr marL="914400" algn="l" defTabSz="914400" rtl="0" eaLnBrk="1" latinLnBrk="0" hangingPunct="1">
      <a:defRPr sz="1200" kern="1200">
        <a:solidFill>
          <a:schemeClr val="tx1"/>
        </a:solidFill>
        <a:uFillTx/>
        <a:latin typeface="+mn-lt"/>
        <a:ea typeface="+mn-ea"/>
        <a:cs typeface="+mn-cs"/>
      </a:defRPr>
    </a:lvl3pPr>
    <a:lvl4pPr marL="1371600" algn="l" defTabSz="914400" rtl="0" eaLnBrk="1" latinLnBrk="0" hangingPunct="1">
      <a:defRPr sz="1200" kern="1200">
        <a:solidFill>
          <a:schemeClr val="tx1"/>
        </a:solidFill>
        <a:uFillTx/>
        <a:latin typeface="+mn-lt"/>
        <a:ea typeface="+mn-ea"/>
        <a:cs typeface="+mn-cs"/>
      </a:defRPr>
    </a:lvl4pPr>
    <a:lvl5pPr marL="1828800" algn="l" defTabSz="914400" rtl="0" eaLnBrk="1" latinLnBrk="0" hangingPunct="1">
      <a:defRPr sz="1200" kern="1200">
        <a:solidFill>
          <a:schemeClr val="tx1"/>
        </a:solidFill>
        <a:uFillTx/>
        <a:latin typeface="+mn-lt"/>
        <a:ea typeface="+mn-ea"/>
        <a:cs typeface="+mn-cs"/>
      </a:defRPr>
    </a:lvl5pPr>
    <a:lvl6pPr marL="2286000" algn="l" defTabSz="914400" rtl="0" eaLnBrk="1" latinLnBrk="0" hangingPunct="1">
      <a:defRPr sz="1200" kern="1200">
        <a:solidFill>
          <a:schemeClr val="tx1"/>
        </a:solidFill>
        <a:uFillTx/>
        <a:latin typeface="+mn-lt"/>
        <a:ea typeface="+mn-ea"/>
        <a:cs typeface="+mn-cs"/>
      </a:defRPr>
    </a:lvl6pPr>
    <a:lvl7pPr marL="2743200" algn="l" defTabSz="914400" rtl="0" eaLnBrk="1" latinLnBrk="0" hangingPunct="1">
      <a:defRPr sz="1200" kern="1200">
        <a:solidFill>
          <a:schemeClr val="tx1"/>
        </a:solidFill>
        <a:uFillTx/>
        <a:latin typeface="+mn-lt"/>
        <a:ea typeface="+mn-ea"/>
        <a:cs typeface="+mn-cs"/>
      </a:defRPr>
    </a:lvl7pPr>
    <a:lvl8pPr marL="3200400" algn="l" defTabSz="914400" rtl="0" eaLnBrk="1" latinLnBrk="0" hangingPunct="1">
      <a:defRPr sz="1200" kern="1200">
        <a:solidFill>
          <a:schemeClr val="tx1"/>
        </a:solidFill>
        <a:uFillTx/>
        <a:latin typeface="+mn-lt"/>
        <a:ea typeface="+mn-ea"/>
        <a:cs typeface="+mn-cs"/>
      </a:defRPr>
    </a:lvl8pPr>
    <a:lvl9pPr marL="3657600" algn="l" defTabSz="914400" rtl="0" eaLnBrk="1" latinLnBrk="0" hangingPunct="1">
      <a:defRPr sz="1200" kern="1200">
        <a:solidFill>
          <a:schemeClr val="tx1"/>
        </a:solidFill>
        <a:uFillTx/>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42791" indent="-342791">
              <a:buFont typeface="+mj-lt"/>
              <a:buAutoNum type="arabicParenR"/>
            </a:pPr>
            <a:r>
              <a:rPr lang="en-AU" sz="1800" dirty="0"/>
              <a:t>… a bit more on yourself, even though an introduction has been made.</a:t>
            </a:r>
          </a:p>
          <a:p>
            <a:pPr marL="342791" indent="-342791">
              <a:buFont typeface="+mj-lt"/>
              <a:buAutoNum type="arabicParenR"/>
            </a:pPr>
            <a:endParaRPr lang="en-AU" sz="1800" dirty="0"/>
          </a:p>
          <a:p>
            <a:pPr marL="342791" indent="-342791">
              <a:buFont typeface="+mj-lt"/>
              <a:buAutoNum type="arabicParenR"/>
            </a:pPr>
            <a:r>
              <a:rPr lang="en-AU" sz="1800" dirty="0"/>
              <a:t>Thank whomever for the opportunity to present and recognise the other peers presenting with some sort of statement.</a:t>
            </a:r>
          </a:p>
          <a:p>
            <a:pPr marL="342791" indent="-342791">
              <a:buFont typeface="+mj-lt"/>
              <a:buAutoNum type="arabicParenR"/>
            </a:pPr>
            <a:endParaRPr lang="en-AU" sz="1800" dirty="0"/>
          </a:p>
          <a:p>
            <a:pPr marL="342791" indent="-342791">
              <a:buFont typeface="+mj-lt"/>
              <a:buAutoNum type="arabicParenR"/>
            </a:pPr>
            <a:r>
              <a:rPr lang="en-AU" sz="1800" b="1" dirty="0"/>
              <a:t>[click to next slide]</a:t>
            </a:r>
          </a:p>
        </p:txBody>
      </p:sp>
      <p:sp>
        <p:nvSpPr>
          <p:cNvPr id="4" name="Slide Number Placeholder 3"/>
          <p:cNvSpPr>
            <a:spLocks noGrp="1"/>
          </p:cNvSpPr>
          <p:nvPr>
            <p:ph type="sldNum" sz="quarter" idx="10"/>
          </p:nvPr>
        </p:nvSpPr>
        <p:spPr/>
        <p:txBody>
          <a:bodyPr/>
          <a:lstStyle/>
          <a:p>
            <a:fld id="{24A6CD1C-8DF0-4545-8935-7B7061077779}" type="slidenum">
              <a:rPr lang="en-AU" smtClean="0">
                <a:uFillTx/>
              </a:rPr>
              <a:pPr/>
              <a:t>1</a:t>
            </a:fld>
            <a:endParaRPr lang="en-AU" dirty="0">
              <a:uFillTx/>
            </a:endParaRPr>
          </a:p>
        </p:txBody>
      </p:sp>
    </p:spTree>
    <p:extLst>
      <p:ext uri="{BB962C8B-B14F-4D97-AF65-F5344CB8AC3E}">
        <p14:creationId xmlns:p14="http://schemas.microsoft.com/office/powerpoint/2010/main" val="419341834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4" name="Slide Number Placeholder 3"/>
          <p:cNvSpPr>
            <a:spLocks noGrp="1"/>
          </p:cNvSpPr>
          <p:nvPr>
            <p:ph type="sldNum" sz="quarter" idx="10"/>
          </p:nvPr>
        </p:nvSpPr>
        <p:spPr/>
        <p:txBody>
          <a:bodyPr/>
          <a:lstStyle/>
          <a:p>
            <a:fld id="{24A6CD1C-8DF0-4545-8935-7B7061077779}" type="slidenum">
              <a:rPr lang="en-AU" smtClean="0"/>
              <a:pPr/>
              <a:t>3</a:t>
            </a:fld>
            <a:endParaRPr lang="en-AU"/>
          </a:p>
        </p:txBody>
      </p:sp>
      <p:sp>
        <p:nvSpPr>
          <p:cNvPr id="5" name="Notes Placeholder 2"/>
          <p:cNvSpPr txBox="1">
            <a:spLocks/>
          </p:cNvSpPr>
          <p:nvPr/>
        </p:nvSpPr>
        <p:spPr>
          <a:xfrm>
            <a:off x="681039" y="4595743"/>
            <a:ext cx="5445125" cy="5072131"/>
          </a:xfrm>
          <a:prstGeom prst="rect">
            <a:avLst/>
          </a:prstGeom>
        </p:spPr>
        <p:txBody>
          <a:bodyPr vert="horz" lIns="91431" tIns="45715" rIns="91431" bIns="45715" rtlCol="0"/>
          <a:lst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a:lstStyle>
          <a:p>
            <a:pPr marL="342866" indent="-342866">
              <a:buFont typeface="+mj-lt"/>
              <a:buAutoNum type="arabicParenR"/>
            </a:pPr>
            <a:r>
              <a:rPr lang="en-AU" sz="1800" dirty="0" smtClean="0"/>
              <a:t>“Looking at the numbers, not the current market sentiment, strongly supports a mid term uranium market recovery”</a:t>
            </a:r>
          </a:p>
          <a:p>
            <a:pPr marL="342866" indent="-342866">
              <a:buFont typeface="+mj-lt"/>
              <a:buAutoNum type="arabicParenR"/>
            </a:pPr>
            <a:endParaRPr lang="en-AU" sz="1800" dirty="0" smtClean="0"/>
          </a:p>
          <a:p>
            <a:pPr marL="342866" indent="-342866">
              <a:buFont typeface="+mj-lt"/>
              <a:buAutoNum type="arabicParenR"/>
            </a:pPr>
            <a:r>
              <a:rPr lang="en-AU" sz="1800" dirty="0" smtClean="0"/>
              <a:t>“The growth in nuclear reactor builds is more now than pre Fukushima when the LT contracting price was USD$75” (the difference however being the current Japanese reactors being off-line)</a:t>
            </a:r>
            <a:endParaRPr lang="en-AU" sz="1800" i="1" dirty="0"/>
          </a:p>
          <a:p>
            <a:pPr marL="342866" indent="-342866">
              <a:buFont typeface="+mj-lt"/>
              <a:buAutoNum type="arabicParenR"/>
            </a:pPr>
            <a:endParaRPr lang="en-AU" sz="1800" dirty="0"/>
          </a:p>
          <a:p>
            <a:pPr marL="342866" indent="-342866">
              <a:buFont typeface="+mj-lt"/>
              <a:buAutoNum type="arabicParenR"/>
            </a:pPr>
            <a:r>
              <a:rPr lang="en-AU" sz="1800" dirty="0" smtClean="0"/>
              <a:t>“This growth is being driven by the new markets of China, India and the Middle East and existing  markets ” (Maybe a bit more on India.)</a:t>
            </a:r>
          </a:p>
          <a:p>
            <a:pPr marL="342866" indent="-342866">
              <a:buFont typeface="+mj-lt"/>
              <a:buAutoNum type="arabicParenR"/>
            </a:pPr>
            <a:endParaRPr lang="en-AU" sz="1800" dirty="0" smtClean="0"/>
          </a:p>
          <a:p>
            <a:pPr marL="342866" indent="-342866">
              <a:buFont typeface="+mj-lt"/>
              <a:buAutoNum type="arabicParenR"/>
            </a:pPr>
            <a:r>
              <a:rPr lang="en-AU" sz="1800" dirty="0" smtClean="0"/>
              <a:t>Australia has trade agreements supporting uranium sales to these growth areas and with those countries supporting this growth including Japan and Korea.”</a:t>
            </a:r>
            <a:endParaRPr lang="en-AU" sz="1800" dirty="0"/>
          </a:p>
          <a:p>
            <a:pPr marL="342866" indent="-342866">
              <a:buFont typeface="+mj-lt"/>
              <a:buAutoNum type="arabicParenR"/>
            </a:pPr>
            <a:endParaRPr lang="en-AU" sz="1800" dirty="0"/>
          </a:p>
          <a:p>
            <a:pPr marL="342866" indent="-342866">
              <a:buFont typeface="+mj-lt"/>
              <a:buAutoNum type="arabicParenR"/>
            </a:pPr>
            <a:r>
              <a:rPr lang="en-AU" sz="1800" b="1" dirty="0"/>
              <a:t>[click to next slide]</a:t>
            </a:r>
          </a:p>
          <a:p>
            <a:endParaRPr lang="en-AU" sz="1800" dirty="0"/>
          </a:p>
        </p:txBody>
      </p:sp>
    </p:spTree>
    <p:extLst>
      <p:ext uri="{BB962C8B-B14F-4D97-AF65-F5344CB8AC3E}">
        <p14:creationId xmlns:p14="http://schemas.microsoft.com/office/powerpoint/2010/main" val="53073006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4" name="Slide Number Placeholder 3"/>
          <p:cNvSpPr>
            <a:spLocks noGrp="1"/>
          </p:cNvSpPr>
          <p:nvPr>
            <p:ph type="sldNum" sz="quarter" idx="10"/>
          </p:nvPr>
        </p:nvSpPr>
        <p:spPr/>
        <p:txBody>
          <a:bodyPr/>
          <a:lstStyle/>
          <a:p>
            <a:fld id="{24A6CD1C-8DF0-4545-8935-7B7061077779}" type="slidenum">
              <a:rPr lang="en-AU" smtClean="0"/>
              <a:pPr/>
              <a:t>4</a:t>
            </a:fld>
            <a:endParaRPr lang="en-AU"/>
          </a:p>
        </p:txBody>
      </p:sp>
      <p:sp>
        <p:nvSpPr>
          <p:cNvPr id="5" name="Notes Placeholder 2"/>
          <p:cNvSpPr txBox="1">
            <a:spLocks/>
          </p:cNvSpPr>
          <p:nvPr/>
        </p:nvSpPr>
        <p:spPr>
          <a:xfrm>
            <a:off x="681039" y="4595743"/>
            <a:ext cx="5445125" cy="5072131"/>
          </a:xfrm>
          <a:prstGeom prst="rect">
            <a:avLst/>
          </a:prstGeom>
        </p:spPr>
        <p:txBody>
          <a:bodyPr vert="horz" lIns="91431" tIns="45715" rIns="91431" bIns="45715" rtlCol="0"/>
          <a:lst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a:lstStyle>
          <a:p>
            <a:pPr marL="342866" indent="-342866">
              <a:buFont typeface="+mj-lt"/>
              <a:buAutoNum type="arabicParenR"/>
            </a:pPr>
            <a:r>
              <a:rPr lang="en-AU" sz="1800" dirty="0" smtClean="0"/>
              <a:t>“Looking at the numbers, not the current market sentiment, strongly supports a mid term uranium market recovery”</a:t>
            </a:r>
          </a:p>
          <a:p>
            <a:pPr marL="342866" indent="-342866">
              <a:buFont typeface="+mj-lt"/>
              <a:buAutoNum type="arabicParenR"/>
            </a:pPr>
            <a:endParaRPr lang="en-AU" sz="1800" dirty="0" smtClean="0"/>
          </a:p>
          <a:p>
            <a:pPr marL="342866" indent="-342866">
              <a:buFont typeface="+mj-lt"/>
              <a:buAutoNum type="arabicParenR"/>
            </a:pPr>
            <a:r>
              <a:rPr lang="en-AU" sz="1800" dirty="0" smtClean="0"/>
              <a:t>“The growth in nuclear reactor builds is more now than pre Fukushima when the LT contracting price was USD$75” (the difference however being the current Japanese reactors being off-line)</a:t>
            </a:r>
            <a:endParaRPr lang="en-AU" sz="1800" i="1" dirty="0"/>
          </a:p>
          <a:p>
            <a:pPr marL="342866" indent="-342866">
              <a:buFont typeface="+mj-lt"/>
              <a:buAutoNum type="arabicParenR"/>
            </a:pPr>
            <a:endParaRPr lang="en-AU" sz="1800" dirty="0"/>
          </a:p>
          <a:p>
            <a:pPr marL="342866" indent="-342866">
              <a:buFont typeface="+mj-lt"/>
              <a:buAutoNum type="arabicParenR"/>
            </a:pPr>
            <a:r>
              <a:rPr lang="en-AU" sz="1800" dirty="0" smtClean="0"/>
              <a:t>“This growth is being driven by the new markets of China, India and the Middle East and existing  markets ” (Maybe a bit more on India.)</a:t>
            </a:r>
          </a:p>
          <a:p>
            <a:pPr marL="342866" indent="-342866">
              <a:buFont typeface="+mj-lt"/>
              <a:buAutoNum type="arabicParenR"/>
            </a:pPr>
            <a:endParaRPr lang="en-AU" sz="1800" dirty="0" smtClean="0"/>
          </a:p>
          <a:p>
            <a:pPr marL="342866" indent="-342866">
              <a:buFont typeface="+mj-lt"/>
              <a:buAutoNum type="arabicParenR"/>
            </a:pPr>
            <a:r>
              <a:rPr lang="en-AU" sz="1800" dirty="0" smtClean="0"/>
              <a:t>Australia has trade agreements supporting uranium sales to these growth areas and with those countries supporting this growth including Japan and Korea.”</a:t>
            </a:r>
            <a:endParaRPr lang="en-AU" sz="1800" dirty="0"/>
          </a:p>
          <a:p>
            <a:pPr marL="342866" indent="-342866">
              <a:buFont typeface="+mj-lt"/>
              <a:buAutoNum type="arabicParenR"/>
            </a:pPr>
            <a:endParaRPr lang="en-AU" sz="1800" dirty="0"/>
          </a:p>
          <a:p>
            <a:pPr marL="342866" indent="-342866">
              <a:buFont typeface="+mj-lt"/>
              <a:buAutoNum type="arabicParenR"/>
            </a:pPr>
            <a:r>
              <a:rPr lang="en-AU" sz="1800" b="1" dirty="0"/>
              <a:t>[click to next slide]</a:t>
            </a:r>
          </a:p>
          <a:p>
            <a:endParaRPr lang="en-AU" sz="1800" dirty="0"/>
          </a:p>
        </p:txBody>
      </p:sp>
    </p:spTree>
    <p:extLst>
      <p:ext uri="{BB962C8B-B14F-4D97-AF65-F5344CB8AC3E}">
        <p14:creationId xmlns:p14="http://schemas.microsoft.com/office/powerpoint/2010/main" val="130057534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10"/>
          </p:nvPr>
        </p:nvSpPr>
        <p:spPr/>
        <p:txBody>
          <a:bodyPr/>
          <a:lstStyle/>
          <a:p>
            <a:fld id="{24A6CD1C-8DF0-4545-8935-7B7061077779}" type="slidenum">
              <a:rPr lang="en-AU" smtClean="0"/>
              <a:pPr/>
              <a:t>13</a:t>
            </a:fld>
            <a:endParaRPr lang="en-AU" dirty="0"/>
          </a:p>
        </p:txBody>
      </p:sp>
    </p:spTree>
    <p:extLst>
      <p:ext uri="{BB962C8B-B14F-4D97-AF65-F5344CB8AC3E}">
        <p14:creationId xmlns:p14="http://schemas.microsoft.com/office/powerpoint/2010/main" val="16496859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4" name="Slide Number Placeholder 3"/>
          <p:cNvSpPr>
            <a:spLocks noGrp="1"/>
          </p:cNvSpPr>
          <p:nvPr>
            <p:ph type="sldNum" sz="quarter" idx="10"/>
          </p:nvPr>
        </p:nvSpPr>
        <p:spPr/>
        <p:txBody>
          <a:bodyPr/>
          <a:lstStyle/>
          <a:p>
            <a:fld id="{24A6CD1C-8DF0-4545-8935-7B7061077779}" type="slidenum">
              <a:rPr lang="en-AU" smtClean="0"/>
              <a:pPr/>
              <a:t>14</a:t>
            </a:fld>
            <a:endParaRPr lang="en-AU" dirty="0"/>
          </a:p>
        </p:txBody>
      </p:sp>
      <p:sp>
        <p:nvSpPr>
          <p:cNvPr id="5" name="Notes Placeholder 2"/>
          <p:cNvSpPr txBox="1">
            <a:spLocks/>
          </p:cNvSpPr>
          <p:nvPr/>
        </p:nvSpPr>
        <p:spPr>
          <a:xfrm>
            <a:off x="681042" y="4576264"/>
            <a:ext cx="5445125" cy="5091847"/>
          </a:xfrm>
          <a:prstGeom prst="rect">
            <a:avLst/>
          </a:prstGeom>
        </p:spPr>
        <p:txBody>
          <a:bodyPr vert="horz" lIns="91401" tIns="45700" rIns="91401" bIns="45700" rtlCol="0"/>
          <a:lst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a:lstStyle>
          <a:p>
            <a:pPr marL="342756" indent="-342756">
              <a:buFont typeface="+mj-lt"/>
              <a:buAutoNum type="arabicParenR"/>
            </a:pPr>
            <a:r>
              <a:rPr lang="en-AU" sz="1800" dirty="0"/>
              <a:t>… “The Wiluna resource is made up of 4 core deposits C, LW, M &amp; LM and 2 potential upside deposits DH &amp; N. Current modelling and economics includes only the 4 core deposits with mining being initiated at Centipede which has full government environmental approvals and a granted mining lease.”</a:t>
            </a:r>
            <a:r>
              <a:rPr lang="en-AU" sz="1800" i="1" dirty="0"/>
              <a:t> </a:t>
            </a:r>
            <a:r>
              <a:rPr lang="en-AU" sz="1800" dirty="0"/>
              <a:t> </a:t>
            </a:r>
          </a:p>
          <a:p>
            <a:pPr marL="342756" indent="-342756">
              <a:buFont typeface="+mj-lt"/>
              <a:buAutoNum type="arabicParenR"/>
            </a:pPr>
            <a:endParaRPr lang="en-AU" sz="1800" dirty="0"/>
          </a:p>
          <a:p>
            <a:pPr marL="342756" indent="-342756">
              <a:buFont typeface="+mj-lt"/>
              <a:buAutoNum type="arabicParenR"/>
            </a:pPr>
            <a:r>
              <a:rPr lang="en-AU" sz="1800" dirty="0"/>
              <a:t>“In the right price environment mining could commence at Centipede with completion of approvals and permits for the remaining deposits due well before mining requirements.” </a:t>
            </a:r>
          </a:p>
          <a:p>
            <a:pPr marL="342756" indent="-342756">
              <a:buFont typeface="+mj-lt"/>
              <a:buAutoNum type="arabicParenR"/>
            </a:pPr>
            <a:endParaRPr lang="en-AU" sz="1800" dirty="0"/>
          </a:p>
          <a:p>
            <a:pPr marL="342756" indent="-342756">
              <a:buFont typeface="+mj-lt"/>
              <a:buAutoNum type="arabicParenR"/>
            </a:pPr>
            <a:r>
              <a:rPr lang="en-AU" sz="1800" dirty="0"/>
              <a:t>“With regards to the right pricing environment where does Wiluna sit compared to peer development projects..?”. </a:t>
            </a:r>
            <a:r>
              <a:rPr lang="en-AU" sz="1800" i="1" dirty="0"/>
              <a:t>  </a:t>
            </a:r>
          </a:p>
          <a:p>
            <a:pPr marL="342756" indent="-342756">
              <a:buFont typeface="+mj-lt"/>
              <a:buAutoNum type="arabicParenR"/>
            </a:pPr>
            <a:endParaRPr lang="en-AU" sz="1800" dirty="0"/>
          </a:p>
          <a:p>
            <a:pPr marL="342756" indent="-342756">
              <a:buFont typeface="+mj-lt"/>
              <a:buAutoNum type="arabicParenR"/>
            </a:pPr>
            <a:r>
              <a:rPr lang="en-AU" sz="1800" b="1" dirty="0"/>
              <a:t>[click to next slide]</a:t>
            </a:r>
          </a:p>
        </p:txBody>
      </p:sp>
    </p:spTree>
    <p:extLst>
      <p:ext uri="{BB962C8B-B14F-4D97-AF65-F5344CB8AC3E}">
        <p14:creationId xmlns:p14="http://schemas.microsoft.com/office/powerpoint/2010/main" val="376247969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19163" y="746125"/>
            <a:ext cx="4965700" cy="3725863"/>
          </a:xfrm>
        </p:spPr>
      </p:sp>
      <p:sp>
        <p:nvSpPr>
          <p:cNvPr id="3" name="Notes Placeholder 2"/>
          <p:cNvSpPr>
            <a:spLocks noGrp="1"/>
          </p:cNvSpPr>
          <p:nvPr>
            <p:ph type="body" idx="1"/>
          </p:nvPr>
        </p:nvSpPr>
        <p:spPr/>
        <p:txBody>
          <a:bodyPr>
            <a:normAutofit/>
          </a:bodyPr>
          <a:lstStyle/>
          <a:p>
            <a:endParaRPr lang="en-AU" dirty="0" smtClean="0"/>
          </a:p>
        </p:txBody>
      </p:sp>
      <p:sp>
        <p:nvSpPr>
          <p:cNvPr id="4" name="Slide Number Placeholder 3"/>
          <p:cNvSpPr>
            <a:spLocks noGrp="1"/>
          </p:cNvSpPr>
          <p:nvPr>
            <p:ph type="sldNum" sz="quarter" idx="10"/>
          </p:nvPr>
        </p:nvSpPr>
        <p:spPr/>
        <p:txBody>
          <a:bodyPr/>
          <a:lstStyle/>
          <a:p>
            <a:pPr>
              <a:defRPr/>
            </a:pPr>
            <a:fld id="{3606773D-8D87-45A6-86E9-783CCAB9FEFC}" type="slidenum">
              <a:rPr lang="en-AU" smtClean="0"/>
              <a:pPr>
                <a:defRPr/>
              </a:pPr>
              <a:t>16</a:t>
            </a:fld>
            <a:endParaRPr lang="en-AU" dirty="0"/>
          </a:p>
        </p:txBody>
      </p:sp>
    </p:spTree>
    <p:extLst>
      <p:ext uri="{BB962C8B-B14F-4D97-AF65-F5344CB8AC3E}">
        <p14:creationId xmlns:p14="http://schemas.microsoft.com/office/powerpoint/2010/main" val="69710891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AU" dirty="0"/>
          </a:p>
        </p:txBody>
      </p:sp>
      <p:sp>
        <p:nvSpPr>
          <p:cNvPr id="4" name="Slide Number Placeholder 3"/>
          <p:cNvSpPr>
            <a:spLocks noGrp="1"/>
          </p:cNvSpPr>
          <p:nvPr>
            <p:ph type="sldNum" sz="quarter" idx="10"/>
          </p:nvPr>
        </p:nvSpPr>
        <p:spPr/>
        <p:txBody>
          <a:bodyPr/>
          <a:lstStyle/>
          <a:p>
            <a:pPr>
              <a:defRPr/>
            </a:pPr>
            <a:fld id="{3606773D-8D87-45A6-86E9-783CCAB9FEFC}" type="slidenum">
              <a:rPr lang="en-AU" smtClean="0"/>
              <a:pPr>
                <a:defRPr/>
              </a:pPr>
              <a:t>17</a:t>
            </a:fld>
            <a:endParaRPr lang="en-AU" dirty="0"/>
          </a:p>
        </p:txBody>
      </p:sp>
    </p:spTree>
    <p:extLst>
      <p:ext uri="{BB962C8B-B14F-4D97-AF65-F5344CB8AC3E}">
        <p14:creationId xmlns:p14="http://schemas.microsoft.com/office/powerpoint/2010/main" val="8033018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10"/>
          </p:nvPr>
        </p:nvSpPr>
        <p:spPr/>
        <p:txBody>
          <a:bodyPr/>
          <a:lstStyle/>
          <a:p>
            <a:fld id="{24A6CD1C-8DF0-4545-8935-7B7061077779}" type="slidenum">
              <a:rPr lang="en-AU" smtClean="0"/>
              <a:pPr/>
              <a:t>19</a:t>
            </a:fld>
            <a:endParaRPr lang="en-AU" dirty="0"/>
          </a:p>
        </p:txBody>
      </p:sp>
    </p:spTree>
    <p:extLst>
      <p:ext uri="{BB962C8B-B14F-4D97-AF65-F5344CB8AC3E}">
        <p14:creationId xmlns:p14="http://schemas.microsoft.com/office/powerpoint/2010/main" val="343516431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360356" y="4719720"/>
            <a:ext cx="6126055" cy="4470559"/>
          </a:xfrm>
        </p:spPr>
        <p:txBody>
          <a:bodyPr>
            <a:normAutofit/>
          </a:bodyPr>
          <a:lstStyle/>
          <a:p>
            <a:r>
              <a:rPr lang="en-CA" sz="1500" b="1" dirty="0"/>
              <a:t>The Wiluna project is the most advanced uranium project in Australia</a:t>
            </a:r>
          </a:p>
          <a:p>
            <a:pPr marL="450625" lvl="1" indent="6347"/>
            <a:r>
              <a:rPr lang="en-AU" sz="1500" dirty="0"/>
              <a:t>one of only two Australian projects to receive State environmental approval in last seven years</a:t>
            </a:r>
          </a:p>
          <a:p>
            <a:pPr>
              <a:lnSpc>
                <a:spcPct val="150000"/>
              </a:lnSpc>
            </a:pPr>
            <a:r>
              <a:rPr lang="en-CA" sz="1500" b="1" dirty="0"/>
              <a:t>Toro has worked hard to bring project to market</a:t>
            </a:r>
          </a:p>
          <a:p>
            <a:pPr lvl="1"/>
            <a:r>
              <a:rPr lang="en-CA" sz="1500" dirty="0"/>
              <a:t>Awaiting final Federal Government decision </a:t>
            </a:r>
          </a:p>
          <a:p>
            <a:pPr lvl="1"/>
            <a:r>
              <a:rPr lang="en-CA" sz="1500" dirty="0"/>
              <a:t>Mining process proven</a:t>
            </a:r>
          </a:p>
          <a:p>
            <a:pPr lvl="1"/>
            <a:r>
              <a:rPr lang="en-CA" sz="1500" dirty="0"/>
              <a:t>Processing technique proven</a:t>
            </a:r>
          </a:p>
          <a:p>
            <a:pPr lvl="1"/>
            <a:r>
              <a:rPr lang="en-CA" sz="1500" dirty="0"/>
              <a:t>Excellent relationship with local people</a:t>
            </a:r>
          </a:p>
          <a:p>
            <a:pPr lvl="1"/>
            <a:r>
              <a:rPr lang="en-CA" sz="1500" dirty="0"/>
              <a:t>Engaging with several potential finance partners</a:t>
            </a:r>
          </a:p>
          <a:p>
            <a:pPr>
              <a:lnSpc>
                <a:spcPct val="150000"/>
              </a:lnSpc>
            </a:pPr>
            <a:r>
              <a:rPr lang="en-CA" sz="1500" b="1" dirty="0"/>
              <a:t>Wiluna targeted to be the next new uranium mine in Australia</a:t>
            </a:r>
          </a:p>
          <a:p>
            <a:pPr lvl="1"/>
            <a:r>
              <a:rPr lang="en-CA" sz="1500" dirty="0"/>
              <a:t>Subject to approval and financing – commitment in latter 2013 </a:t>
            </a:r>
          </a:p>
          <a:p>
            <a:pPr lvl="1"/>
            <a:r>
              <a:rPr lang="en-CA" sz="1500" dirty="0"/>
              <a:t>First production and sales during 2015</a:t>
            </a:r>
          </a:p>
          <a:p>
            <a:pPr lvl="1"/>
            <a:endParaRPr lang="en-CA" sz="1500" dirty="0"/>
          </a:p>
          <a:p>
            <a:pPr lvl="1" indent="-456971"/>
            <a:r>
              <a:rPr lang="en-CA" sz="1500" b="1" dirty="0"/>
              <a:t>JV  - </a:t>
            </a:r>
            <a:r>
              <a:rPr lang="en-CA" sz="1500" dirty="0"/>
              <a:t>	Japan</a:t>
            </a:r>
          </a:p>
          <a:p>
            <a:pPr lvl="1" indent="-456971"/>
            <a:r>
              <a:rPr lang="en-CA" sz="1500" dirty="0"/>
              <a:t>	Korea</a:t>
            </a:r>
          </a:p>
          <a:p>
            <a:pPr lvl="1" indent="-456971"/>
            <a:r>
              <a:rPr lang="en-CA" sz="1500" dirty="0"/>
              <a:t>	Chine</a:t>
            </a:r>
          </a:p>
          <a:p>
            <a:pPr lvl="1" indent="-456971"/>
            <a:r>
              <a:rPr lang="en-CA" sz="1500" dirty="0"/>
              <a:t>	India</a:t>
            </a:r>
          </a:p>
          <a:p>
            <a:endParaRPr lang="en-AU" dirty="0"/>
          </a:p>
        </p:txBody>
      </p:sp>
      <p:sp>
        <p:nvSpPr>
          <p:cNvPr id="4" name="Slide Number Placeholder 3"/>
          <p:cNvSpPr>
            <a:spLocks noGrp="1"/>
          </p:cNvSpPr>
          <p:nvPr>
            <p:ph type="sldNum" sz="quarter" idx="10"/>
          </p:nvPr>
        </p:nvSpPr>
        <p:spPr/>
        <p:txBody>
          <a:bodyPr/>
          <a:lstStyle/>
          <a:p>
            <a:pPr>
              <a:defRPr/>
            </a:pPr>
            <a:fld id="{3606773D-8D87-45A6-86E9-783CCAB9FEFC}" type="slidenum">
              <a:rPr lang="en-AU" smtClean="0"/>
              <a:pPr>
                <a:defRPr/>
              </a:pPr>
              <a:t>21</a:t>
            </a:fld>
            <a:endParaRPr lang="en-AU" dirty="0"/>
          </a:p>
        </p:txBody>
      </p:sp>
    </p:spTree>
    <p:extLst>
      <p:ext uri="{BB962C8B-B14F-4D97-AF65-F5344CB8AC3E}">
        <p14:creationId xmlns:p14="http://schemas.microsoft.com/office/powerpoint/2010/main" val="419952908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a:p>
        </p:txBody>
      </p:sp>
      <p:sp>
        <p:nvSpPr>
          <p:cNvPr id="4" name="Slide Number Placeholder 3"/>
          <p:cNvSpPr>
            <a:spLocks noGrp="1"/>
          </p:cNvSpPr>
          <p:nvPr>
            <p:ph type="sldNum" sz="quarter" idx="10"/>
          </p:nvPr>
        </p:nvSpPr>
        <p:spPr/>
        <p:txBody>
          <a:bodyPr/>
          <a:lstStyle/>
          <a:p>
            <a:fld id="{24A6CD1C-8DF0-4545-8935-7B7061077779}" type="slidenum">
              <a:rPr lang="en-AU" smtClean="0"/>
              <a:pPr/>
              <a:t>23</a:t>
            </a:fld>
            <a:endParaRPr lang="en-AU"/>
          </a:p>
        </p:txBody>
      </p:sp>
    </p:spTree>
    <p:extLst>
      <p:ext uri="{BB962C8B-B14F-4D97-AF65-F5344CB8AC3E}">
        <p14:creationId xmlns:p14="http://schemas.microsoft.com/office/powerpoint/2010/main" val="3522656888"/>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Title Slide">
    <p:bg>
      <p:bgPr>
        <a:blipFill rotWithShape="1">
          <a:blip r:embed="rId2"/>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306294" y="2734235"/>
            <a:ext cx="4459941" cy="2368178"/>
          </a:xfrm>
        </p:spPr>
        <p:txBody>
          <a:bodyPr lIns="0" tIns="0" rIns="0" bIns="0" anchor="ctr" anchorCtr="0"/>
          <a:lstStyle>
            <a:lvl1pPr algn="l">
              <a:defRPr>
                <a:solidFill>
                  <a:srgbClr val="691C24"/>
                </a:solidFill>
                <a:uFillTx/>
                <a:latin typeface="Arial"/>
                <a:cs typeface="Arial"/>
              </a:defRPr>
            </a:lvl1pPr>
          </a:lstStyle>
          <a:p>
            <a:r>
              <a:rPr lang="en-AU" dirty="0" smtClean="0">
                <a:uFillTx/>
              </a:rPr>
              <a:t>Click to edit Master title style</a:t>
            </a:r>
            <a:endParaRPr lang="en-US" dirty="0">
              <a:uFillTx/>
            </a:endParaRPr>
          </a:p>
        </p:txBody>
      </p:sp>
      <p:sp>
        <p:nvSpPr>
          <p:cNvPr id="3" name="Subtitle 2"/>
          <p:cNvSpPr>
            <a:spLocks noGrp="1"/>
          </p:cNvSpPr>
          <p:nvPr>
            <p:ph type="subTitle" idx="1"/>
          </p:nvPr>
        </p:nvSpPr>
        <p:spPr>
          <a:xfrm>
            <a:off x="6036235" y="1441825"/>
            <a:ext cx="2819400" cy="4736352"/>
          </a:xfrm>
        </p:spPr>
        <p:txBody>
          <a:bodyPr lIns="0" tIns="0" rIns="0" bIns="0" anchor="ctr" anchorCtr="0">
            <a:normAutofit/>
          </a:bodyPr>
          <a:lstStyle>
            <a:lvl1pPr marL="0" indent="0" algn="r">
              <a:buNone/>
              <a:defRPr sz="2000">
                <a:solidFill>
                  <a:srgbClr val="FFFFFF"/>
                </a:solidFill>
                <a:uFillTx/>
              </a:defRPr>
            </a:lvl1pPr>
            <a:lvl2pPr marL="457200" indent="0" algn="ctr">
              <a:buNone/>
              <a:defRPr>
                <a:solidFill>
                  <a:schemeClr val="tx1">
                    <a:tint val="75000"/>
                  </a:schemeClr>
                </a:solidFill>
                <a:uFillTx/>
              </a:defRPr>
            </a:lvl2pPr>
            <a:lvl3pPr marL="914400" indent="0" algn="ctr">
              <a:buNone/>
              <a:defRPr>
                <a:solidFill>
                  <a:schemeClr val="tx1">
                    <a:tint val="75000"/>
                  </a:schemeClr>
                </a:solidFill>
                <a:uFillTx/>
              </a:defRPr>
            </a:lvl3pPr>
            <a:lvl4pPr marL="1371600" indent="0" algn="ctr">
              <a:buNone/>
              <a:defRPr>
                <a:solidFill>
                  <a:schemeClr val="tx1">
                    <a:tint val="75000"/>
                  </a:schemeClr>
                </a:solidFill>
                <a:uFillTx/>
              </a:defRPr>
            </a:lvl4pPr>
            <a:lvl5pPr marL="1828800" indent="0" algn="ctr">
              <a:buNone/>
              <a:defRPr>
                <a:solidFill>
                  <a:schemeClr val="tx1">
                    <a:tint val="75000"/>
                  </a:schemeClr>
                </a:solidFill>
                <a:uFillTx/>
              </a:defRPr>
            </a:lvl5pPr>
            <a:lvl6pPr marL="2286000" indent="0" algn="ctr">
              <a:buNone/>
              <a:defRPr>
                <a:solidFill>
                  <a:schemeClr val="tx1">
                    <a:tint val="75000"/>
                  </a:schemeClr>
                </a:solidFill>
                <a:uFillTx/>
              </a:defRPr>
            </a:lvl6pPr>
            <a:lvl7pPr marL="2743200" indent="0" algn="ctr">
              <a:buNone/>
              <a:defRPr>
                <a:solidFill>
                  <a:schemeClr val="tx1">
                    <a:tint val="75000"/>
                  </a:schemeClr>
                </a:solidFill>
                <a:uFillTx/>
              </a:defRPr>
            </a:lvl7pPr>
            <a:lvl8pPr marL="3200400" indent="0" algn="ctr">
              <a:buNone/>
              <a:defRPr>
                <a:solidFill>
                  <a:schemeClr val="tx1">
                    <a:tint val="75000"/>
                  </a:schemeClr>
                </a:solidFill>
                <a:uFillTx/>
              </a:defRPr>
            </a:lvl8pPr>
            <a:lvl9pPr marL="3657600" indent="0" algn="ctr">
              <a:buNone/>
              <a:defRPr>
                <a:solidFill>
                  <a:schemeClr val="tx1">
                    <a:tint val="75000"/>
                  </a:schemeClr>
                </a:solidFill>
                <a:uFillTx/>
              </a:defRPr>
            </a:lvl9pPr>
          </a:lstStyle>
          <a:p>
            <a:r>
              <a:rPr lang="en-AU" dirty="0" smtClean="0">
                <a:uFillTx/>
              </a:rPr>
              <a:t>Click to edit Master subtitle style</a:t>
            </a:r>
            <a:endParaRPr lang="en-US" dirty="0">
              <a:uFillTx/>
            </a:endParaRPr>
          </a:p>
        </p:txBody>
      </p:sp>
      <p:sp>
        <p:nvSpPr>
          <p:cNvPr id="5" name="Content Placeholder 4"/>
          <p:cNvSpPr>
            <a:spLocks noGrp="1"/>
          </p:cNvSpPr>
          <p:nvPr>
            <p:ph sz="quarter" idx="10"/>
          </p:nvPr>
        </p:nvSpPr>
        <p:spPr>
          <a:xfrm>
            <a:off x="306388" y="5102225"/>
            <a:ext cx="4459287" cy="822325"/>
          </a:xfrm>
        </p:spPr>
        <p:txBody>
          <a:bodyPr lIns="0" tIns="0" rIns="0" bIns="0">
            <a:normAutofit/>
          </a:bodyPr>
          <a:lstStyle>
            <a:lvl1pPr marL="0" indent="0">
              <a:buFontTx/>
              <a:buNone/>
              <a:defRPr sz="1800">
                <a:solidFill>
                  <a:srgbClr val="691C24"/>
                </a:solidFill>
                <a:uFillTx/>
              </a:defRPr>
            </a:lvl1pPr>
          </a:lstStyle>
          <a:p>
            <a:pPr lvl="0"/>
            <a:r>
              <a:rPr lang="en-AU" dirty="0" smtClean="0">
                <a:uFillTx/>
              </a:rPr>
              <a:t>Click to edit Master text styles</a:t>
            </a:r>
            <a:endParaRPr lang="en-US" dirty="0">
              <a:uFillTx/>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smtClean="0">
                <a:uFillTx/>
              </a:rPr>
              <a:t>Click to edit Master title style</a:t>
            </a:r>
            <a:endParaRPr lang="en-US">
              <a:uFillTx/>
            </a:endParaRPr>
          </a:p>
        </p:txBody>
      </p:sp>
      <p:sp>
        <p:nvSpPr>
          <p:cNvPr id="3" name="Content Placeholder 2"/>
          <p:cNvSpPr>
            <a:spLocks noGrp="1"/>
          </p:cNvSpPr>
          <p:nvPr>
            <p:ph idx="1"/>
          </p:nvPr>
        </p:nvSpPr>
        <p:spPr/>
        <p:txBody>
          <a:bodyPr/>
          <a:lstStyle/>
          <a:p>
            <a:pPr lvl="0"/>
            <a:r>
              <a:rPr lang="en-AU" smtClean="0">
                <a:uFillTx/>
              </a:rPr>
              <a:t>Click to edit Master text styles</a:t>
            </a:r>
          </a:p>
          <a:p>
            <a:pPr lvl="1"/>
            <a:r>
              <a:rPr lang="en-AU" smtClean="0">
                <a:uFillTx/>
              </a:rPr>
              <a:t>Second level</a:t>
            </a:r>
          </a:p>
          <a:p>
            <a:pPr lvl="2"/>
            <a:r>
              <a:rPr lang="en-AU" smtClean="0">
                <a:uFillTx/>
              </a:rPr>
              <a:t>Third level</a:t>
            </a:r>
          </a:p>
          <a:p>
            <a:pPr lvl="3"/>
            <a:r>
              <a:rPr lang="en-AU" smtClean="0">
                <a:uFillTx/>
              </a:rPr>
              <a:t>Fourth level</a:t>
            </a:r>
          </a:p>
          <a:p>
            <a:pPr lvl="4"/>
            <a:r>
              <a:rPr lang="en-AU" smtClean="0">
                <a:uFillTx/>
              </a:rPr>
              <a:t>Fifth level</a:t>
            </a:r>
            <a:endParaRPr lang="en-US">
              <a:uFillTx/>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smtClean="0">
                <a:uFillTx/>
              </a:rPr>
              <a:t>Click to edit Master title style</a:t>
            </a:r>
            <a:endParaRPr lang="en-US">
              <a:uFillTx/>
            </a:endParaRPr>
          </a:p>
        </p:txBody>
      </p:sp>
      <p:sp>
        <p:nvSpPr>
          <p:cNvPr id="3" name="Content Placeholder 2"/>
          <p:cNvSpPr>
            <a:spLocks noGrp="1"/>
          </p:cNvSpPr>
          <p:nvPr>
            <p:ph sz="half" idx="1"/>
          </p:nvPr>
        </p:nvSpPr>
        <p:spPr>
          <a:xfrm>
            <a:off x="291353" y="1600200"/>
            <a:ext cx="4204447" cy="4525963"/>
          </a:xfrm>
        </p:spPr>
        <p:txBody>
          <a:bodyPr/>
          <a:lstStyle>
            <a:lvl1pPr>
              <a:defRPr sz="2800">
                <a:uFillTx/>
              </a:defRPr>
            </a:lvl1pPr>
            <a:lvl2pPr>
              <a:defRPr sz="2400">
                <a:uFillTx/>
              </a:defRPr>
            </a:lvl2pPr>
            <a:lvl3pPr>
              <a:defRPr sz="2000">
                <a:uFillTx/>
              </a:defRPr>
            </a:lvl3pPr>
            <a:lvl4pPr>
              <a:defRPr sz="1800">
                <a:uFillTx/>
              </a:defRPr>
            </a:lvl4pPr>
            <a:lvl5pPr>
              <a:defRPr sz="1800">
                <a:uFillTx/>
              </a:defRPr>
            </a:lvl5pPr>
            <a:lvl6pPr>
              <a:defRPr sz="1800">
                <a:uFillTx/>
              </a:defRPr>
            </a:lvl6pPr>
            <a:lvl7pPr>
              <a:defRPr sz="1800">
                <a:uFillTx/>
              </a:defRPr>
            </a:lvl7pPr>
            <a:lvl8pPr>
              <a:defRPr sz="1800">
                <a:uFillTx/>
              </a:defRPr>
            </a:lvl8pPr>
            <a:lvl9pPr>
              <a:defRPr sz="1800">
                <a:uFillTx/>
              </a:defRPr>
            </a:lvl9pPr>
          </a:lstStyle>
          <a:p>
            <a:pPr lvl="0"/>
            <a:r>
              <a:rPr lang="en-AU" dirty="0" smtClean="0">
                <a:uFillTx/>
              </a:rPr>
              <a:t>Click to edit Master text styles</a:t>
            </a:r>
          </a:p>
          <a:p>
            <a:pPr lvl="1"/>
            <a:r>
              <a:rPr lang="en-AU" dirty="0" smtClean="0">
                <a:uFillTx/>
              </a:rPr>
              <a:t>Second level</a:t>
            </a:r>
          </a:p>
          <a:p>
            <a:pPr lvl="2"/>
            <a:r>
              <a:rPr lang="en-AU" dirty="0" smtClean="0">
                <a:uFillTx/>
              </a:rPr>
              <a:t>Third level</a:t>
            </a:r>
          </a:p>
          <a:p>
            <a:pPr lvl="3"/>
            <a:r>
              <a:rPr lang="en-AU" dirty="0" smtClean="0">
                <a:uFillTx/>
              </a:rPr>
              <a:t>Fourth level</a:t>
            </a:r>
          </a:p>
          <a:p>
            <a:pPr lvl="4"/>
            <a:r>
              <a:rPr lang="en-AU" dirty="0" smtClean="0">
                <a:uFillTx/>
              </a:rPr>
              <a:t>Fifth level</a:t>
            </a:r>
            <a:endParaRPr lang="en-US" dirty="0">
              <a:uFillTx/>
            </a:endParaRPr>
          </a:p>
        </p:txBody>
      </p:sp>
      <p:sp>
        <p:nvSpPr>
          <p:cNvPr id="4" name="Content Placeholder 3"/>
          <p:cNvSpPr>
            <a:spLocks noGrp="1"/>
          </p:cNvSpPr>
          <p:nvPr>
            <p:ph sz="half" idx="2"/>
          </p:nvPr>
        </p:nvSpPr>
        <p:spPr>
          <a:xfrm>
            <a:off x="4648200" y="1600200"/>
            <a:ext cx="4211918" cy="4525963"/>
          </a:xfrm>
        </p:spPr>
        <p:txBody>
          <a:bodyPr/>
          <a:lstStyle>
            <a:lvl1pPr>
              <a:defRPr sz="2800">
                <a:uFillTx/>
              </a:defRPr>
            </a:lvl1pPr>
            <a:lvl2pPr>
              <a:defRPr sz="2400">
                <a:uFillTx/>
              </a:defRPr>
            </a:lvl2pPr>
            <a:lvl3pPr>
              <a:defRPr sz="2000">
                <a:uFillTx/>
              </a:defRPr>
            </a:lvl3pPr>
            <a:lvl4pPr>
              <a:defRPr sz="1800">
                <a:uFillTx/>
              </a:defRPr>
            </a:lvl4pPr>
            <a:lvl5pPr>
              <a:defRPr sz="1800">
                <a:uFillTx/>
              </a:defRPr>
            </a:lvl5pPr>
            <a:lvl6pPr>
              <a:defRPr sz="1800">
                <a:uFillTx/>
              </a:defRPr>
            </a:lvl6pPr>
            <a:lvl7pPr>
              <a:defRPr sz="1800">
                <a:uFillTx/>
              </a:defRPr>
            </a:lvl7pPr>
            <a:lvl8pPr>
              <a:defRPr sz="1800">
                <a:uFillTx/>
              </a:defRPr>
            </a:lvl8pPr>
            <a:lvl9pPr>
              <a:defRPr sz="1800">
                <a:uFillTx/>
              </a:defRPr>
            </a:lvl9pPr>
          </a:lstStyle>
          <a:p>
            <a:pPr lvl="0"/>
            <a:r>
              <a:rPr lang="en-AU" smtClean="0">
                <a:uFillTx/>
              </a:rPr>
              <a:t>Click to edit Master text styles</a:t>
            </a:r>
          </a:p>
          <a:p>
            <a:pPr lvl="1"/>
            <a:r>
              <a:rPr lang="en-AU" smtClean="0">
                <a:uFillTx/>
              </a:rPr>
              <a:t>Second level</a:t>
            </a:r>
          </a:p>
          <a:p>
            <a:pPr lvl="2"/>
            <a:r>
              <a:rPr lang="en-AU" smtClean="0">
                <a:uFillTx/>
              </a:rPr>
              <a:t>Third level</a:t>
            </a:r>
          </a:p>
          <a:p>
            <a:pPr lvl="3"/>
            <a:r>
              <a:rPr lang="en-AU" smtClean="0">
                <a:uFillTx/>
              </a:rPr>
              <a:t>Fourth level</a:t>
            </a:r>
          </a:p>
          <a:p>
            <a:pPr lvl="4"/>
            <a:r>
              <a:rPr lang="en-AU" smtClean="0">
                <a:uFillTx/>
              </a:rPr>
              <a:t>Fifth level</a:t>
            </a:r>
            <a:endParaRPr lang="en-US">
              <a:uFillTx/>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smtClean="0">
                <a:uFillTx/>
              </a:rPr>
              <a:t>Click to edit Master title style</a:t>
            </a:r>
            <a:endParaRPr lang="en-US">
              <a:uFillTx/>
            </a:endParaRPr>
          </a:p>
        </p:txBody>
      </p:sp>
      <p:sp>
        <p:nvSpPr>
          <p:cNvPr id="6" name="Picture Placeholder 2"/>
          <p:cNvSpPr>
            <a:spLocks noGrp="1"/>
          </p:cNvSpPr>
          <p:nvPr>
            <p:ph type="pic" idx="1"/>
          </p:nvPr>
        </p:nvSpPr>
        <p:spPr>
          <a:xfrm>
            <a:off x="291352" y="1598893"/>
            <a:ext cx="8673353" cy="4114800"/>
          </a:xfrm>
        </p:spPr>
        <p:txBody>
          <a:bodyPr/>
          <a:lstStyle>
            <a:lvl1pPr marL="0" indent="0">
              <a:buNone/>
              <a:defRPr sz="3200">
                <a:uFillTx/>
              </a:defRPr>
            </a:lvl1pPr>
            <a:lvl2pPr marL="457200" indent="0">
              <a:buNone/>
              <a:defRPr sz="2800">
                <a:uFillTx/>
              </a:defRPr>
            </a:lvl2pPr>
            <a:lvl3pPr marL="914400" indent="0">
              <a:buNone/>
              <a:defRPr sz="2400">
                <a:uFillTx/>
              </a:defRPr>
            </a:lvl3pPr>
            <a:lvl4pPr marL="1371600" indent="0">
              <a:buNone/>
              <a:defRPr sz="2000">
                <a:uFillTx/>
              </a:defRPr>
            </a:lvl4pPr>
            <a:lvl5pPr marL="1828800" indent="0">
              <a:buNone/>
              <a:defRPr sz="2000">
                <a:uFillTx/>
              </a:defRPr>
            </a:lvl5pPr>
            <a:lvl6pPr marL="2286000" indent="0">
              <a:buNone/>
              <a:defRPr sz="2000">
                <a:uFillTx/>
              </a:defRPr>
            </a:lvl6pPr>
            <a:lvl7pPr marL="2743200" indent="0">
              <a:buNone/>
              <a:defRPr sz="2000">
                <a:uFillTx/>
              </a:defRPr>
            </a:lvl7pPr>
            <a:lvl8pPr marL="3200400" indent="0">
              <a:buNone/>
              <a:defRPr sz="2000">
                <a:uFillTx/>
              </a:defRPr>
            </a:lvl8pPr>
            <a:lvl9pPr marL="3657600" indent="0">
              <a:buNone/>
              <a:defRPr sz="2000">
                <a:uFillTx/>
              </a:defRPr>
            </a:lvl9pPr>
          </a:lstStyle>
          <a:p>
            <a:endParaRPr lang="en-US" dirty="0">
              <a:uFillTx/>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userDrawn="1">
  <p:cSld name="4_Title and Content">
    <p:spTree>
      <p:nvGrpSpPr>
        <p:cNvPr id="1" name=""/>
        <p:cNvGrpSpPr/>
        <p:nvPr/>
      </p:nvGrpSpPr>
      <p:grpSpPr>
        <a:xfrm>
          <a:off x="0" y="0"/>
          <a:ext cx="0" cy="0"/>
          <a:chOff x="0" y="0"/>
          <a:chExt cx="0" cy="0"/>
        </a:xfrm>
      </p:grpSpPr>
      <p:sp>
        <p:nvSpPr>
          <p:cNvPr id="4" name="Rectangle 6"/>
          <p:cNvSpPr>
            <a:spLocks noGrp="1" noChangeArrowheads="1"/>
          </p:cNvSpPr>
          <p:nvPr>
            <p:ph type="sldNum" sz="quarter" idx="10"/>
          </p:nvPr>
        </p:nvSpPr>
        <p:spPr>
          <a:xfrm>
            <a:off x="7372338" y="6645725"/>
            <a:ext cx="1012371" cy="206375"/>
          </a:xfrm>
          <a:prstGeom prst="rect">
            <a:avLst/>
          </a:prstGeom>
          <a:ln/>
        </p:spPr>
        <p:txBody>
          <a:bodyPr/>
          <a:lstStyle>
            <a:lvl1pPr>
              <a:defRPr/>
            </a:lvl1pPr>
          </a:lstStyle>
          <a:p>
            <a:pPr>
              <a:defRPr/>
            </a:pPr>
            <a:fld id="{C0058901-BB66-4C24-8E05-A9D61A0959F8}" type="slidenum">
              <a:rPr lang="en-AU"/>
              <a:pPr>
                <a:defRPr/>
              </a:pPr>
              <a:t>‹#›</a:t>
            </a:fld>
            <a:endParaRPr lang="en-AU" dirty="0"/>
          </a:p>
        </p:txBody>
      </p:sp>
      <p:sp>
        <p:nvSpPr>
          <p:cNvPr id="6" name="Text Placeholder 5"/>
          <p:cNvSpPr>
            <a:spLocks noGrp="1"/>
          </p:cNvSpPr>
          <p:nvPr>
            <p:ph type="body" sz="quarter" idx="11" hasCustomPrompt="1"/>
          </p:nvPr>
        </p:nvSpPr>
        <p:spPr>
          <a:xfrm>
            <a:off x="351064" y="126774"/>
            <a:ext cx="6217478" cy="582035"/>
          </a:xfrm>
          <a:prstGeom prst="rect">
            <a:avLst/>
          </a:prstGeom>
        </p:spPr>
        <p:txBody>
          <a:bodyPr/>
          <a:lstStyle>
            <a:lvl1pPr>
              <a:buNone/>
              <a:defRPr sz="3200" baseline="0">
                <a:solidFill>
                  <a:schemeClr val="bg1"/>
                </a:solidFill>
              </a:defRPr>
            </a:lvl1pPr>
            <a:lvl2pPr>
              <a:buNone/>
              <a:defRPr>
                <a:solidFill>
                  <a:schemeClr val="bg1"/>
                </a:solidFill>
              </a:defRPr>
            </a:lvl2pPr>
            <a:lvl3pPr>
              <a:buNone/>
              <a:defRPr>
                <a:solidFill>
                  <a:schemeClr val="bg1"/>
                </a:solidFill>
              </a:defRPr>
            </a:lvl3pPr>
            <a:lvl4pPr>
              <a:buNone/>
              <a:defRPr>
                <a:solidFill>
                  <a:schemeClr val="bg1"/>
                </a:solidFill>
              </a:defRPr>
            </a:lvl4pPr>
            <a:lvl5pPr>
              <a:buNone/>
              <a:defRPr>
                <a:solidFill>
                  <a:schemeClr val="bg1"/>
                </a:solidFill>
              </a:defRPr>
            </a:lvl5pPr>
          </a:lstStyle>
          <a:p>
            <a:pPr lvl="0"/>
            <a:r>
              <a:rPr lang="en-US" dirty="0" smtClean="0"/>
              <a:t>Click to edit slide title</a:t>
            </a:r>
          </a:p>
        </p:txBody>
      </p:sp>
      <p:sp>
        <p:nvSpPr>
          <p:cNvPr id="5" name="Content Placeholder 2"/>
          <p:cNvSpPr>
            <a:spLocks noGrp="1"/>
          </p:cNvSpPr>
          <p:nvPr>
            <p:ph idx="1"/>
          </p:nvPr>
        </p:nvSpPr>
        <p:spPr>
          <a:xfrm>
            <a:off x="351064" y="1265237"/>
            <a:ext cx="8518299" cy="5168219"/>
          </a:xfrm>
          <a:prstGeom prst="rect">
            <a:avLst/>
          </a:prstGeo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AU" dirty="0"/>
          </a:p>
        </p:txBody>
      </p:sp>
    </p:spTree>
    <p:extLst>
      <p:ext uri="{BB962C8B-B14F-4D97-AF65-F5344CB8AC3E}">
        <p14:creationId xmlns:p14="http://schemas.microsoft.com/office/powerpoint/2010/main" val="329424518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userDrawn="1">
  <p:cSld name="23_Title and Content">
    <p:spTree>
      <p:nvGrpSpPr>
        <p:cNvPr id="1" name=""/>
        <p:cNvGrpSpPr/>
        <p:nvPr/>
      </p:nvGrpSpPr>
      <p:grpSpPr>
        <a:xfrm>
          <a:off x="0" y="0"/>
          <a:ext cx="0" cy="0"/>
          <a:chOff x="0" y="0"/>
          <a:chExt cx="0" cy="0"/>
        </a:xfrm>
      </p:grpSpPr>
      <p:sp>
        <p:nvSpPr>
          <p:cNvPr id="6" name="Text Placeholder 5"/>
          <p:cNvSpPr>
            <a:spLocks noGrp="1"/>
          </p:cNvSpPr>
          <p:nvPr>
            <p:ph type="body" sz="quarter" idx="11" hasCustomPrompt="1"/>
          </p:nvPr>
        </p:nvSpPr>
        <p:spPr>
          <a:xfrm>
            <a:off x="351064" y="155802"/>
            <a:ext cx="6217478" cy="582035"/>
          </a:xfrm>
          <a:prstGeom prst="rect">
            <a:avLst/>
          </a:prstGeom>
        </p:spPr>
        <p:txBody>
          <a:bodyPr lIns="0"/>
          <a:lstStyle>
            <a:lvl1pPr>
              <a:buNone/>
              <a:defRPr sz="2500" baseline="0">
                <a:solidFill>
                  <a:schemeClr val="bg1"/>
                </a:solidFill>
              </a:defRPr>
            </a:lvl1pPr>
            <a:lvl2pPr>
              <a:buNone/>
              <a:defRPr>
                <a:solidFill>
                  <a:schemeClr val="bg1"/>
                </a:solidFill>
              </a:defRPr>
            </a:lvl2pPr>
            <a:lvl3pPr>
              <a:buNone/>
              <a:defRPr>
                <a:solidFill>
                  <a:schemeClr val="bg1"/>
                </a:solidFill>
              </a:defRPr>
            </a:lvl3pPr>
            <a:lvl4pPr>
              <a:buNone/>
              <a:defRPr>
                <a:solidFill>
                  <a:schemeClr val="bg1"/>
                </a:solidFill>
              </a:defRPr>
            </a:lvl4pPr>
            <a:lvl5pPr>
              <a:buNone/>
              <a:defRPr>
                <a:solidFill>
                  <a:schemeClr val="bg1"/>
                </a:solidFill>
              </a:defRPr>
            </a:lvl5pPr>
          </a:lstStyle>
          <a:p>
            <a:pPr lvl="0"/>
            <a:r>
              <a:rPr lang="en-US" dirty="0" smtClean="0"/>
              <a:t>Click to edit slide title</a:t>
            </a:r>
          </a:p>
        </p:txBody>
      </p:sp>
      <p:sp>
        <p:nvSpPr>
          <p:cNvPr id="5" name="Content Placeholder 2"/>
          <p:cNvSpPr>
            <a:spLocks noGrp="1"/>
          </p:cNvSpPr>
          <p:nvPr>
            <p:ph idx="1"/>
          </p:nvPr>
        </p:nvSpPr>
        <p:spPr>
          <a:xfrm>
            <a:off x="351064" y="1265237"/>
            <a:ext cx="8518299" cy="5168219"/>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dirty="0"/>
          </a:p>
        </p:txBody>
      </p:sp>
      <p:sp>
        <p:nvSpPr>
          <p:cNvPr id="7" name="Slide Number Placeholder 6"/>
          <p:cNvSpPr>
            <a:spLocks noGrp="1" noChangeArrowheads="1"/>
          </p:cNvSpPr>
          <p:nvPr>
            <p:ph type="sldNum" sz="quarter" idx="10"/>
          </p:nvPr>
        </p:nvSpPr>
        <p:spPr>
          <a:xfrm>
            <a:off x="7915776" y="6533587"/>
            <a:ext cx="1012371" cy="206375"/>
          </a:xfrm>
          <a:prstGeom prst="rect">
            <a:avLst/>
          </a:prstGeom>
          <a:ln/>
        </p:spPr>
        <p:txBody>
          <a:bodyPr/>
          <a:lstStyle>
            <a:lvl1pPr algn="r">
              <a:defRPr sz="1400" b="0">
                <a:solidFill>
                  <a:schemeClr val="bg1"/>
                </a:solidFill>
              </a:defRPr>
            </a:lvl1pPr>
          </a:lstStyle>
          <a:p>
            <a:pPr>
              <a:defRPr/>
            </a:pPr>
            <a:fld id="{C0058901-BB66-4C24-8E05-A9D61A0959F8}" type="slidenum">
              <a:rPr lang="en-AU" smtClean="0"/>
              <a:pPr>
                <a:defRPr/>
              </a:pPr>
              <a:t>‹#›</a:t>
            </a:fld>
            <a:endParaRPr lang="en-AU" dirty="0"/>
          </a:p>
        </p:txBody>
      </p:sp>
    </p:spTree>
    <p:extLst>
      <p:ext uri="{BB962C8B-B14F-4D97-AF65-F5344CB8AC3E}">
        <p14:creationId xmlns:p14="http://schemas.microsoft.com/office/powerpoint/2010/main" val="1778585001"/>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userDrawn="1">
  <p:cSld name="5_Title and Content">
    <p:spTree>
      <p:nvGrpSpPr>
        <p:cNvPr id="1" name=""/>
        <p:cNvGrpSpPr/>
        <p:nvPr/>
      </p:nvGrpSpPr>
      <p:grpSpPr>
        <a:xfrm>
          <a:off x="0" y="0"/>
          <a:ext cx="0" cy="0"/>
          <a:chOff x="0" y="0"/>
          <a:chExt cx="0" cy="0"/>
        </a:xfrm>
      </p:grpSpPr>
      <p:sp>
        <p:nvSpPr>
          <p:cNvPr id="4" name="Rectangle 6"/>
          <p:cNvSpPr>
            <a:spLocks noGrp="1" noChangeArrowheads="1"/>
          </p:cNvSpPr>
          <p:nvPr>
            <p:ph type="sldNum" sz="quarter" idx="10"/>
          </p:nvPr>
        </p:nvSpPr>
        <p:spPr>
          <a:xfrm>
            <a:off x="7372338" y="6645725"/>
            <a:ext cx="1012371" cy="206375"/>
          </a:xfrm>
          <a:prstGeom prst="rect">
            <a:avLst/>
          </a:prstGeom>
          <a:ln/>
        </p:spPr>
        <p:txBody>
          <a:bodyPr/>
          <a:lstStyle>
            <a:lvl1pPr>
              <a:defRPr/>
            </a:lvl1pPr>
          </a:lstStyle>
          <a:p>
            <a:pPr>
              <a:defRPr/>
            </a:pPr>
            <a:fld id="{C0058901-BB66-4C24-8E05-A9D61A0959F8}" type="slidenum">
              <a:rPr lang="en-AU"/>
              <a:pPr>
                <a:defRPr/>
              </a:pPr>
              <a:t>‹#›</a:t>
            </a:fld>
            <a:endParaRPr lang="en-AU" dirty="0"/>
          </a:p>
        </p:txBody>
      </p:sp>
      <p:sp>
        <p:nvSpPr>
          <p:cNvPr id="6" name="Text Placeholder 5"/>
          <p:cNvSpPr>
            <a:spLocks noGrp="1"/>
          </p:cNvSpPr>
          <p:nvPr>
            <p:ph type="body" sz="quarter" idx="11" hasCustomPrompt="1"/>
          </p:nvPr>
        </p:nvSpPr>
        <p:spPr>
          <a:xfrm>
            <a:off x="351064" y="126774"/>
            <a:ext cx="6217478" cy="582035"/>
          </a:xfrm>
          <a:prstGeom prst="rect">
            <a:avLst/>
          </a:prstGeom>
        </p:spPr>
        <p:txBody>
          <a:bodyPr/>
          <a:lstStyle>
            <a:lvl1pPr>
              <a:buNone/>
              <a:defRPr sz="3200" baseline="0">
                <a:solidFill>
                  <a:schemeClr val="bg1"/>
                </a:solidFill>
              </a:defRPr>
            </a:lvl1pPr>
            <a:lvl2pPr>
              <a:buNone/>
              <a:defRPr>
                <a:solidFill>
                  <a:schemeClr val="bg1"/>
                </a:solidFill>
              </a:defRPr>
            </a:lvl2pPr>
            <a:lvl3pPr>
              <a:buNone/>
              <a:defRPr>
                <a:solidFill>
                  <a:schemeClr val="bg1"/>
                </a:solidFill>
              </a:defRPr>
            </a:lvl3pPr>
            <a:lvl4pPr>
              <a:buNone/>
              <a:defRPr>
                <a:solidFill>
                  <a:schemeClr val="bg1"/>
                </a:solidFill>
              </a:defRPr>
            </a:lvl4pPr>
            <a:lvl5pPr>
              <a:buNone/>
              <a:defRPr>
                <a:solidFill>
                  <a:schemeClr val="bg1"/>
                </a:solidFill>
              </a:defRPr>
            </a:lvl5pPr>
          </a:lstStyle>
          <a:p>
            <a:pPr lvl="0"/>
            <a:r>
              <a:rPr lang="en-US" dirty="0" smtClean="0"/>
              <a:t>Click to edit slide title</a:t>
            </a:r>
          </a:p>
        </p:txBody>
      </p:sp>
      <p:sp>
        <p:nvSpPr>
          <p:cNvPr id="5" name="Content Placeholder 2"/>
          <p:cNvSpPr>
            <a:spLocks noGrp="1"/>
          </p:cNvSpPr>
          <p:nvPr>
            <p:ph idx="1"/>
          </p:nvPr>
        </p:nvSpPr>
        <p:spPr>
          <a:xfrm>
            <a:off x="351064" y="1265237"/>
            <a:ext cx="8518299" cy="5168219"/>
          </a:xfrm>
          <a:prstGeom prst="rect">
            <a:avLst/>
          </a:prstGeo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AU" dirty="0"/>
          </a:p>
        </p:txBody>
      </p:sp>
    </p:spTree>
    <p:extLst>
      <p:ext uri="{BB962C8B-B14F-4D97-AF65-F5344CB8AC3E}">
        <p14:creationId xmlns:p14="http://schemas.microsoft.com/office/powerpoint/2010/main" val="287167065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rotWithShape="1">
          <a:blip r:embed="rId9"/>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91353" y="274638"/>
            <a:ext cx="7552765" cy="1152244"/>
          </a:xfrm>
          <a:prstGeom prst="rect">
            <a:avLst/>
          </a:prstGeom>
        </p:spPr>
        <p:txBody>
          <a:bodyPr vert="horz" lIns="91440" tIns="45720" rIns="91440" bIns="45720" rtlCol="0" anchor="t" anchorCtr="0">
            <a:noAutofit/>
          </a:bodyPr>
          <a:lstStyle/>
          <a:p>
            <a:r>
              <a:rPr lang="en-AU" dirty="0" smtClean="0">
                <a:uFillTx/>
              </a:rPr>
              <a:t>Click to edit Master title style</a:t>
            </a:r>
            <a:endParaRPr lang="en-US" dirty="0">
              <a:uFillTx/>
            </a:endParaRPr>
          </a:p>
        </p:txBody>
      </p:sp>
      <p:sp>
        <p:nvSpPr>
          <p:cNvPr id="3" name="Text Placeholder 2"/>
          <p:cNvSpPr>
            <a:spLocks noGrp="1"/>
          </p:cNvSpPr>
          <p:nvPr>
            <p:ph type="body" idx="1"/>
          </p:nvPr>
        </p:nvSpPr>
        <p:spPr>
          <a:xfrm>
            <a:off x="291353" y="1600200"/>
            <a:ext cx="8561294" cy="4525963"/>
          </a:xfrm>
          <a:prstGeom prst="rect">
            <a:avLst/>
          </a:prstGeom>
        </p:spPr>
        <p:txBody>
          <a:bodyPr vert="horz" lIns="91440" tIns="45720" rIns="91440" bIns="45720" rtlCol="0">
            <a:normAutofit/>
          </a:bodyPr>
          <a:lstStyle/>
          <a:p>
            <a:pPr lvl="0"/>
            <a:r>
              <a:rPr lang="en-AU" dirty="0" smtClean="0">
                <a:uFillTx/>
              </a:rPr>
              <a:t>Click to edit Master text styles</a:t>
            </a:r>
          </a:p>
          <a:p>
            <a:pPr lvl="1"/>
            <a:r>
              <a:rPr lang="en-AU" dirty="0" smtClean="0">
                <a:uFillTx/>
              </a:rPr>
              <a:t>Second level</a:t>
            </a:r>
          </a:p>
          <a:p>
            <a:pPr lvl="2"/>
            <a:r>
              <a:rPr lang="en-AU" dirty="0" smtClean="0">
                <a:uFillTx/>
              </a:rPr>
              <a:t>Third level</a:t>
            </a:r>
          </a:p>
          <a:p>
            <a:pPr lvl="3"/>
            <a:r>
              <a:rPr lang="en-AU" dirty="0" smtClean="0">
                <a:uFillTx/>
              </a:rPr>
              <a:t>Fourth level</a:t>
            </a:r>
          </a:p>
          <a:p>
            <a:pPr lvl="4"/>
            <a:r>
              <a:rPr lang="en-AU" dirty="0" smtClean="0">
                <a:uFillTx/>
              </a:rPr>
              <a:t>Fifth level</a:t>
            </a:r>
            <a:endParaRPr lang="en-US" dirty="0">
              <a:uFillTx/>
            </a:endParaRP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Lst>
  <p:hf hdr="0" dt="0"/>
  <p:txStyles>
    <p:titleStyle>
      <a:lvl1pPr algn="l" defTabSz="457200" rtl="0" eaLnBrk="1" latinLnBrk="0" hangingPunct="1">
        <a:spcBef>
          <a:spcPct val="0"/>
        </a:spcBef>
        <a:buNone/>
        <a:defRPr sz="3200" b="1" kern="1200">
          <a:solidFill>
            <a:srgbClr val="691C24"/>
          </a:solidFill>
          <a:uFillTx/>
          <a:latin typeface="Arial"/>
          <a:ea typeface="+mj-ea"/>
          <a:cs typeface="Arial"/>
        </a:defRPr>
      </a:lvl1pPr>
    </p:titleStyle>
    <p:bodyStyle>
      <a:lvl1pPr marL="342900" indent="-342900" algn="l" defTabSz="457200" rtl="0" eaLnBrk="1" latinLnBrk="0" hangingPunct="1">
        <a:spcBef>
          <a:spcPct val="20000"/>
        </a:spcBef>
        <a:buFont typeface="Arial"/>
        <a:buChar char="•"/>
        <a:defRPr sz="2800" kern="1200">
          <a:solidFill>
            <a:schemeClr val="tx1"/>
          </a:solidFill>
          <a:uFillTx/>
          <a:latin typeface="Arial"/>
          <a:ea typeface="+mn-ea"/>
          <a:cs typeface="Arial"/>
        </a:defRPr>
      </a:lvl1pPr>
      <a:lvl2pPr marL="742950" indent="-285750" algn="l" defTabSz="457200" rtl="0" eaLnBrk="1" latinLnBrk="0" hangingPunct="1">
        <a:spcBef>
          <a:spcPct val="20000"/>
        </a:spcBef>
        <a:buFont typeface="Arial"/>
        <a:buChar char="–"/>
        <a:defRPr sz="2400" kern="1200">
          <a:solidFill>
            <a:schemeClr val="tx1"/>
          </a:solidFill>
          <a:uFillTx/>
          <a:latin typeface="Arial"/>
          <a:ea typeface="+mn-ea"/>
          <a:cs typeface="Arial"/>
        </a:defRPr>
      </a:lvl2pPr>
      <a:lvl3pPr marL="1143000" indent="-228600" algn="l" defTabSz="457200" rtl="0" eaLnBrk="1" latinLnBrk="0" hangingPunct="1">
        <a:spcBef>
          <a:spcPct val="20000"/>
        </a:spcBef>
        <a:buFont typeface="Arial"/>
        <a:buChar char="•"/>
        <a:defRPr sz="2000" kern="1200">
          <a:solidFill>
            <a:schemeClr val="tx1"/>
          </a:solidFill>
          <a:uFillTx/>
          <a:latin typeface="Arial"/>
          <a:ea typeface="+mn-ea"/>
          <a:cs typeface="Arial"/>
        </a:defRPr>
      </a:lvl3pPr>
      <a:lvl4pPr marL="1600200" indent="-228600" algn="l" defTabSz="457200" rtl="0" eaLnBrk="1" latinLnBrk="0" hangingPunct="1">
        <a:spcBef>
          <a:spcPct val="20000"/>
        </a:spcBef>
        <a:buFont typeface="Arial"/>
        <a:buChar char="–"/>
        <a:defRPr sz="1800" kern="1200">
          <a:solidFill>
            <a:schemeClr val="tx1"/>
          </a:solidFill>
          <a:uFillTx/>
          <a:latin typeface="Arial"/>
          <a:ea typeface="+mn-ea"/>
          <a:cs typeface="Arial"/>
        </a:defRPr>
      </a:lvl4pPr>
      <a:lvl5pPr marL="2057400" indent="-228600" algn="l" defTabSz="457200" rtl="0" eaLnBrk="1" latinLnBrk="0" hangingPunct="1">
        <a:spcBef>
          <a:spcPct val="20000"/>
        </a:spcBef>
        <a:buFont typeface="Arial"/>
        <a:buChar char="»"/>
        <a:defRPr sz="1800" kern="1200">
          <a:solidFill>
            <a:schemeClr val="tx1"/>
          </a:solidFill>
          <a:uFillTx/>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uFillTx/>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uFillTx/>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uFillTx/>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uFillTx/>
          <a:latin typeface="+mn-lt"/>
          <a:ea typeface="+mn-ea"/>
          <a:cs typeface="+mn-cs"/>
        </a:defRPr>
      </a:lvl9pPr>
    </p:bodyStyle>
    <p:otherStyle>
      <a:defPPr>
        <a:defRPr lang="en-US">
          <a:uFillTx/>
        </a:defRPr>
      </a:defPPr>
      <a:lvl1pPr marL="0" algn="l" defTabSz="457200" rtl="0" eaLnBrk="1" latinLnBrk="0" hangingPunct="1">
        <a:defRPr sz="1800" kern="1200">
          <a:solidFill>
            <a:schemeClr val="tx1"/>
          </a:solidFill>
          <a:uFillTx/>
          <a:latin typeface="+mn-lt"/>
          <a:ea typeface="+mn-ea"/>
          <a:cs typeface="+mn-cs"/>
        </a:defRPr>
      </a:lvl1pPr>
      <a:lvl2pPr marL="457200" algn="l" defTabSz="457200" rtl="0" eaLnBrk="1" latinLnBrk="0" hangingPunct="1">
        <a:defRPr sz="1800" kern="1200">
          <a:solidFill>
            <a:schemeClr val="tx1"/>
          </a:solidFill>
          <a:uFillTx/>
          <a:latin typeface="+mn-lt"/>
          <a:ea typeface="+mn-ea"/>
          <a:cs typeface="+mn-cs"/>
        </a:defRPr>
      </a:lvl2pPr>
      <a:lvl3pPr marL="914400" algn="l" defTabSz="457200" rtl="0" eaLnBrk="1" latinLnBrk="0" hangingPunct="1">
        <a:defRPr sz="1800" kern="1200">
          <a:solidFill>
            <a:schemeClr val="tx1"/>
          </a:solidFill>
          <a:uFillTx/>
          <a:latin typeface="+mn-lt"/>
          <a:ea typeface="+mn-ea"/>
          <a:cs typeface="+mn-cs"/>
        </a:defRPr>
      </a:lvl3pPr>
      <a:lvl4pPr marL="1371600" algn="l" defTabSz="457200" rtl="0" eaLnBrk="1" latinLnBrk="0" hangingPunct="1">
        <a:defRPr sz="1800" kern="1200">
          <a:solidFill>
            <a:schemeClr val="tx1"/>
          </a:solidFill>
          <a:uFillTx/>
          <a:latin typeface="+mn-lt"/>
          <a:ea typeface="+mn-ea"/>
          <a:cs typeface="+mn-cs"/>
        </a:defRPr>
      </a:lvl4pPr>
      <a:lvl5pPr marL="1828800" algn="l" defTabSz="457200" rtl="0" eaLnBrk="1" latinLnBrk="0" hangingPunct="1">
        <a:defRPr sz="1800" kern="1200">
          <a:solidFill>
            <a:schemeClr val="tx1"/>
          </a:solidFill>
          <a:uFillTx/>
          <a:latin typeface="+mn-lt"/>
          <a:ea typeface="+mn-ea"/>
          <a:cs typeface="+mn-cs"/>
        </a:defRPr>
      </a:lvl5pPr>
      <a:lvl6pPr marL="2286000" algn="l" defTabSz="457200" rtl="0" eaLnBrk="1" latinLnBrk="0" hangingPunct="1">
        <a:defRPr sz="1800" kern="1200">
          <a:solidFill>
            <a:schemeClr val="tx1"/>
          </a:solidFill>
          <a:uFillTx/>
          <a:latin typeface="+mn-lt"/>
          <a:ea typeface="+mn-ea"/>
          <a:cs typeface="+mn-cs"/>
        </a:defRPr>
      </a:lvl6pPr>
      <a:lvl7pPr marL="2743200" algn="l" defTabSz="457200" rtl="0" eaLnBrk="1" latinLnBrk="0" hangingPunct="1">
        <a:defRPr sz="1800" kern="1200">
          <a:solidFill>
            <a:schemeClr val="tx1"/>
          </a:solidFill>
          <a:uFillTx/>
          <a:latin typeface="+mn-lt"/>
          <a:ea typeface="+mn-ea"/>
          <a:cs typeface="+mn-cs"/>
        </a:defRPr>
      </a:lvl7pPr>
      <a:lvl8pPr marL="3200400" algn="l" defTabSz="457200" rtl="0" eaLnBrk="1" latinLnBrk="0" hangingPunct="1">
        <a:defRPr sz="1800" kern="1200">
          <a:solidFill>
            <a:schemeClr val="tx1"/>
          </a:solidFill>
          <a:uFillTx/>
          <a:latin typeface="+mn-lt"/>
          <a:ea typeface="+mn-ea"/>
          <a:cs typeface="+mn-cs"/>
        </a:defRPr>
      </a:lvl8pPr>
      <a:lvl9pPr marL="3657600" algn="l" defTabSz="457200" rtl="0" eaLnBrk="1" latinLnBrk="0" hangingPunct="1">
        <a:defRPr sz="1800" kern="1200">
          <a:solidFill>
            <a:schemeClr val="tx1"/>
          </a:solidFill>
          <a:uFillTx/>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chart" Target="../charts/chart1.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5.jpeg"/><Relationship Id="rId7" Type="http://schemas.openxmlformats.org/officeDocument/2006/relationships/image" Target="../media/image9.jpg"/><Relationship Id="rId2" Type="http://schemas.openxmlformats.org/officeDocument/2006/relationships/hyperlink" Target="http://www.toroenergy.com.au/_webapp_11988/Greg_Hall_BEng" TargetMode="External"/><Relationship Id="rId1" Type="http://schemas.openxmlformats.org/officeDocument/2006/relationships/slideLayout" Target="../slideLayouts/slideLayout6.xml"/><Relationship Id="rId6" Type="http://schemas.openxmlformats.org/officeDocument/2006/relationships/image" Target="../media/image8.png"/><Relationship Id="rId5" Type="http://schemas.openxmlformats.org/officeDocument/2006/relationships/image" Target="../media/image7.jpeg"/><Relationship Id="rId4" Type="http://schemas.openxmlformats.org/officeDocument/2006/relationships/image" Target="../media/image6.jpeg"/><Relationship Id="rId9" Type="http://schemas.openxmlformats.org/officeDocument/2006/relationships/image" Target="../media/image11.jpeg"/></Relationships>
</file>

<file path=ppt/slides/_rels/slide8.xml.rels><?xml version="1.0" encoding="UTF-8" standalone="yes"?>
<Relationships xmlns="http://schemas.openxmlformats.org/package/2006/relationships"><Relationship Id="rId3" Type="http://schemas.openxmlformats.org/officeDocument/2006/relationships/image" Target="../media/image13.png"/><Relationship Id="rId7" Type="http://schemas.openxmlformats.org/officeDocument/2006/relationships/image" Target="../media/image17.png"/><Relationship Id="rId2" Type="http://schemas.openxmlformats.org/officeDocument/2006/relationships/image" Target="../media/image12.png"/><Relationship Id="rId1" Type="http://schemas.openxmlformats.org/officeDocument/2006/relationships/slideLayout" Target="../slideLayouts/slideLayout2.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14.png"/></Relationships>
</file>

<file path=ppt/slides/_rels/slide9.xml.rels><?xml version="1.0" encoding="UTF-8" standalone="yes"?>
<Relationships xmlns="http://schemas.openxmlformats.org/package/2006/relationships"><Relationship Id="rId2" Type="http://schemas.openxmlformats.org/officeDocument/2006/relationships/image" Target="../media/image18.jpg"/><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9.jp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0.wmf"/><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1.wmf"/><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23.jpeg"/></Relationships>
</file>

<file path=ppt/slides/_rels/slide17.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7.xml"/><Relationship Id="rId1" Type="http://schemas.openxmlformats.org/officeDocument/2006/relationships/slideLayout" Target="../slideLayouts/slideLayout5.xml"/><Relationship Id="rId4" Type="http://schemas.openxmlformats.org/officeDocument/2006/relationships/image" Target="../media/image25.jpeg"/></Relationships>
</file>

<file path=ppt/slides/_rels/slide18.xml.rels><?xml version="1.0" encoding="UTF-8" standalone="yes"?>
<Relationships xmlns="http://schemas.openxmlformats.org/package/2006/relationships"><Relationship Id="rId2" Type="http://schemas.openxmlformats.org/officeDocument/2006/relationships/image" Target="../media/image26.emf"/><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9.xml"/><Relationship Id="rId1" Type="http://schemas.openxmlformats.org/officeDocument/2006/relationships/slideLayout" Target="../slideLayouts/slideLayout7.xml"/><Relationship Id="rId6" Type="http://schemas.openxmlformats.org/officeDocument/2006/relationships/image" Target="../media/image28.jpeg"/><Relationship Id="rId5" Type="http://schemas.openxmlformats.org/officeDocument/2006/relationships/image" Target="../media/image23.jpeg"/><Relationship Id="rId4" Type="http://schemas.openxmlformats.org/officeDocument/2006/relationships/image" Target="../media/image27.jpeg"/></Relationships>
</file>

<file path=ppt/slides/_rels/slide22.xml.rels><?xml version="1.0" encoding="UTF-8" standalone="yes"?>
<Relationships xmlns="http://schemas.openxmlformats.org/package/2006/relationships"><Relationship Id="rId3" Type="http://schemas.openxmlformats.org/officeDocument/2006/relationships/hyperlink" Target="mailto:info@toroenergy.com.au" TargetMode="External"/><Relationship Id="rId2" Type="http://schemas.openxmlformats.org/officeDocument/2006/relationships/image" Target="../media/image29.png"/><Relationship Id="rId1" Type="http://schemas.openxmlformats.org/officeDocument/2006/relationships/slideLayout" Target="../slideLayouts/slideLayout2.xml"/><Relationship Id="rId4" Type="http://schemas.openxmlformats.org/officeDocument/2006/relationships/hyperlink" Target="http://www.toroenergy.com.au/" TargetMode="Externa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6156" y="1914528"/>
            <a:ext cx="6663253" cy="4351963"/>
          </a:xfrm>
        </p:spPr>
        <p:txBody>
          <a:bodyPr/>
          <a:lstStyle/>
          <a:p>
            <a:r>
              <a:rPr lang="en-AU" dirty="0" smtClean="0"/>
              <a:t/>
            </a:r>
            <a:br>
              <a:rPr lang="en-AU" dirty="0" smtClean="0"/>
            </a:br>
            <a:r>
              <a:rPr lang="en-AU" dirty="0" smtClean="0"/>
              <a:t>Australia Business Week </a:t>
            </a:r>
            <a:br>
              <a:rPr lang="en-AU" dirty="0" smtClean="0"/>
            </a:br>
            <a:r>
              <a:rPr lang="en-AU" dirty="0" smtClean="0"/>
              <a:t>in India</a:t>
            </a:r>
            <a:r>
              <a:rPr lang="en-AU" dirty="0"/>
              <a:t/>
            </a:r>
            <a:br>
              <a:rPr lang="en-AU" dirty="0"/>
            </a:br>
            <a:r>
              <a:rPr lang="en-AU" dirty="0" smtClean="0"/>
              <a:t/>
            </a:r>
            <a:br>
              <a:rPr lang="en-AU" dirty="0" smtClean="0"/>
            </a:br>
            <a:r>
              <a:rPr lang="en-AU" dirty="0" smtClean="0"/>
              <a:t/>
            </a:r>
            <a:br>
              <a:rPr lang="en-AU" dirty="0" smtClean="0"/>
            </a:br>
            <a:r>
              <a:rPr lang="en-AU" sz="1800" dirty="0" smtClean="0"/>
              <a:t>12-16 January 2015</a:t>
            </a:r>
            <a:r>
              <a:rPr lang="en-AU" sz="1800" dirty="0"/>
              <a:t/>
            </a:r>
            <a:br>
              <a:rPr lang="en-AU" sz="1800" dirty="0"/>
            </a:br>
            <a:endParaRPr lang="en-AU" sz="1800" dirty="0">
              <a:uFillTx/>
            </a:endParaRPr>
          </a:p>
        </p:txBody>
      </p:sp>
      <p:sp>
        <p:nvSpPr>
          <p:cNvPr id="3" name="Title 1"/>
          <p:cNvSpPr>
            <a:spLocks noGrp="1"/>
          </p:cNvSpPr>
          <p:nvPr>
            <p:ph type="subTitle" idx="1"/>
          </p:nvPr>
        </p:nvSpPr>
        <p:spPr>
          <a:xfrm>
            <a:off x="6036235" y="1441825"/>
            <a:ext cx="2819400" cy="4736352"/>
          </a:xfrm>
        </p:spPr>
        <p:txBody>
          <a:bodyPr/>
          <a:lstStyle/>
          <a:p>
            <a:r>
              <a:rPr lang="en-US" sz="2800" b="1" dirty="0" smtClean="0">
                <a:uFillTx/>
              </a:rPr>
              <a:t>Australia’s Leading Development Stage Uranium Company</a:t>
            </a:r>
            <a:endParaRPr lang="en-US" sz="2800" b="1" dirty="0">
              <a:uFillTx/>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91353" y="174622"/>
            <a:ext cx="7552765" cy="1152244"/>
          </a:xfrm>
        </p:spPr>
        <p:txBody>
          <a:bodyPr/>
          <a:lstStyle/>
          <a:p>
            <a:r>
              <a:rPr lang="en-US" sz="2600" dirty="0" smtClean="0">
                <a:uFillTx/>
              </a:rPr>
              <a:t>The Australia-India Opportunity</a:t>
            </a:r>
            <a:endParaRPr lang="en-US" sz="2600" dirty="0">
              <a:uFillTx/>
            </a:endParaRPr>
          </a:p>
        </p:txBody>
      </p:sp>
      <p:sp>
        <p:nvSpPr>
          <p:cNvPr id="4" name="Rectangle 6"/>
          <p:cNvSpPr txBox="1">
            <a:spLocks noChangeArrowheads="1"/>
          </p:cNvSpPr>
          <p:nvPr/>
        </p:nvSpPr>
        <p:spPr>
          <a:xfrm>
            <a:off x="7915776" y="6533587"/>
            <a:ext cx="1012371" cy="206375"/>
          </a:xfrm>
          <a:prstGeom prst="rect">
            <a:avLst/>
          </a:prstGeom>
        </p:spPr>
        <p:txBody>
          <a:bodyPr/>
          <a:lstStyle>
            <a:defPPr>
              <a:defRPr lang="en-US">
                <a:uFillTx/>
              </a:defRPr>
            </a:defPPr>
            <a:lvl1pPr marL="0" algn="r" defTabSz="457200" rtl="0" eaLnBrk="1" latinLnBrk="0" hangingPunct="1">
              <a:defRPr sz="1400" b="0" kern="1200">
                <a:solidFill>
                  <a:schemeClr val="bg1"/>
                </a:solidFill>
                <a:uFillTx/>
                <a:latin typeface="+mn-lt"/>
                <a:ea typeface="+mn-ea"/>
                <a:cs typeface="+mn-cs"/>
              </a:defRPr>
            </a:lvl1pPr>
            <a:lvl2pPr marL="457200" algn="l" defTabSz="457200" rtl="0" eaLnBrk="1" latinLnBrk="0" hangingPunct="1">
              <a:defRPr sz="1800" kern="1200">
                <a:solidFill>
                  <a:schemeClr val="tx1"/>
                </a:solidFill>
                <a:uFillTx/>
                <a:latin typeface="+mn-lt"/>
                <a:ea typeface="+mn-ea"/>
                <a:cs typeface="+mn-cs"/>
              </a:defRPr>
            </a:lvl2pPr>
            <a:lvl3pPr marL="914400" algn="l" defTabSz="457200" rtl="0" eaLnBrk="1" latinLnBrk="0" hangingPunct="1">
              <a:defRPr sz="1800" kern="1200">
                <a:solidFill>
                  <a:schemeClr val="tx1"/>
                </a:solidFill>
                <a:uFillTx/>
                <a:latin typeface="+mn-lt"/>
                <a:ea typeface="+mn-ea"/>
                <a:cs typeface="+mn-cs"/>
              </a:defRPr>
            </a:lvl3pPr>
            <a:lvl4pPr marL="1371600" algn="l" defTabSz="457200" rtl="0" eaLnBrk="1" latinLnBrk="0" hangingPunct="1">
              <a:defRPr sz="1800" kern="1200">
                <a:solidFill>
                  <a:schemeClr val="tx1"/>
                </a:solidFill>
                <a:uFillTx/>
                <a:latin typeface="+mn-lt"/>
                <a:ea typeface="+mn-ea"/>
                <a:cs typeface="+mn-cs"/>
              </a:defRPr>
            </a:lvl4pPr>
            <a:lvl5pPr marL="1828800" algn="l" defTabSz="457200" rtl="0" eaLnBrk="1" latinLnBrk="0" hangingPunct="1">
              <a:defRPr sz="1800" kern="1200">
                <a:solidFill>
                  <a:schemeClr val="tx1"/>
                </a:solidFill>
                <a:uFillTx/>
                <a:latin typeface="+mn-lt"/>
                <a:ea typeface="+mn-ea"/>
                <a:cs typeface="+mn-cs"/>
              </a:defRPr>
            </a:lvl5pPr>
            <a:lvl6pPr marL="2286000" algn="l" defTabSz="457200" rtl="0" eaLnBrk="1" latinLnBrk="0" hangingPunct="1">
              <a:defRPr sz="1800" kern="1200">
                <a:solidFill>
                  <a:schemeClr val="tx1"/>
                </a:solidFill>
                <a:uFillTx/>
                <a:latin typeface="+mn-lt"/>
                <a:ea typeface="+mn-ea"/>
                <a:cs typeface="+mn-cs"/>
              </a:defRPr>
            </a:lvl6pPr>
            <a:lvl7pPr marL="2743200" algn="l" defTabSz="457200" rtl="0" eaLnBrk="1" latinLnBrk="0" hangingPunct="1">
              <a:defRPr sz="1800" kern="1200">
                <a:solidFill>
                  <a:schemeClr val="tx1"/>
                </a:solidFill>
                <a:uFillTx/>
                <a:latin typeface="+mn-lt"/>
                <a:ea typeface="+mn-ea"/>
                <a:cs typeface="+mn-cs"/>
              </a:defRPr>
            </a:lvl7pPr>
            <a:lvl8pPr marL="3200400" algn="l" defTabSz="457200" rtl="0" eaLnBrk="1" latinLnBrk="0" hangingPunct="1">
              <a:defRPr sz="1800" kern="1200">
                <a:solidFill>
                  <a:schemeClr val="tx1"/>
                </a:solidFill>
                <a:uFillTx/>
                <a:latin typeface="+mn-lt"/>
                <a:ea typeface="+mn-ea"/>
                <a:cs typeface="+mn-cs"/>
              </a:defRPr>
            </a:lvl8pPr>
            <a:lvl9pPr marL="3657600" algn="l" defTabSz="457200" rtl="0" eaLnBrk="1" latinLnBrk="0" hangingPunct="1">
              <a:defRPr sz="1800" kern="1200">
                <a:solidFill>
                  <a:schemeClr val="tx1"/>
                </a:solidFill>
                <a:uFillTx/>
                <a:latin typeface="+mn-lt"/>
                <a:ea typeface="+mn-ea"/>
                <a:cs typeface="+mn-cs"/>
              </a:defRPr>
            </a:lvl9pPr>
          </a:lstStyle>
          <a:p>
            <a:pPr>
              <a:defRPr>
                <a:uFillTx/>
              </a:defRPr>
            </a:pPr>
            <a:fld id="{C0058901-BB66-4C24-8E05-A9D61A0959F8}" type="slidenum">
              <a:rPr lang="en-AU" sz="1200" smtClean="0">
                <a:uFillTx/>
                <a:latin typeface="Helvetica" pitchFamily="34" charset="0"/>
              </a:rPr>
              <a:pPr>
                <a:defRPr>
                  <a:uFillTx/>
                </a:defRPr>
              </a:pPr>
              <a:t>2</a:t>
            </a:fld>
            <a:endParaRPr lang="en-AU" sz="1200" dirty="0">
              <a:uFillTx/>
              <a:latin typeface="Helvetica" pitchFamily="34" charset="0"/>
            </a:endParaRPr>
          </a:p>
        </p:txBody>
      </p:sp>
      <p:sp>
        <p:nvSpPr>
          <p:cNvPr id="11" name="Text Placeholder 4"/>
          <p:cNvSpPr txBox="1">
            <a:spLocks/>
          </p:cNvSpPr>
          <p:nvPr/>
        </p:nvSpPr>
        <p:spPr>
          <a:xfrm>
            <a:off x="532925" y="1343814"/>
            <a:ext cx="8032737" cy="4918376"/>
          </a:xfrm>
          <a:prstGeom prst="rect">
            <a:avLst/>
          </a:prstGeom>
        </p:spPr>
        <p:txBody>
          <a:bodyPr lIns="0"/>
          <a:lstStyle>
            <a:lvl1pPr marL="342900" indent="-342900" algn="l" rtl="0" eaLnBrk="0" fontAlgn="base" hangingPunct="0">
              <a:spcBef>
                <a:spcPct val="20000"/>
              </a:spcBef>
              <a:spcAft>
                <a:spcPct val="0"/>
              </a:spcAft>
              <a:buNone/>
              <a:defRPr sz="3200" baseline="0">
                <a:solidFill>
                  <a:schemeClr val="bg1"/>
                </a:solidFill>
                <a:uFillTx/>
                <a:latin typeface="+mn-lt"/>
                <a:ea typeface="+mn-ea"/>
                <a:cs typeface="+mn-cs"/>
              </a:defRPr>
            </a:lvl1pPr>
            <a:lvl2pPr marL="742950" indent="-285750" algn="l" rtl="0" eaLnBrk="0" fontAlgn="base" hangingPunct="0">
              <a:spcBef>
                <a:spcPct val="20000"/>
              </a:spcBef>
              <a:spcAft>
                <a:spcPct val="0"/>
              </a:spcAft>
              <a:buNone/>
              <a:defRPr sz="2400">
                <a:solidFill>
                  <a:schemeClr val="bg1"/>
                </a:solidFill>
                <a:uFillTx/>
                <a:latin typeface="+mn-lt"/>
              </a:defRPr>
            </a:lvl2pPr>
            <a:lvl3pPr marL="1143000" indent="-228600" algn="l" rtl="0" eaLnBrk="0" fontAlgn="base" hangingPunct="0">
              <a:spcBef>
                <a:spcPct val="20000"/>
              </a:spcBef>
              <a:spcAft>
                <a:spcPct val="0"/>
              </a:spcAft>
              <a:buNone/>
              <a:defRPr sz="2000">
                <a:solidFill>
                  <a:schemeClr val="bg1"/>
                </a:solidFill>
                <a:uFillTx/>
                <a:latin typeface="+mn-lt"/>
              </a:defRPr>
            </a:lvl3pPr>
            <a:lvl4pPr marL="1600200" indent="-228600" algn="l" rtl="0" eaLnBrk="0" fontAlgn="base" hangingPunct="0">
              <a:spcBef>
                <a:spcPct val="20000"/>
              </a:spcBef>
              <a:spcAft>
                <a:spcPct val="0"/>
              </a:spcAft>
              <a:buNone/>
              <a:defRPr sz="2000">
                <a:solidFill>
                  <a:schemeClr val="bg1"/>
                </a:solidFill>
                <a:uFillTx/>
                <a:latin typeface="+mn-lt"/>
              </a:defRPr>
            </a:lvl4pPr>
            <a:lvl5pPr marL="2057400" indent="-228600" algn="l" rtl="0" eaLnBrk="0" fontAlgn="base" hangingPunct="0">
              <a:spcBef>
                <a:spcPct val="20000"/>
              </a:spcBef>
              <a:spcAft>
                <a:spcPct val="0"/>
              </a:spcAft>
              <a:buNone/>
              <a:defRPr sz="1600">
                <a:solidFill>
                  <a:schemeClr val="bg1"/>
                </a:solidFill>
                <a:uFillTx/>
                <a:latin typeface="+mn-lt"/>
              </a:defRPr>
            </a:lvl5pPr>
            <a:lvl6pPr marL="2514600" indent="-228600" algn="l" rtl="0" fontAlgn="base">
              <a:spcBef>
                <a:spcPct val="20000"/>
              </a:spcBef>
              <a:spcAft>
                <a:spcPct val="0"/>
              </a:spcAft>
              <a:buChar char="»"/>
              <a:defRPr sz="1600">
                <a:solidFill>
                  <a:schemeClr val="tx1"/>
                </a:solidFill>
                <a:uFillTx/>
                <a:latin typeface="+mn-lt"/>
              </a:defRPr>
            </a:lvl6pPr>
            <a:lvl7pPr marL="2971800" indent="-228600" algn="l" rtl="0" fontAlgn="base">
              <a:spcBef>
                <a:spcPct val="20000"/>
              </a:spcBef>
              <a:spcAft>
                <a:spcPct val="0"/>
              </a:spcAft>
              <a:buChar char="»"/>
              <a:defRPr sz="1600">
                <a:solidFill>
                  <a:schemeClr val="tx1"/>
                </a:solidFill>
                <a:uFillTx/>
                <a:latin typeface="+mn-lt"/>
              </a:defRPr>
            </a:lvl7pPr>
            <a:lvl8pPr marL="3429000" indent="-228600" algn="l" rtl="0" fontAlgn="base">
              <a:spcBef>
                <a:spcPct val="20000"/>
              </a:spcBef>
              <a:spcAft>
                <a:spcPct val="0"/>
              </a:spcAft>
              <a:buChar char="»"/>
              <a:defRPr sz="1600">
                <a:solidFill>
                  <a:schemeClr val="tx1"/>
                </a:solidFill>
                <a:uFillTx/>
                <a:latin typeface="+mn-lt"/>
              </a:defRPr>
            </a:lvl8pPr>
            <a:lvl9pPr marL="3886200" indent="-228600" algn="l" rtl="0" fontAlgn="base">
              <a:spcBef>
                <a:spcPct val="20000"/>
              </a:spcBef>
              <a:spcAft>
                <a:spcPct val="0"/>
              </a:spcAft>
              <a:buChar char="»"/>
              <a:defRPr sz="1600">
                <a:solidFill>
                  <a:schemeClr val="tx1"/>
                </a:solidFill>
                <a:uFillTx/>
                <a:latin typeface="+mn-lt"/>
              </a:defRPr>
            </a:lvl9pPr>
          </a:lstStyle>
          <a:p>
            <a:pPr marL="342900" lvl="2" indent="-342900">
              <a:lnSpc>
                <a:spcPct val="105000"/>
              </a:lnSpc>
              <a:spcBef>
                <a:spcPct val="50000"/>
              </a:spcBef>
              <a:buClr>
                <a:srgbClr val="990000"/>
              </a:buClr>
              <a:buSzPct val="100000"/>
              <a:buFont typeface="Wingdings" panose="05000000000000000000" pitchFamily="2" charset="2"/>
              <a:buChar char="Ø"/>
            </a:pPr>
            <a:r>
              <a:rPr lang="en-AU" sz="1800" dirty="0" smtClean="0">
                <a:solidFill>
                  <a:schemeClr val="tx1"/>
                </a:solidFill>
                <a:cs typeface="Arial" panose="020B0604020202020204" pitchFamily="34" charset="0"/>
              </a:rPr>
              <a:t>September 2014 - Australia / India signed a MoU for “Cooperation in the Peaceful Uses of Nuclear Energy”</a:t>
            </a:r>
          </a:p>
          <a:p>
            <a:pPr marL="342900" lvl="2" indent="-342900">
              <a:lnSpc>
                <a:spcPct val="105000"/>
              </a:lnSpc>
              <a:spcBef>
                <a:spcPct val="50000"/>
              </a:spcBef>
              <a:buClr>
                <a:srgbClr val="990000"/>
              </a:buClr>
              <a:buSzPct val="100000"/>
              <a:buFont typeface="Wingdings" panose="05000000000000000000" pitchFamily="2" charset="2"/>
              <a:buChar char="Ø"/>
            </a:pPr>
            <a:r>
              <a:rPr lang="en-AU" sz="1800" dirty="0" smtClean="0">
                <a:solidFill>
                  <a:schemeClr val="tx1"/>
                </a:solidFill>
                <a:cs typeface="Arial" panose="020B0604020202020204" pitchFamily="34" charset="0"/>
              </a:rPr>
              <a:t>Includes the Australia – India Nuclear Cooperation Agreement</a:t>
            </a:r>
          </a:p>
          <a:p>
            <a:pPr marL="342900" lvl="2" indent="-342900">
              <a:lnSpc>
                <a:spcPct val="105000"/>
              </a:lnSpc>
              <a:spcBef>
                <a:spcPct val="50000"/>
              </a:spcBef>
              <a:buClr>
                <a:srgbClr val="990000"/>
              </a:buClr>
              <a:buSzPct val="100000"/>
              <a:buFont typeface="Wingdings" panose="05000000000000000000" pitchFamily="2" charset="2"/>
              <a:buChar char="Ø"/>
            </a:pPr>
            <a:r>
              <a:rPr lang="en-AU" sz="1800" dirty="0" smtClean="0">
                <a:solidFill>
                  <a:schemeClr val="tx1"/>
                </a:solidFill>
                <a:cs typeface="Arial" panose="020B0604020202020204" pitchFamily="34" charset="0"/>
              </a:rPr>
              <a:t>Framework for greater cooperation on a broad range of nuclear-related areas:</a:t>
            </a:r>
          </a:p>
          <a:p>
            <a:pPr marL="800100" lvl="3" indent="-342900">
              <a:lnSpc>
                <a:spcPct val="105000"/>
              </a:lnSpc>
              <a:spcBef>
                <a:spcPct val="50000"/>
              </a:spcBef>
              <a:buClr>
                <a:srgbClr val="990000"/>
              </a:buClr>
              <a:buSzPct val="100000"/>
              <a:buFont typeface="Arial" panose="020B0604020202020204" pitchFamily="34" charset="0"/>
              <a:buChar char="•"/>
            </a:pPr>
            <a:r>
              <a:rPr lang="en-AU" sz="1800" dirty="0" smtClean="0">
                <a:solidFill>
                  <a:schemeClr val="tx1"/>
                </a:solidFill>
                <a:cs typeface="Arial" panose="020B0604020202020204" pitchFamily="34" charset="0"/>
              </a:rPr>
              <a:t>Safety</a:t>
            </a:r>
          </a:p>
          <a:p>
            <a:pPr marL="800100" lvl="3" indent="-342900">
              <a:lnSpc>
                <a:spcPct val="105000"/>
              </a:lnSpc>
              <a:spcBef>
                <a:spcPct val="50000"/>
              </a:spcBef>
              <a:buClr>
                <a:srgbClr val="990000"/>
              </a:buClr>
              <a:buSzPct val="100000"/>
              <a:buFont typeface="Arial" panose="020B0604020202020204" pitchFamily="34" charset="0"/>
              <a:buChar char="•"/>
            </a:pPr>
            <a:r>
              <a:rPr lang="en-AU" sz="1800" dirty="0" smtClean="0">
                <a:solidFill>
                  <a:schemeClr val="tx1"/>
                </a:solidFill>
                <a:cs typeface="Arial" panose="020B0604020202020204" pitchFamily="34" charset="0"/>
              </a:rPr>
              <a:t>Regulatory and technological advances in the nuclear fuel cycle</a:t>
            </a:r>
          </a:p>
          <a:p>
            <a:pPr marL="800100" lvl="3" indent="-342900">
              <a:lnSpc>
                <a:spcPct val="105000"/>
              </a:lnSpc>
              <a:spcBef>
                <a:spcPct val="50000"/>
              </a:spcBef>
              <a:buClr>
                <a:srgbClr val="990000"/>
              </a:buClr>
              <a:buSzPct val="100000"/>
              <a:buFont typeface="Arial" panose="020B0604020202020204" pitchFamily="34" charset="0"/>
              <a:buChar char="•"/>
            </a:pPr>
            <a:r>
              <a:rPr lang="en-AU" sz="1800" dirty="0" smtClean="0">
                <a:solidFill>
                  <a:schemeClr val="tx1"/>
                </a:solidFill>
                <a:cs typeface="Arial" panose="020B0604020202020204" pitchFamily="34" charset="0"/>
              </a:rPr>
              <a:t>Upstream and downstream skills exchange</a:t>
            </a:r>
          </a:p>
          <a:p>
            <a:pPr marL="342900" lvl="2" indent="-342900">
              <a:lnSpc>
                <a:spcPct val="105000"/>
              </a:lnSpc>
              <a:spcBef>
                <a:spcPct val="50000"/>
              </a:spcBef>
              <a:buClr>
                <a:srgbClr val="990000"/>
              </a:buClr>
              <a:buSzPct val="100000"/>
              <a:buFont typeface="Wingdings" panose="05000000000000000000" pitchFamily="2" charset="2"/>
              <a:buChar char="Ø"/>
            </a:pPr>
            <a:r>
              <a:rPr lang="en-AU" sz="1800" dirty="0">
                <a:solidFill>
                  <a:schemeClr val="tx1"/>
                </a:solidFill>
                <a:cs typeface="Arial" panose="020B0604020202020204" pitchFamily="34" charset="0"/>
              </a:rPr>
              <a:t>Administrative agreements to </a:t>
            </a:r>
            <a:r>
              <a:rPr lang="en-AU" sz="1800" dirty="0" smtClean="0">
                <a:solidFill>
                  <a:schemeClr val="tx1"/>
                </a:solidFill>
                <a:cs typeface="Arial" panose="020B0604020202020204" pitchFamily="34" charset="0"/>
              </a:rPr>
              <a:t>detail specific terms of cooperation</a:t>
            </a:r>
          </a:p>
          <a:p>
            <a:pPr marL="342900" lvl="2" indent="-342900">
              <a:lnSpc>
                <a:spcPct val="105000"/>
              </a:lnSpc>
              <a:spcBef>
                <a:spcPct val="50000"/>
              </a:spcBef>
              <a:buClr>
                <a:srgbClr val="990000"/>
              </a:buClr>
              <a:buSzPct val="100000"/>
              <a:buFont typeface="Wingdings" panose="05000000000000000000" pitchFamily="2" charset="2"/>
              <a:buChar char="Ø"/>
            </a:pPr>
            <a:r>
              <a:rPr lang="en-AU" sz="1800" dirty="0" smtClean="0">
                <a:solidFill>
                  <a:schemeClr val="tx1"/>
                </a:solidFill>
                <a:cs typeface="Arial" panose="020B0604020202020204" pitchFamily="34" charset="0"/>
              </a:rPr>
              <a:t>Creates the opportunity for direct investment by Indian firms to help develop Australian uranium mines</a:t>
            </a:r>
          </a:p>
          <a:p>
            <a:pPr marL="342900" lvl="2" indent="-342900">
              <a:lnSpc>
                <a:spcPct val="105000"/>
              </a:lnSpc>
              <a:spcBef>
                <a:spcPct val="50000"/>
              </a:spcBef>
              <a:buClr>
                <a:srgbClr val="990000"/>
              </a:buClr>
              <a:buSzPct val="100000"/>
              <a:buFont typeface="Wingdings" panose="05000000000000000000" pitchFamily="2" charset="2"/>
              <a:buChar char="Ø"/>
            </a:pPr>
            <a:r>
              <a:rPr lang="en-AU" sz="1800" dirty="0" smtClean="0">
                <a:solidFill>
                  <a:schemeClr val="tx1"/>
                </a:solidFill>
                <a:cs typeface="Arial" panose="020B0604020202020204" pitchFamily="34" charset="0"/>
              </a:rPr>
              <a:t>Long term security of uranium concentrate supply </a:t>
            </a:r>
            <a:endParaRPr lang="en-AU" sz="1800" dirty="0">
              <a:solidFill>
                <a:schemeClr val="tx1"/>
              </a:solidFill>
              <a:cs typeface="Arial" panose="020B0604020202020204" pitchFamily="34" charset="0"/>
            </a:endParaRPr>
          </a:p>
          <a:p>
            <a:pPr marL="342900" lvl="2" indent="-342900">
              <a:lnSpc>
                <a:spcPct val="105000"/>
              </a:lnSpc>
              <a:spcBef>
                <a:spcPct val="50000"/>
              </a:spcBef>
              <a:buClr>
                <a:srgbClr val="990000"/>
              </a:buClr>
              <a:buSzPct val="100000"/>
              <a:buFont typeface="Wingdings" panose="05000000000000000000" pitchFamily="2" charset="2"/>
              <a:buChar char="Ø"/>
            </a:pPr>
            <a:endParaRPr lang="en-AU" sz="1800" dirty="0">
              <a:solidFill>
                <a:schemeClr val="tx1"/>
              </a:solidFill>
              <a:uFillTx/>
              <a:cs typeface="Arial" panose="020B0604020202020204" pitchFamily="34" charset="0"/>
            </a:endParaRPr>
          </a:p>
          <a:p>
            <a:pPr marL="342900" lvl="2" indent="-342900">
              <a:lnSpc>
                <a:spcPct val="105000"/>
              </a:lnSpc>
              <a:spcBef>
                <a:spcPct val="50000"/>
              </a:spcBef>
              <a:buClr>
                <a:srgbClr val="990000"/>
              </a:buClr>
              <a:buSzPct val="100000"/>
              <a:buFont typeface="Wingdings" panose="05000000000000000000" pitchFamily="2" charset="2"/>
              <a:buChar char="Ø"/>
            </a:pPr>
            <a:endParaRPr lang="en-AU" sz="1800" dirty="0">
              <a:solidFill>
                <a:schemeClr val="tx1"/>
              </a:solidFill>
              <a:uFillTx/>
              <a:cs typeface="Arial" panose="020B0604020202020204" pitchFamily="34"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p:cNvSpPr>
            <a:spLocks noGrp="1"/>
          </p:cNvSpPr>
          <p:nvPr>
            <p:ph type="title"/>
          </p:nvPr>
        </p:nvSpPr>
        <p:spPr>
          <a:xfrm>
            <a:off x="291353" y="169863"/>
            <a:ext cx="7552765" cy="614399"/>
          </a:xfrm>
        </p:spPr>
        <p:txBody>
          <a:bodyPr/>
          <a:lstStyle/>
          <a:p>
            <a:r>
              <a:rPr lang="en-US" sz="2600" dirty="0" smtClean="0"/>
              <a:t>Increasing International </a:t>
            </a:r>
            <a:r>
              <a:rPr lang="en-US" sz="2600" dirty="0"/>
              <a:t>D</a:t>
            </a:r>
            <a:r>
              <a:rPr lang="en-US" sz="2600" dirty="0" smtClean="0"/>
              <a:t>emand</a:t>
            </a:r>
            <a:endParaRPr lang="en-US" sz="2600" dirty="0"/>
          </a:p>
        </p:txBody>
      </p:sp>
      <p:grpSp>
        <p:nvGrpSpPr>
          <p:cNvPr id="12" name="Group 11"/>
          <p:cNvGrpSpPr/>
          <p:nvPr/>
        </p:nvGrpSpPr>
        <p:grpSpPr>
          <a:xfrm>
            <a:off x="392219" y="670067"/>
            <a:ext cx="4175233" cy="4508762"/>
            <a:chOff x="150673" y="1095639"/>
            <a:chExt cx="4175233" cy="4508762"/>
          </a:xfrm>
        </p:grpSpPr>
        <p:pic>
          <p:nvPicPr>
            <p:cNvPr id="5"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l="53258" t="22562" b="9881"/>
            <a:stretch>
              <a:fillRect/>
            </a:stretch>
          </p:blipFill>
          <p:spPr bwMode="auto">
            <a:xfrm>
              <a:off x="150673" y="1095639"/>
              <a:ext cx="4175233" cy="450876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8" name="Up Arrow 7"/>
            <p:cNvSpPr/>
            <p:nvPr/>
          </p:nvSpPr>
          <p:spPr>
            <a:xfrm rot="19665702">
              <a:off x="2078695" y="3770901"/>
              <a:ext cx="806108" cy="777232"/>
            </a:xfrm>
            <a:prstGeom prst="upArrow">
              <a:avLst/>
            </a:prstGeom>
            <a:solidFill>
              <a:srgbClr val="FFFF00"/>
            </a:solidFill>
            <a:ln w="28575">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AU"/>
            </a:p>
          </p:txBody>
        </p:sp>
      </p:grpSp>
      <p:sp>
        <p:nvSpPr>
          <p:cNvPr id="13" name="TextBox 12"/>
          <p:cNvSpPr txBox="1"/>
          <p:nvPr/>
        </p:nvSpPr>
        <p:spPr>
          <a:xfrm>
            <a:off x="392219" y="5185631"/>
            <a:ext cx="3997257" cy="1077218"/>
          </a:xfrm>
          <a:prstGeom prst="rect">
            <a:avLst/>
          </a:prstGeom>
          <a:noFill/>
        </p:spPr>
        <p:txBody>
          <a:bodyPr wrap="square" rtlCol="0">
            <a:spAutoFit/>
          </a:bodyPr>
          <a:lstStyle/>
          <a:p>
            <a:r>
              <a:rPr lang="en-AU" sz="2000" b="1" dirty="0" smtClean="0"/>
              <a:t>Australian Trade Agreements include: Japan, China, Russia, Middle East and soon </a:t>
            </a:r>
            <a:r>
              <a:rPr lang="en-AU" sz="2400" b="1" dirty="0" smtClean="0"/>
              <a:t>India</a:t>
            </a:r>
            <a:r>
              <a:rPr lang="en-AU" sz="2000" b="1" dirty="0" smtClean="0"/>
              <a:t> </a:t>
            </a:r>
            <a:endParaRPr lang="en-AU" sz="2000" b="1" dirty="0"/>
          </a:p>
        </p:txBody>
      </p:sp>
      <p:sp>
        <p:nvSpPr>
          <p:cNvPr id="14" name="Rectangle 6"/>
          <p:cNvSpPr txBox="1">
            <a:spLocks noChangeArrowheads="1"/>
          </p:cNvSpPr>
          <p:nvPr/>
        </p:nvSpPr>
        <p:spPr>
          <a:xfrm>
            <a:off x="7915776" y="6533587"/>
            <a:ext cx="1012371" cy="206375"/>
          </a:xfrm>
          <a:prstGeom prst="rect">
            <a:avLst/>
          </a:prstGeom>
          <a:ln/>
        </p:spPr>
        <p:txBody>
          <a:bodyPr/>
          <a:lstStyle>
            <a:defPPr>
              <a:defRPr lang="en-US"/>
            </a:defPPr>
            <a:lvl1pPr marL="0" algn="r" defTabSz="457200" rtl="0" eaLnBrk="1" latinLnBrk="0" hangingPunct="1">
              <a:defRPr sz="1400" b="0" kern="1200">
                <a:solidFill>
                  <a:schemeClr val="bg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defRPr/>
            </a:pPr>
            <a:r>
              <a:rPr lang="en-AU" sz="1200" dirty="0">
                <a:latin typeface="Helvetica" pitchFamily="34" charset="0"/>
              </a:rPr>
              <a:t>3</a:t>
            </a:r>
          </a:p>
        </p:txBody>
      </p:sp>
      <p:graphicFrame>
        <p:nvGraphicFramePr>
          <p:cNvPr id="9" name="Chart 8"/>
          <p:cNvGraphicFramePr/>
          <p:nvPr>
            <p:extLst/>
          </p:nvPr>
        </p:nvGraphicFramePr>
        <p:xfrm>
          <a:off x="4509642" y="892396"/>
          <a:ext cx="4447588" cy="3549534"/>
        </p:xfrm>
        <a:graphic>
          <a:graphicData uri="http://schemas.openxmlformats.org/drawingml/2006/chart">
            <c:chart xmlns:c="http://schemas.openxmlformats.org/drawingml/2006/chart" xmlns:r="http://schemas.openxmlformats.org/officeDocument/2006/relationships" r:id="rId4"/>
          </a:graphicData>
        </a:graphic>
      </p:graphicFrame>
      <p:sp>
        <p:nvSpPr>
          <p:cNvPr id="16" name="Text Placeholder 4"/>
          <p:cNvSpPr txBox="1">
            <a:spLocks/>
          </p:cNvSpPr>
          <p:nvPr/>
        </p:nvSpPr>
        <p:spPr>
          <a:xfrm>
            <a:off x="4825078" y="4610312"/>
            <a:ext cx="4031545" cy="2571514"/>
          </a:xfrm>
          <a:prstGeom prst="rect">
            <a:avLst/>
          </a:prstGeom>
        </p:spPr>
        <p:txBody>
          <a:bodyPr lIns="0"/>
          <a:lstStyle>
            <a:lvl1pPr marL="342900" indent="-342900" algn="l" rtl="0" eaLnBrk="0" fontAlgn="base" hangingPunct="0">
              <a:spcBef>
                <a:spcPct val="20000"/>
              </a:spcBef>
              <a:spcAft>
                <a:spcPct val="0"/>
              </a:spcAft>
              <a:buNone/>
              <a:defRPr sz="3200" baseline="0">
                <a:solidFill>
                  <a:schemeClr val="bg1"/>
                </a:solidFill>
                <a:latin typeface="+mn-lt"/>
                <a:ea typeface="+mn-ea"/>
                <a:cs typeface="+mn-cs"/>
              </a:defRPr>
            </a:lvl1pPr>
            <a:lvl2pPr marL="742950" indent="-285750" algn="l" rtl="0" eaLnBrk="0" fontAlgn="base" hangingPunct="0">
              <a:spcBef>
                <a:spcPct val="20000"/>
              </a:spcBef>
              <a:spcAft>
                <a:spcPct val="0"/>
              </a:spcAft>
              <a:buNone/>
              <a:defRPr sz="2400">
                <a:solidFill>
                  <a:schemeClr val="bg1"/>
                </a:solidFill>
                <a:latin typeface="+mn-lt"/>
              </a:defRPr>
            </a:lvl2pPr>
            <a:lvl3pPr marL="1143000" indent="-228600" algn="l" rtl="0" eaLnBrk="0" fontAlgn="base" hangingPunct="0">
              <a:spcBef>
                <a:spcPct val="20000"/>
              </a:spcBef>
              <a:spcAft>
                <a:spcPct val="0"/>
              </a:spcAft>
              <a:buNone/>
              <a:defRPr sz="2000">
                <a:solidFill>
                  <a:schemeClr val="bg1"/>
                </a:solidFill>
                <a:latin typeface="+mn-lt"/>
              </a:defRPr>
            </a:lvl3pPr>
            <a:lvl4pPr marL="1600200" indent="-228600" algn="l" rtl="0" eaLnBrk="0" fontAlgn="base" hangingPunct="0">
              <a:spcBef>
                <a:spcPct val="20000"/>
              </a:spcBef>
              <a:spcAft>
                <a:spcPct val="0"/>
              </a:spcAft>
              <a:buNone/>
              <a:defRPr sz="2000">
                <a:solidFill>
                  <a:schemeClr val="bg1"/>
                </a:solidFill>
                <a:latin typeface="+mn-lt"/>
              </a:defRPr>
            </a:lvl4pPr>
            <a:lvl5pPr marL="2057400" indent="-228600" algn="l" rtl="0" eaLnBrk="0" fontAlgn="base" hangingPunct="0">
              <a:spcBef>
                <a:spcPct val="20000"/>
              </a:spcBef>
              <a:spcAft>
                <a:spcPct val="0"/>
              </a:spcAft>
              <a:buNone/>
              <a:defRPr sz="1600">
                <a:solidFill>
                  <a:schemeClr val="bg1"/>
                </a:solidFill>
                <a:latin typeface="+mn-lt"/>
              </a:defRPr>
            </a:lvl5pPr>
            <a:lvl6pPr marL="2514600" indent="-228600" algn="l" rtl="0" fontAlgn="base">
              <a:spcBef>
                <a:spcPct val="20000"/>
              </a:spcBef>
              <a:spcAft>
                <a:spcPct val="0"/>
              </a:spcAft>
              <a:buChar char="»"/>
              <a:defRPr sz="1600">
                <a:solidFill>
                  <a:schemeClr val="tx1"/>
                </a:solidFill>
                <a:latin typeface="+mn-lt"/>
              </a:defRPr>
            </a:lvl6pPr>
            <a:lvl7pPr marL="2971800" indent="-228600" algn="l" rtl="0" fontAlgn="base">
              <a:spcBef>
                <a:spcPct val="20000"/>
              </a:spcBef>
              <a:spcAft>
                <a:spcPct val="0"/>
              </a:spcAft>
              <a:buChar char="»"/>
              <a:defRPr sz="1600">
                <a:solidFill>
                  <a:schemeClr val="tx1"/>
                </a:solidFill>
                <a:latin typeface="+mn-lt"/>
              </a:defRPr>
            </a:lvl7pPr>
            <a:lvl8pPr marL="3429000" indent="-228600" algn="l" rtl="0" fontAlgn="base">
              <a:spcBef>
                <a:spcPct val="20000"/>
              </a:spcBef>
              <a:spcAft>
                <a:spcPct val="0"/>
              </a:spcAft>
              <a:buChar char="»"/>
              <a:defRPr sz="1600">
                <a:solidFill>
                  <a:schemeClr val="tx1"/>
                </a:solidFill>
                <a:latin typeface="+mn-lt"/>
              </a:defRPr>
            </a:lvl8pPr>
            <a:lvl9pPr marL="3886200" indent="-228600" algn="l" rtl="0" fontAlgn="base">
              <a:spcBef>
                <a:spcPct val="20000"/>
              </a:spcBef>
              <a:spcAft>
                <a:spcPct val="0"/>
              </a:spcAft>
              <a:buChar char="»"/>
              <a:defRPr sz="1600">
                <a:solidFill>
                  <a:schemeClr val="tx1"/>
                </a:solidFill>
                <a:latin typeface="+mn-lt"/>
              </a:defRPr>
            </a:lvl9pPr>
          </a:lstStyle>
          <a:p>
            <a:pPr marL="342900" lvl="2" indent="-342900">
              <a:lnSpc>
                <a:spcPct val="105000"/>
              </a:lnSpc>
              <a:spcBef>
                <a:spcPct val="50000"/>
              </a:spcBef>
              <a:buClr>
                <a:srgbClr val="990000"/>
              </a:buClr>
              <a:buSzPct val="100000"/>
              <a:buFont typeface="Arial" panose="020B0604020202020204" pitchFamily="34" charset="0"/>
              <a:buChar char="•"/>
              <a:tabLst>
                <a:tab pos="101600" algn="l"/>
              </a:tabLst>
            </a:pPr>
            <a:r>
              <a:rPr lang="en-AU" sz="1600" dirty="0" smtClean="0">
                <a:solidFill>
                  <a:schemeClr val="tx1"/>
                </a:solidFill>
                <a:cs typeface="Arial" panose="020B0604020202020204" pitchFamily="34" charset="0"/>
              </a:rPr>
              <a:t>437 operable reactors today require ~78kt of U</a:t>
            </a:r>
            <a:r>
              <a:rPr lang="en-AU" sz="1200" dirty="0" smtClean="0">
                <a:solidFill>
                  <a:schemeClr val="tx1"/>
                </a:solidFill>
                <a:cs typeface="Arial" panose="020B0604020202020204" pitchFamily="34" charset="0"/>
              </a:rPr>
              <a:t>3</a:t>
            </a:r>
            <a:r>
              <a:rPr lang="en-AU" sz="1600" dirty="0" smtClean="0">
                <a:solidFill>
                  <a:schemeClr val="tx1"/>
                </a:solidFill>
                <a:cs typeface="Arial" panose="020B0604020202020204" pitchFamily="34" charset="0"/>
              </a:rPr>
              <a:t>O</a:t>
            </a:r>
            <a:r>
              <a:rPr lang="en-AU" sz="1200" dirty="0" smtClean="0">
                <a:solidFill>
                  <a:schemeClr val="tx1"/>
                </a:solidFill>
                <a:cs typeface="Arial" panose="020B0604020202020204" pitchFamily="34" charset="0"/>
              </a:rPr>
              <a:t>8</a:t>
            </a:r>
            <a:endParaRPr lang="en-AU" sz="1600" dirty="0" smtClean="0">
              <a:solidFill>
                <a:schemeClr val="tx1"/>
              </a:solidFill>
              <a:cs typeface="Arial" panose="020B0604020202020204" pitchFamily="34" charset="0"/>
            </a:endParaRPr>
          </a:p>
          <a:p>
            <a:pPr marL="342900" lvl="2" indent="-342900">
              <a:lnSpc>
                <a:spcPct val="105000"/>
              </a:lnSpc>
              <a:spcBef>
                <a:spcPct val="50000"/>
              </a:spcBef>
              <a:buClr>
                <a:srgbClr val="990000"/>
              </a:buClr>
              <a:buSzPct val="100000"/>
              <a:buFont typeface="Arial" panose="020B0604020202020204" pitchFamily="34" charset="0"/>
              <a:buChar char="•"/>
              <a:tabLst>
                <a:tab pos="101600" algn="l"/>
              </a:tabLst>
            </a:pPr>
            <a:r>
              <a:rPr lang="en-AU" sz="1600" dirty="0" smtClean="0">
                <a:solidFill>
                  <a:schemeClr val="tx1"/>
                </a:solidFill>
                <a:cs typeface="Arial" panose="020B0604020202020204" pitchFamily="34" charset="0"/>
              </a:rPr>
              <a:t>70 reactors under construction</a:t>
            </a:r>
          </a:p>
          <a:p>
            <a:pPr marL="342900" lvl="2" indent="-342900">
              <a:lnSpc>
                <a:spcPct val="105000"/>
              </a:lnSpc>
              <a:spcBef>
                <a:spcPct val="50000"/>
              </a:spcBef>
              <a:buClr>
                <a:srgbClr val="990000"/>
              </a:buClr>
              <a:buSzPct val="100000"/>
              <a:buFont typeface="Arial" panose="020B0604020202020204" pitchFamily="34" charset="0"/>
              <a:buChar char="•"/>
              <a:tabLst>
                <a:tab pos="101600" algn="l"/>
              </a:tabLst>
            </a:pPr>
            <a:r>
              <a:rPr lang="en-AU" sz="1600" dirty="0" smtClean="0">
                <a:solidFill>
                  <a:schemeClr val="tx1"/>
                </a:solidFill>
                <a:cs typeface="Arial" panose="020B0604020202020204" pitchFamily="34" charset="0"/>
              </a:rPr>
              <a:t>Reactor demand for raw materials is set to double in the next 15 years</a:t>
            </a:r>
          </a:p>
          <a:p>
            <a:pPr marL="800100" lvl="3" indent="-342900">
              <a:lnSpc>
                <a:spcPct val="105000"/>
              </a:lnSpc>
              <a:spcBef>
                <a:spcPct val="50000"/>
              </a:spcBef>
              <a:buClr>
                <a:srgbClr val="990000"/>
              </a:buClr>
              <a:buSzPct val="100000"/>
              <a:buFont typeface="Arial" panose="020B0604020202020204" pitchFamily="34" charset="0"/>
              <a:buChar char="•"/>
              <a:tabLst>
                <a:tab pos="101600" algn="l"/>
              </a:tabLst>
            </a:pPr>
            <a:endParaRPr lang="en-AU" dirty="0" smtClean="0">
              <a:solidFill>
                <a:schemeClr val="tx1"/>
              </a:solidFill>
              <a:cs typeface="Arial" panose="020B0604020202020204" pitchFamily="34" charset="0"/>
            </a:endParaRPr>
          </a:p>
          <a:p>
            <a:pPr marL="342900" lvl="2" indent="-342900">
              <a:lnSpc>
                <a:spcPct val="105000"/>
              </a:lnSpc>
              <a:spcBef>
                <a:spcPct val="50000"/>
              </a:spcBef>
              <a:buClr>
                <a:srgbClr val="990000"/>
              </a:buClr>
              <a:buSzPct val="100000"/>
              <a:buFont typeface="Arial" panose="020B0604020202020204" pitchFamily="34" charset="0"/>
              <a:buChar char="•"/>
              <a:tabLst>
                <a:tab pos="101600" algn="l"/>
              </a:tabLst>
            </a:pPr>
            <a:endParaRPr lang="en-AU" dirty="0" smtClean="0">
              <a:solidFill>
                <a:schemeClr val="tx1"/>
              </a:solidFill>
              <a:cs typeface="Arial" panose="020B0604020202020204" pitchFamily="34" charset="0"/>
            </a:endParaRPr>
          </a:p>
          <a:p>
            <a:pPr marL="800100" lvl="3" indent="-342900">
              <a:lnSpc>
                <a:spcPct val="105000"/>
              </a:lnSpc>
              <a:spcBef>
                <a:spcPct val="50000"/>
              </a:spcBef>
              <a:buClr>
                <a:srgbClr val="990000"/>
              </a:buClr>
              <a:buSzPct val="100000"/>
              <a:buFont typeface="Arial" panose="020B0604020202020204" pitchFamily="34" charset="0"/>
              <a:buChar char="•"/>
              <a:tabLst>
                <a:tab pos="101600" algn="l"/>
              </a:tabLst>
            </a:pPr>
            <a:endParaRPr lang="en-AU" dirty="0">
              <a:solidFill>
                <a:schemeClr val="tx1"/>
              </a:solidFill>
              <a:cs typeface="Arial" panose="020B0604020202020204" pitchFamily="34" charset="0"/>
            </a:endParaRPr>
          </a:p>
        </p:txBody>
      </p:sp>
    </p:spTree>
    <p:extLst>
      <p:ext uri="{BB962C8B-B14F-4D97-AF65-F5344CB8AC3E}">
        <p14:creationId xmlns:p14="http://schemas.microsoft.com/office/powerpoint/2010/main" val="221186070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p:cNvSpPr>
            <a:spLocks noGrp="1"/>
          </p:cNvSpPr>
          <p:nvPr>
            <p:ph type="title"/>
          </p:nvPr>
        </p:nvSpPr>
        <p:spPr>
          <a:xfrm>
            <a:off x="291353" y="169863"/>
            <a:ext cx="7552765" cy="614399"/>
          </a:xfrm>
        </p:spPr>
        <p:txBody>
          <a:bodyPr/>
          <a:lstStyle/>
          <a:p>
            <a:r>
              <a:rPr lang="en-US" sz="2600" dirty="0" smtClean="0"/>
              <a:t>Australian </a:t>
            </a:r>
            <a:r>
              <a:rPr lang="en-US" sz="2600" dirty="0"/>
              <a:t>U</a:t>
            </a:r>
            <a:r>
              <a:rPr lang="en-US" sz="2600" dirty="0" smtClean="0"/>
              <a:t>ranium </a:t>
            </a:r>
            <a:r>
              <a:rPr lang="en-US" sz="2600" dirty="0"/>
              <a:t>F</a:t>
            </a:r>
            <a:r>
              <a:rPr lang="en-US" sz="2600" dirty="0" smtClean="0"/>
              <a:t>acts</a:t>
            </a:r>
            <a:endParaRPr lang="en-US" sz="2600" dirty="0"/>
          </a:p>
        </p:txBody>
      </p:sp>
      <p:sp>
        <p:nvSpPr>
          <p:cNvPr id="14" name="Rectangle 6"/>
          <p:cNvSpPr txBox="1">
            <a:spLocks noChangeArrowheads="1"/>
          </p:cNvSpPr>
          <p:nvPr/>
        </p:nvSpPr>
        <p:spPr>
          <a:xfrm>
            <a:off x="7915776" y="6533587"/>
            <a:ext cx="1012371" cy="206375"/>
          </a:xfrm>
          <a:prstGeom prst="rect">
            <a:avLst/>
          </a:prstGeom>
          <a:ln/>
        </p:spPr>
        <p:txBody>
          <a:bodyPr/>
          <a:lstStyle>
            <a:defPPr>
              <a:defRPr lang="en-US"/>
            </a:defPPr>
            <a:lvl1pPr marL="0" algn="r" defTabSz="457200" rtl="0" eaLnBrk="1" latinLnBrk="0" hangingPunct="1">
              <a:defRPr sz="1400" b="0" kern="1200">
                <a:solidFill>
                  <a:schemeClr val="bg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defRPr/>
            </a:pPr>
            <a:r>
              <a:rPr lang="en-AU" sz="1200" dirty="0" smtClean="0">
                <a:latin typeface="Helvetica" pitchFamily="34" charset="0"/>
              </a:rPr>
              <a:t>4</a:t>
            </a:r>
          </a:p>
        </p:txBody>
      </p:sp>
      <p:sp>
        <p:nvSpPr>
          <p:cNvPr id="16" name="Text Placeholder 4"/>
          <p:cNvSpPr txBox="1">
            <a:spLocks/>
          </p:cNvSpPr>
          <p:nvPr/>
        </p:nvSpPr>
        <p:spPr>
          <a:xfrm>
            <a:off x="300063" y="712215"/>
            <a:ext cx="4010681" cy="5584078"/>
          </a:xfrm>
          <a:prstGeom prst="rect">
            <a:avLst/>
          </a:prstGeom>
        </p:spPr>
        <p:txBody>
          <a:bodyPr lIns="0"/>
          <a:lstStyle>
            <a:lvl1pPr marL="342900" indent="-342900" algn="l" rtl="0" eaLnBrk="0" fontAlgn="base" hangingPunct="0">
              <a:spcBef>
                <a:spcPct val="20000"/>
              </a:spcBef>
              <a:spcAft>
                <a:spcPct val="0"/>
              </a:spcAft>
              <a:buNone/>
              <a:defRPr sz="3200" baseline="0">
                <a:solidFill>
                  <a:schemeClr val="bg1"/>
                </a:solidFill>
                <a:latin typeface="+mn-lt"/>
                <a:ea typeface="+mn-ea"/>
                <a:cs typeface="+mn-cs"/>
              </a:defRPr>
            </a:lvl1pPr>
            <a:lvl2pPr marL="742950" indent="-285750" algn="l" rtl="0" eaLnBrk="0" fontAlgn="base" hangingPunct="0">
              <a:spcBef>
                <a:spcPct val="20000"/>
              </a:spcBef>
              <a:spcAft>
                <a:spcPct val="0"/>
              </a:spcAft>
              <a:buNone/>
              <a:defRPr sz="2400">
                <a:solidFill>
                  <a:schemeClr val="bg1"/>
                </a:solidFill>
                <a:latin typeface="+mn-lt"/>
              </a:defRPr>
            </a:lvl2pPr>
            <a:lvl3pPr marL="1143000" indent="-228600" algn="l" rtl="0" eaLnBrk="0" fontAlgn="base" hangingPunct="0">
              <a:spcBef>
                <a:spcPct val="20000"/>
              </a:spcBef>
              <a:spcAft>
                <a:spcPct val="0"/>
              </a:spcAft>
              <a:buNone/>
              <a:defRPr sz="2000">
                <a:solidFill>
                  <a:schemeClr val="bg1"/>
                </a:solidFill>
                <a:latin typeface="+mn-lt"/>
              </a:defRPr>
            </a:lvl3pPr>
            <a:lvl4pPr marL="1600200" indent="-228600" algn="l" rtl="0" eaLnBrk="0" fontAlgn="base" hangingPunct="0">
              <a:spcBef>
                <a:spcPct val="20000"/>
              </a:spcBef>
              <a:spcAft>
                <a:spcPct val="0"/>
              </a:spcAft>
              <a:buNone/>
              <a:defRPr sz="2000">
                <a:solidFill>
                  <a:schemeClr val="bg1"/>
                </a:solidFill>
                <a:latin typeface="+mn-lt"/>
              </a:defRPr>
            </a:lvl4pPr>
            <a:lvl5pPr marL="2057400" indent="-228600" algn="l" rtl="0" eaLnBrk="0" fontAlgn="base" hangingPunct="0">
              <a:spcBef>
                <a:spcPct val="20000"/>
              </a:spcBef>
              <a:spcAft>
                <a:spcPct val="0"/>
              </a:spcAft>
              <a:buNone/>
              <a:defRPr sz="1600">
                <a:solidFill>
                  <a:schemeClr val="bg1"/>
                </a:solidFill>
                <a:latin typeface="+mn-lt"/>
              </a:defRPr>
            </a:lvl5pPr>
            <a:lvl6pPr marL="2514600" indent="-228600" algn="l" rtl="0" fontAlgn="base">
              <a:spcBef>
                <a:spcPct val="20000"/>
              </a:spcBef>
              <a:spcAft>
                <a:spcPct val="0"/>
              </a:spcAft>
              <a:buChar char="»"/>
              <a:defRPr sz="1600">
                <a:solidFill>
                  <a:schemeClr val="tx1"/>
                </a:solidFill>
                <a:latin typeface="+mn-lt"/>
              </a:defRPr>
            </a:lvl6pPr>
            <a:lvl7pPr marL="2971800" indent="-228600" algn="l" rtl="0" fontAlgn="base">
              <a:spcBef>
                <a:spcPct val="20000"/>
              </a:spcBef>
              <a:spcAft>
                <a:spcPct val="0"/>
              </a:spcAft>
              <a:buChar char="»"/>
              <a:defRPr sz="1600">
                <a:solidFill>
                  <a:schemeClr val="tx1"/>
                </a:solidFill>
                <a:latin typeface="+mn-lt"/>
              </a:defRPr>
            </a:lvl7pPr>
            <a:lvl8pPr marL="3429000" indent="-228600" algn="l" rtl="0" fontAlgn="base">
              <a:spcBef>
                <a:spcPct val="20000"/>
              </a:spcBef>
              <a:spcAft>
                <a:spcPct val="0"/>
              </a:spcAft>
              <a:buChar char="»"/>
              <a:defRPr sz="1600">
                <a:solidFill>
                  <a:schemeClr val="tx1"/>
                </a:solidFill>
                <a:latin typeface="+mn-lt"/>
              </a:defRPr>
            </a:lvl8pPr>
            <a:lvl9pPr marL="3886200" indent="-228600" algn="l" rtl="0" fontAlgn="base">
              <a:spcBef>
                <a:spcPct val="20000"/>
              </a:spcBef>
              <a:spcAft>
                <a:spcPct val="0"/>
              </a:spcAft>
              <a:buChar char="»"/>
              <a:defRPr sz="1600">
                <a:solidFill>
                  <a:schemeClr val="tx1"/>
                </a:solidFill>
                <a:latin typeface="+mn-lt"/>
              </a:defRPr>
            </a:lvl9pPr>
          </a:lstStyle>
          <a:p>
            <a:pPr>
              <a:spcBef>
                <a:spcPts val="350"/>
              </a:spcBef>
              <a:spcAft>
                <a:spcPts val="350"/>
              </a:spcAft>
            </a:pPr>
            <a:r>
              <a:rPr lang="en-AU" sz="1600" b="1" i="1" dirty="0" smtClean="0">
                <a:solidFill>
                  <a:schemeClr val="tx1"/>
                </a:solidFill>
              </a:rPr>
              <a:t>1</a:t>
            </a:r>
            <a:r>
              <a:rPr lang="en-AU" sz="1600" b="1" i="1" baseline="30000" dirty="0" smtClean="0">
                <a:solidFill>
                  <a:schemeClr val="tx1"/>
                </a:solidFill>
              </a:rPr>
              <a:t>st</a:t>
            </a:r>
            <a:r>
              <a:rPr lang="en-AU" sz="1600" b="1" i="1" dirty="0" smtClean="0">
                <a:solidFill>
                  <a:schemeClr val="tx1"/>
                </a:solidFill>
              </a:rPr>
              <a:t> 	</a:t>
            </a:r>
            <a:r>
              <a:rPr lang="en-AU" sz="1600" b="1" i="1" baseline="30000" dirty="0" smtClean="0">
                <a:solidFill>
                  <a:schemeClr val="tx1"/>
                </a:solidFill>
              </a:rPr>
              <a:t> </a:t>
            </a:r>
            <a:r>
              <a:rPr lang="en-AU" sz="1600" b="1" i="1" dirty="0">
                <a:solidFill>
                  <a:schemeClr val="tx1"/>
                </a:solidFill>
              </a:rPr>
              <a:t>in resources </a:t>
            </a:r>
            <a:endParaRPr lang="en-AU" sz="1400" b="1" i="1" dirty="0">
              <a:solidFill>
                <a:schemeClr val="tx1"/>
              </a:solidFill>
            </a:endParaRPr>
          </a:p>
          <a:p>
            <a:pPr marL="536575" indent="-166688">
              <a:spcBef>
                <a:spcPts val="350"/>
              </a:spcBef>
              <a:spcAft>
                <a:spcPts val="350"/>
              </a:spcAft>
              <a:buFont typeface="Arial" panose="020B0604020202020204" pitchFamily="34" charset="0"/>
              <a:buChar char="•"/>
            </a:pPr>
            <a:r>
              <a:rPr lang="en-AU" sz="1200" dirty="0">
                <a:solidFill>
                  <a:schemeClr val="tx1"/>
                </a:solidFill>
              </a:rPr>
              <a:t>Australia has 34 per cent of global uranium </a:t>
            </a:r>
            <a:r>
              <a:rPr lang="en-AU" sz="1200" dirty="0" smtClean="0">
                <a:solidFill>
                  <a:schemeClr val="tx1"/>
                </a:solidFill>
              </a:rPr>
              <a:t>resources</a:t>
            </a:r>
            <a:br>
              <a:rPr lang="en-AU" sz="1200" dirty="0" smtClean="0">
                <a:solidFill>
                  <a:schemeClr val="tx1"/>
                </a:solidFill>
              </a:rPr>
            </a:br>
            <a:r>
              <a:rPr lang="en-AU" sz="1200" dirty="0" smtClean="0">
                <a:solidFill>
                  <a:schemeClr val="tx1"/>
                </a:solidFill>
              </a:rPr>
              <a:t>- </a:t>
            </a:r>
            <a:r>
              <a:rPr lang="en-AU" sz="1200" dirty="0">
                <a:solidFill>
                  <a:schemeClr val="tx1"/>
                </a:solidFill>
              </a:rPr>
              <a:t>the largest in the world. </a:t>
            </a:r>
          </a:p>
          <a:p>
            <a:pPr>
              <a:spcBef>
                <a:spcPts val="350"/>
              </a:spcBef>
              <a:spcAft>
                <a:spcPts val="350"/>
              </a:spcAft>
            </a:pPr>
            <a:r>
              <a:rPr lang="en-AU" sz="1600" b="1" i="1" dirty="0" smtClean="0">
                <a:solidFill>
                  <a:schemeClr val="tx1"/>
                </a:solidFill>
              </a:rPr>
              <a:t>2</a:t>
            </a:r>
            <a:r>
              <a:rPr lang="en-AU" sz="1600" b="1" i="1" baseline="30000" dirty="0" smtClean="0">
                <a:solidFill>
                  <a:schemeClr val="tx1"/>
                </a:solidFill>
              </a:rPr>
              <a:t>nd</a:t>
            </a:r>
            <a:r>
              <a:rPr lang="en-AU" sz="1600" b="1" i="1" dirty="0" smtClean="0">
                <a:solidFill>
                  <a:schemeClr val="tx1"/>
                </a:solidFill>
              </a:rPr>
              <a:t> </a:t>
            </a:r>
            <a:r>
              <a:rPr lang="en-AU" sz="1600" b="1" i="1" dirty="0">
                <a:solidFill>
                  <a:schemeClr val="tx1"/>
                </a:solidFill>
              </a:rPr>
              <a:t>	largest primary energy source </a:t>
            </a:r>
          </a:p>
          <a:p>
            <a:pPr marL="536575" indent="-166688">
              <a:spcBef>
                <a:spcPts val="350"/>
              </a:spcBef>
              <a:spcAft>
                <a:spcPts val="350"/>
              </a:spcAft>
              <a:buFont typeface="Arial" panose="020B0604020202020204" pitchFamily="34" charset="0"/>
              <a:buChar char="•"/>
            </a:pPr>
            <a:r>
              <a:rPr lang="en-AU" sz="1200" dirty="0">
                <a:solidFill>
                  <a:schemeClr val="tx1"/>
                </a:solidFill>
              </a:rPr>
              <a:t>22 per cent of Australia’s total domestic plus export primary energy production in 2012-13. </a:t>
            </a:r>
          </a:p>
          <a:p>
            <a:pPr>
              <a:spcBef>
                <a:spcPts val="350"/>
              </a:spcBef>
              <a:spcAft>
                <a:spcPts val="350"/>
              </a:spcAft>
            </a:pPr>
            <a:r>
              <a:rPr lang="en-AU" sz="1600" b="1" i="1" dirty="0" smtClean="0">
                <a:solidFill>
                  <a:schemeClr val="tx1"/>
                </a:solidFill>
              </a:rPr>
              <a:t>3</a:t>
            </a:r>
            <a:r>
              <a:rPr lang="en-AU" sz="1600" b="1" i="1" baseline="30000" dirty="0" smtClean="0">
                <a:solidFill>
                  <a:schemeClr val="tx1"/>
                </a:solidFill>
              </a:rPr>
              <a:t>rd</a:t>
            </a:r>
            <a:r>
              <a:rPr lang="en-AU" sz="1600" b="1" i="1" dirty="0" smtClean="0">
                <a:solidFill>
                  <a:schemeClr val="tx1"/>
                </a:solidFill>
              </a:rPr>
              <a:t> </a:t>
            </a:r>
            <a:r>
              <a:rPr lang="en-AU" sz="1600" b="1" i="1" dirty="0">
                <a:solidFill>
                  <a:schemeClr val="tx1"/>
                </a:solidFill>
              </a:rPr>
              <a:t>	in production</a:t>
            </a:r>
          </a:p>
          <a:p>
            <a:pPr marL="536575" indent="-166688">
              <a:spcBef>
                <a:spcPts val="350"/>
              </a:spcBef>
              <a:spcAft>
                <a:spcPts val="350"/>
              </a:spcAft>
              <a:buFont typeface="Arial" panose="020B0604020202020204" pitchFamily="34" charset="0"/>
              <a:buChar char="•"/>
            </a:pPr>
            <a:r>
              <a:rPr lang="en-AU" sz="1200" dirty="0">
                <a:solidFill>
                  <a:schemeClr val="tx1"/>
                </a:solidFill>
              </a:rPr>
              <a:t>Australia is the world’s 3rd biggest producer</a:t>
            </a:r>
            <a:r>
              <a:rPr lang="en-AU" sz="1200" dirty="0" smtClean="0">
                <a:solidFill>
                  <a:schemeClr val="tx1"/>
                </a:solidFill>
              </a:rPr>
              <a:t>.  </a:t>
            </a:r>
            <a:r>
              <a:rPr lang="en-AU" sz="1200" dirty="0">
                <a:solidFill>
                  <a:schemeClr val="tx1"/>
                </a:solidFill>
              </a:rPr>
              <a:t>It produced 11 per cent of global supply in 2013.</a:t>
            </a:r>
          </a:p>
          <a:p>
            <a:pPr>
              <a:spcBef>
                <a:spcPts val="350"/>
              </a:spcBef>
              <a:spcAft>
                <a:spcPts val="350"/>
              </a:spcAft>
            </a:pPr>
            <a:r>
              <a:rPr lang="en-AU" sz="1600" b="1" i="1" dirty="0">
                <a:solidFill>
                  <a:schemeClr val="tx1"/>
                </a:solidFill>
              </a:rPr>
              <a:t>4,200 jobs</a:t>
            </a:r>
          </a:p>
          <a:p>
            <a:pPr marL="536575" indent="-166688">
              <a:spcBef>
                <a:spcPts val="350"/>
              </a:spcBef>
              <a:spcAft>
                <a:spcPts val="350"/>
              </a:spcAft>
              <a:buFont typeface="Arial" panose="020B0604020202020204" pitchFamily="34" charset="0"/>
              <a:buChar char="•"/>
            </a:pPr>
            <a:r>
              <a:rPr lang="en-AU" sz="1200" dirty="0">
                <a:solidFill>
                  <a:schemeClr val="tx1"/>
                </a:solidFill>
              </a:rPr>
              <a:t>Uranium industry employment, much in remote areas </a:t>
            </a:r>
          </a:p>
          <a:p>
            <a:pPr>
              <a:spcBef>
                <a:spcPts val="350"/>
              </a:spcBef>
              <a:spcAft>
                <a:spcPts val="350"/>
              </a:spcAft>
            </a:pPr>
            <a:r>
              <a:rPr lang="en-AU" sz="1600" b="1" i="1" dirty="0">
                <a:solidFill>
                  <a:schemeClr val="tx1"/>
                </a:solidFill>
              </a:rPr>
              <a:t>5,710 tonnes </a:t>
            </a:r>
          </a:p>
          <a:p>
            <a:pPr marL="536575" indent="-166688">
              <a:spcBef>
                <a:spcPts val="350"/>
              </a:spcBef>
              <a:spcAft>
                <a:spcPts val="350"/>
              </a:spcAft>
              <a:buFont typeface="Arial" panose="020B0604020202020204" pitchFamily="34" charset="0"/>
              <a:buChar char="•"/>
            </a:pPr>
            <a:r>
              <a:rPr lang="en-AU" sz="1200" dirty="0">
                <a:solidFill>
                  <a:schemeClr val="tx1"/>
                </a:solidFill>
              </a:rPr>
              <a:t>Australia’s production of uranium in 2013-14</a:t>
            </a:r>
          </a:p>
          <a:p>
            <a:pPr>
              <a:spcBef>
                <a:spcPts val="350"/>
              </a:spcBef>
              <a:spcAft>
                <a:spcPts val="350"/>
              </a:spcAft>
            </a:pPr>
            <a:r>
              <a:rPr lang="en-AU" sz="1600" b="1" i="1" dirty="0">
                <a:solidFill>
                  <a:schemeClr val="tx1"/>
                </a:solidFill>
              </a:rPr>
              <a:t>8,900 tonnes</a:t>
            </a:r>
          </a:p>
          <a:p>
            <a:pPr marL="536575" indent="-166688">
              <a:spcBef>
                <a:spcPts val="350"/>
              </a:spcBef>
              <a:spcAft>
                <a:spcPts val="350"/>
              </a:spcAft>
              <a:buFont typeface="Arial" panose="020B0604020202020204" pitchFamily="34" charset="0"/>
              <a:buChar char="•"/>
            </a:pPr>
            <a:r>
              <a:rPr lang="en-AU" sz="1200" dirty="0">
                <a:solidFill>
                  <a:schemeClr val="tx1"/>
                </a:solidFill>
              </a:rPr>
              <a:t>Bureau of Resources and Energy Economics forecast Australian uranium production in 2018-19.</a:t>
            </a:r>
          </a:p>
          <a:p>
            <a:pPr>
              <a:spcBef>
                <a:spcPts val="350"/>
              </a:spcBef>
              <a:spcAft>
                <a:spcPts val="350"/>
              </a:spcAft>
            </a:pPr>
            <a:r>
              <a:rPr lang="en-AU" sz="1600" b="1" i="1" dirty="0" smtClean="0">
                <a:solidFill>
                  <a:schemeClr val="tx1"/>
                </a:solidFill>
              </a:rPr>
              <a:t>$622 million up to $1.1 billion</a:t>
            </a:r>
            <a:endParaRPr lang="en-AU" sz="1600" b="1" i="1" dirty="0">
              <a:solidFill>
                <a:schemeClr val="tx1"/>
              </a:solidFill>
            </a:endParaRPr>
          </a:p>
          <a:p>
            <a:pPr marL="536575" indent="-166688">
              <a:spcBef>
                <a:spcPts val="350"/>
              </a:spcBef>
              <a:spcAft>
                <a:spcPts val="0"/>
              </a:spcAft>
              <a:buFont typeface="Arial" panose="020B0604020202020204" pitchFamily="34" charset="0"/>
              <a:buChar char="•"/>
            </a:pPr>
            <a:r>
              <a:rPr lang="en-AU" sz="1000" dirty="0">
                <a:solidFill>
                  <a:schemeClr val="tx1"/>
                </a:solidFill>
              </a:rPr>
              <a:t> </a:t>
            </a:r>
            <a:r>
              <a:rPr lang="en-AU" sz="1200" dirty="0">
                <a:solidFill>
                  <a:schemeClr val="tx1"/>
                </a:solidFill>
              </a:rPr>
              <a:t>Australian uranium export earnings in 2013-14.</a:t>
            </a:r>
          </a:p>
          <a:p>
            <a:pPr marL="536575" indent="-166688">
              <a:spcBef>
                <a:spcPts val="0"/>
              </a:spcBef>
              <a:spcAft>
                <a:spcPts val="400"/>
              </a:spcAft>
              <a:buFont typeface="Arial" panose="020B0604020202020204" pitchFamily="34" charset="0"/>
              <a:buChar char="•"/>
            </a:pPr>
            <a:r>
              <a:rPr lang="en-AU" sz="1200" dirty="0" smtClean="0">
                <a:solidFill>
                  <a:schemeClr val="tx1"/>
                </a:solidFill>
              </a:rPr>
              <a:t>Bureau </a:t>
            </a:r>
            <a:r>
              <a:rPr lang="en-AU" sz="1200" dirty="0">
                <a:solidFill>
                  <a:schemeClr val="tx1"/>
                </a:solidFill>
              </a:rPr>
              <a:t>of Resources and Energy Economics forecast value of Australia’s uranium exports in 2018-19</a:t>
            </a:r>
            <a:r>
              <a:rPr lang="en-AU" sz="1200" dirty="0" smtClean="0">
                <a:solidFill>
                  <a:schemeClr val="tx1"/>
                </a:solidFill>
              </a:rPr>
              <a:t>.</a:t>
            </a:r>
            <a:endParaRPr lang="en-AU" sz="1200" dirty="0">
              <a:solidFill>
                <a:schemeClr val="tx1"/>
              </a:solidFill>
            </a:endParaRPr>
          </a:p>
        </p:txBody>
      </p:sp>
      <p:pic>
        <p:nvPicPr>
          <p:cNvPr id="11" name="Picture 10"/>
          <p:cNvPicPr/>
          <p:nvPr/>
        </p:nvPicPr>
        <p:blipFill>
          <a:blip r:embed="rId3"/>
          <a:stretch>
            <a:fillRect/>
          </a:stretch>
        </p:blipFill>
        <p:spPr>
          <a:xfrm>
            <a:off x="4537166" y="1397537"/>
            <a:ext cx="4460649" cy="4004430"/>
          </a:xfrm>
          <a:prstGeom prst="rect">
            <a:avLst/>
          </a:prstGeom>
        </p:spPr>
      </p:pic>
      <p:sp>
        <p:nvSpPr>
          <p:cNvPr id="2" name="TextBox 1"/>
          <p:cNvSpPr txBox="1"/>
          <p:nvPr/>
        </p:nvSpPr>
        <p:spPr>
          <a:xfrm>
            <a:off x="5441536" y="5395417"/>
            <a:ext cx="2928174" cy="369332"/>
          </a:xfrm>
          <a:prstGeom prst="rect">
            <a:avLst/>
          </a:prstGeom>
          <a:noFill/>
        </p:spPr>
        <p:txBody>
          <a:bodyPr wrap="none" rtlCol="0">
            <a:spAutoFit/>
          </a:bodyPr>
          <a:lstStyle/>
          <a:p>
            <a:r>
              <a:rPr lang="en-AU" dirty="0" smtClean="0"/>
              <a:t>Australian uranium resources</a:t>
            </a:r>
            <a:endParaRPr lang="en-AU" dirty="0"/>
          </a:p>
        </p:txBody>
      </p:sp>
    </p:spTree>
    <p:extLst>
      <p:ext uri="{BB962C8B-B14F-4D97-AF65-F5344CB8AC3E}">
        <p14:creationId xmlns:p14="http://schemas.microsoft.com/office/powerpoint/2010/main" val="247760013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91353" y="198438"/>
            <a:ext cx="7552765" cy="1152244"/>
          </a:xfrm>
        </p:spPr>
        <p:txBody>
          <a:bodyPr/>
          <a:lstStyle/>
          <a:p>
            <a:r>
              <a:rPr lang="en-US" sz="2600" dirty="0" smtClean="0"/>
              <a:t>Australian Uranium </a:t>
            </a:r>
            <a:r>
              <a:rPr lang="en-US" sz="2600" dirty="0"/>
              <a:t>D</a:t>
            </a:r>
            <a:r>
              <a:rPr lang="en-US" sz="2600" dirty="0" smtClean="0"/>
              <a:t>evelopment </a:t>
            </a:r>
            <a:r>
              <a:rPr lang="en-US" sz="2600" dirty="0"/>
              <a:t>P</a:t>
            </a:r>
            <a:r>
              <a:rPr lang="en-US" sz="2600" dirty="0" smtClean="0"/>
              <a:t>rojects</a:t>
            </a:r>
            <a:endParaRPr lang="en-US" sz="2600" dirty="0"/>
          </a:p>
        </p:txBody>
      </p:sp>
      <p:sp>
        <p:nvSpPr>
          <p:cNvPr id="4" name="Rectangle 6"/>
          <p:cNvSpPr txBox="1">
            <a:spLocks noChangeArrowheads="1"/>
          </p:cNvSpPr>
          <p:nvPr/>
        </p:nvSpPr>
        <p:spPr>
          <a:xfrm>
            <a:off x="7915776" y="6533587"/>
            <a:ext cx="1012371" cy="206375"/>
          </a:xfrm>
          <a:prstGeom prst="rect">
            <a:avLst/>
          </a:prstGeom>
          <a:ln/>
        </p:spPr>
        <p:txBody>
          <a:bodyPr/>
          <a:lstStyle>
            <a:defPPr>
              <a:defRPr lang="en-US"/>
            </a:defPPr>
            <a:lvl1pPr marL="0" algn="r" defTabSz="457200" rtl="0" eaLnBrk="1" latinLnBrk="0" hangingPunct="1">
              <a:defRPr sz="1400" b="0" kern="1200">
                <a:solidFill>
                  <a:schemeClr val="bg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defRPr/>
            </a:pPr>
            <a:fld id="{C0058901-BB66-4C24-8E05-A9D61A0959F8}" type="slidenum">
              <a:rPr lang="en-AU" sz="1200" smtClean="0">
                <a:latin typeface="Helvetica" pitchFamily="34" charset="0"/>
              </a:rPr>
              <a:pPr>
                <a:defRPr/>
              </a:pPr>
              <a:t>5</a:t>
            </a:fld>
            <a:endParaRPr lang="en-AU" sz="1200" dirty="0">
              <a:latin typeface="Helvetica" pitchFamily="34" charset="0"/>
            </a:endParaRPr>
          </a:p>
        </p:txBody>
      </p:sp>
      <p:sp>
        <p:nvSpPr>
          <p:cNvPr id="11" name="Text Placeholder 4"/>
          <p:cNvSpPr txBox="1">
            <a:spLocks/>
          </p:cNvSpPr>
          <p:nvPr/>
        </p:nvSpPr>
        <p:spPr>
          <a:xfrm>
            <a:off x="195032" y="6348825"/>
            <a:ext cx="4388789" cy="369524"/>
          </a:xfrm>
          <a:prstGeom prst="rect">
            <a:avLst/>
          </a:prstGeom>
        </p:spPr>
        <p:txBody>
          <a:bodyPr lIns="0"/>
          <a:lstStyle>
            <a:lvl1pPr marL="342900" indent="-342900" algn="l" rtl="0" eaLnBrk="0" fontAlgn="base" hangingPunct="0">
              <a:spcBef>
                <a:spcPct val="20000"/>
              </a:spcBef>
              <a:spcAft>
                <a:spcPct val="0"/>
              </a:spcAft>
              <a:buNone/>
              <a:defRPr sz="3200" baseline="0">
                <a:solidFill>
                  <a:schemeClr val="bg1"/>
                </a:solidFill>
                <a:latin typeface="+mn-lt"/>
                <a:ea typeface="+mn-ea"/>
                <a:cs typeface="+mn-cs"/>
              </a:defRPr>
            </a:lvl1pPr>
            <a:lvl2pPr marL="742950" indent="-285750" algn="l" rtl="0" eaLnBrk="0" fontAlgn="base" hangingPunct="0">
              <a:spcBef>
                <a:spcPct val="20000"/>
              </a:spcBef>
              <a:spcAft>
                <a:spcPct val="0"/>
              </a:spcAft>
              <a:buNone/>
              <a:defRPr sz="2400">
                <a:solidFill>
                  <a:schemeClr val="bg1"/>
                </a:solidFill>
                <a:latin typeface="+mn-lt"/>
              </a:defRPr>
            </a:lvl2pPr>
            <a:lvl3pPr marL="1143000" indent="-228600" algn="l" rtl="0" eaLnBrk="0" fontAlgn="base" hangingPunct="0">
              <a:spcBef>
                <a:spcPct val="20000"/>
              </a:spcBef>
              <a:spcAft>
                <a:spcPct val="0"/>
              </a:spcAft>
              <a:buNone/>
              <a:defRPr sz="2000">
                <a:solidFill>
                  <a:schemeClr val="bg1"/>
                </a:solidFill>
                <a:latin typeface="+mn-lt"/>
              </a:defRPr>
            </a:lvl3pPr>
            <a:lvl4pPr marL="1600200" indent="-228600" algn="l" rtl="0" eaLnBrk="0" fontAlgn="base" hangingPunct="0">
              <a:spcBef>
                <a:spcPct val="20000"/>
              </a:spcBef>
              <a:spcAft>
                <a:spcPct val="0"/>
              </a:spcAft>
              <a:buNone/>
              <a:defRPr sz="2000">
                <a:solidFill>
                  <a:schemeClr val="bg1"/>
                </a:solidFill>
                <a:latin typeface="+mn-lt"/>
              </a:defRPr>
            </a:lvl4pPr>
            <a:lvl5pPr marL="2057400" indent="-228600" algn="l" rtl="0" eaLnBrk="0" fontAlgn="base" hangingPunct="0">
              <a:spcBef>
                <a:spcPct val="20000"/>
              </a:spcBef>
              <a:spcAft>
                <a:spcPct val="0"/>
              </a:spcAft>
              <a:buNone/>
              <a:defRPr sz="1600">
                <a:solidFill>
                  <a:schemeClr val="bg1"/>
                </a:solidFill>
                <a:latin typeface="+mn-lt"/>
              </a:defRPr>
            </a:lvl5pPr>
            <a:lvl6pPr marL="2514600" indent="-228600" algn="l" rtl="0" fontAlgn="base">
              <a:spcBef>
                <a:spcPct val="20000"/>
              </a:spcBef>
              <a:spcAft>
                <a:spcPct val="0"/>
              </a:spcAft>
              <a:buChar char="»"/>
              <a:defRPr sz="1600">
                <a:solidFill>
                  <a:schemeClr val="tx1"/>
                </a:solidFill>
                <a:latin typeface="+mn-lt"/>
              </a:defRPr>
            </a:lvl6pPr>
            <a:lvl7pPr marL="2971800" indent="-228600" algn="l" rtl="0" fontAlgn="base">
              <a:spcBef>
                <a:spcPct val="20000"/>
              </a:spcBef>
              <a:spcAft>
                <a:spcPct val="0"/>
              </a:spcAft>
              <a:buChar char="»"/>
              <a:defRPr sz="1600">
                <a:solidFill>
                  <a:schemeClr val="tx1"/>
                </a:solidFill>
                <a:latin typeface="+mn-lt"/>
              </a:defRPr>
            </a:lvl7pPr>
            <a:lvl8pPr marL="3429000" indent="-228600" algn="l" rtl="0" fontAlgn="base">
              <a:spcBef>
                <a:spcPct val="20000"/>
              </a:spcBef>
              <a:spcAft>
                <a:spcPct val="0"/>
              </a:spcAft>
              <a:buChar char="»"/>
              <a:defRPr sz="1600">
                <a:solidFill>
                  <a:schemeClr val="tx1"/>
                </a:solidFill>
                <a:latin typeface="+mn-lt"/>
              </a:defRPr>
            </a:lvl8pPr>
            <a:lvl9pPr marL="3886200" indent="-228600" algn="l" rtl="0" fontAlgn="base">
              <a:spcBef>
                <a:spcPct val="20000"/>
              </a:spcBef>
              <a:spcAft>
                <a:spcPct val="0"/>
              </a:spcAft>
              <a:buChar char="»"/>
              <a:defRPr sz="1600">
                <a:solidFill>
                  <a:schemeClr val="tx1"/>
                </a:solidFill>
                <a:latin typeface="+mn-lt"/>
              </a:defRPr>
            </a:lvl9pPr>
          </a:lstStyle>
          <a:p>
            <a:pPr marL="800100" lvl="3" indent="-342900">
              <a:lnSpc>
                <a:spcPct val="105000"/>
              </a:lnSpc>
              <a:spcBef>
                <a:spcPct val="50000"/>
              </a:spcBef>
              <a:buClr>
                <a:srgbClr val="990000"/>
              </a:buClr>
              <a:buSzPct val="100000"/>
              <a:buFont typeface="Arial" panose="020B0604020202020204" pitchFamily="34" charset="0"/>
              <a:buChar char="•"/>
              <a:tabLst>
                <a:tab pos="101600" algn="l"/>
              </a:tabLst>
            </a:pPr>
            <a:endParaRPr lang="en-AU" dirty="0" smtClean="0">
              <a:solidFill>
                <a:schemeClr val="tx1"/>
              </a:solidFill>
              <a:cs typeface="Arial" panose="020B0604020202020204" pitchFamily="34" charset="0"/>
            </a:endParaRPr>
          </a:p>
          <a:p>
            <a:pPr marL="342900" lvl="2" indent="-342900">
              <a:lnSpc>
                <a:spcPct val="105000"/>
              </a:lnSpc>
              <a:spcBef>
                <a:spcPct val="50000"/>
              </a:spcBef>
              <a:buClr>
                <a:srgbClr val="990000"/>
              </a:buClr>
              <a:buSzPct val="100000"/>
              <a:buFont typeface="Arial" panose="020B0604020202020204" pitchFamily="34" charset="0"/>
              <a:buChar char="•"/>
              <a:tabLst>
                <a:tab pos="101600" algn="l"/>
              </a:tabLst>
            </a:pPr>
            <a:endParaRPr lang="en-AU" dirty="0" smtClean="0">
              <a:solidFill>
                <a:schemeClr val="tx1"/>
              </a:solidFill>
              <a:cs typeface="Arial" panose="020B0604020202020204" pitchFamily="34" charset="0"/>
            </a:endParaRPr>
          </a:p>
          <a:p>
            <a:pPr marL="800100" lvl="3" indent="-342900">
              <a:lnSpc>
                <a:spcPct val="105000"/>
              </a:lnSpc>
              <a:spcBef>
                <a:spcPct val="50000"/>
              </a:spcBef>
              <a:buClr>
                <a:srgbClr val="990000"/>
              </a:buClr>
              <a:buSzPct val="100000"/>
              <a:buFont typeface="Arial" panose="020B0604020202020204" pitchFamily="34" charset="0"/>
              <a:buChar char="•"/>
              <a:tabLst>
                <a:tab pos="101600" algn="l"/>
              </a:tabLst>
            </a:pPr>
            <a:endParaRPr lang="en-AU" dirty="0">
              <a:solidFill>
                <a:schemeClr val="tx1"/>
              </a:solidFill>
              <a:cs typeface="Arial" panose="020B0604020202020204" pitchFamily="34" charset="0"/>
            </a:endParaRPr>
          </a:p>
        </p:txBody>
      </p:sp>
      <p:graphicFrame>
        <p:nvGraphicFramePr>
          <p:cNvPr id="12" name="Table 11"/>
          <p:cNvGraphicFramePr>
            <a:graphicFrameLocks noGrp="1"/>
          </p:cNvGraphicFramePr>
          <p:nvPr>
            <p:extLst>
              <p:ext uri="{D42A27DB-BD31-4B8C-83A1-F6EECF244321}">
                <p14:modId xmlns:p14="http://schemas.microsoft.com/office/powerpoint/2010/main" val="2228637333"/>
              </p:ext>
            </p:extLst>
          </p:nvPr>
        </p:nvGraphicFramePr>
        <p:xfrm>
          <a:off x="491067" y="1257139"/>
          <a:ext cx="8000999" cy="4850320"/>
        </p:xfrm>
        <a:graphic>
          <a:graphicData uri="http://schemas.openxmlformats.org/drawingml/2006/table">
            <a:tbl>
              <a:tblPr firstRow="1" bandRow="1">
                <a:tableStyleId>{5C22544A-7EE6-4342-B048-85BDC9FD1C3A}</a:tableStyleId>
              </a:tblPr>
              <a:tblGrid>
                <a:gridCol w="1267373"/>
                <a:gridCol w="1263434"/>
                <a:gridCol w="775063"/>
                <a:gridCol w="3361509"/>
                <a:gridCol w="1333620"/>
              </a:tblGrid>
              <a:tr h="0">
                <a:tc>
                  <a:txBody>
                    <a:bodyPr/>
                    <a:lstStyle/>
                    <a:p>
                      <a:pPr algn="ctr"/>
                      <a:r>
                        <a:rPr lang="en-AU" sz="1200" b="1" dirty="0" smtClean="0">
                          <a:solidFill>
                            <a:srgbClr val="800000"/>
                          </a:solidFill>
                          <a:latin typeface="+mj-lt"/>
                          <a:cs typeface="Arial" panose="020B0604020202020204" pitchFamily="34" charset="0"/>
                        </a:rPr>
                        <a:t>Project</a:t>
                      </a:r>
                      <a:endParaRPr lang="en-AU" sz="1200" b="1" dirty="0">
                        <a:solidFill>
                          <a:srgbClr val="800000"/>
                        </a:solidFill>
                        <a:latin typeface="+mj-lt"/>
                        <a:cs typeface="Arial" panose="020B0604020202020204" pitchFamily="34" charset="0"/>
                      </a:endParaRPr>
                    </a:p>
                  </a:txBody>
                  <a:tcPr marT="72000" marB="72000">
                    <a:lnL w="12700" cmpd="sng">
                      <a:noFill/>
                    </a:lnL>
                    <a:lnR w="12700" cmpd="sng">
                      <a:noFill/>
                    </a:lnR>
                    <a:lnT w="12700" cap="flat" cmpd="sng" algn="ctr">
                      <a:solidFill>
                        <a:srgbClr val="800000"/>
                      </a:solidFill>
                      <a:prstDash val="solid"/>
                      <a:round/>
                      <a:headEnd type="none" w="med" len="med"/>
                      <a:tailEnd type="none" w="med" len="med"/>
                    </a:lnT>
                    <a:lnB w="12700" cap="flat" cmpd="sng" algn="ctr">
                      <a:solidFill>
                        <a:srgbClr val="800000"/>
                      </a:solidFill>
                      <a:prstDash val="solid"/>
                      <a:round/>
                      <a:headEnd type="none" w="med" len="med"/>
                      <a:tailEnd type="none" w="med" len="med"/>
                    </a:lnB>
                    <a:lnTlToBr w="12700" cmpd="sng">
                      <a:noFill/>
                      <a:prstDash val="solid"/>
                    </a:lnTlToBr>
                    <a:lnBlToTr w="12700" cmpd="sng">
                      <a:noFill/>
                      <a:prstDash val="solid"/>
                    </a:lnBlToTr>
                    <a:solidFill>
                      <a:srgbClr val="800000">
                        <a:alpha val="30000"/>
                      </a:srgbClr>
                    </a:solidFill>
                  </a:tcPr>
                </a:tc>
                <a:tc>
                  <a:txBody>
                    <a:bodyPr/>
                    <a:lstStyle/>
                    <a:p>
                      <a:pPr marL="0" marR="0" lvl="0" indent="0" algn="ctr" defTabSz="914400" rtl="0" eaLnBrk="1" fontAlgn="base" latinLnBrk="0" hangingPunct="1">
                        <a:lnSpc>
                          <a:spcPct val="100000"/>
                        </a:lnSpc>
                        <a:spcBef>
                          <a:spcPts val="200"/>
                        </a:spcBef>
                        <a:spcAft>
                          <a:spcPts val="200"/>
                        </a:spcAft>
                        <a:buClr>
                          <a:srgbClr val="800000"/>
                        </a:buClr>
                        <a:buSzTx/>
                        <a:buFont typeface="Wingdings" pitchFamily="2" charset="2"/>
                        <a:buNone/>
                        <a:tabLst/>
                        <a:defRPr/>
                      </a:pPr>
                      <a:r>
                        <a:rPr lang="en-AU" sz="1200" b="1" kern="1200" dirty="0" smtClean="0">
                          <a:solidFill>
                            <a:srgbClr val="800000"/>
                          </a:solidFill>
                          <a:latin typeface="+mj-lt"/>
                          <a:ea typeface="+mn-ea"/>
                          <a:cs typeface="Arial" panose="020B0604020202020204" pitchFamily="34" charset="0"/>
                        </a:rPr>
                        <a:t>Owner</a:t>
                      </a:r>
                    </a:p>
                  </a:txBody>
                  <a:tcPr marT="72000" marB="72000">
                    <a:lnL w="12700" cmpd="sng">
                      <a:noFill/>
                    </a:lnL>
                    <a:lnR w="12700" cmpd="sng">
                      <a:noFill/>
                    </a:lnR>
                    <a:lnT w="12700" cap="flat" cmpd="sng" algn="ctr">
                      <a:solidFill>
                        <a:srgbClr val="800000"/>
                      </a:solidFill>
                      <a:prstDash val="solid"/>
                      <a:round/>
                      <a:headEnd type="none" w="med" len="med"/>
                      <a:tailEnd type="none" w="med" len="med"/>
                    </a:lnT>
                    <a:lnB w="12700" cap="flat" cmpd="sng" algn="ctr">
                      <a:solidFill>
                        <a:srgbClr val="800000"/>
                      </a:solidFill>
                      <a:prstDash val="solid"/>
                      <a:round/>
                      <a:headEnd type="none" w="med" len="med"/>
                      <a:tailEnd type="none" w="med" len="med"/>
                    </a:lnB>
                    <a:lnTlToBr w="12700" cmpd="sng">
                      <a:noFill/>
                      <a:prstDash val="solid"/>
                    </a:lnTlToBr>
                    <a:lnBlToTr w="12700" cmpd="sng">
                      <a:noFill/>
                      <a:prstDash val="solid"/>
                    </a:lnBlToTr>
                    <a:solidFill>
                      <a:srgbClr val="800000">
                        <a:alpha val="30000"/>
                      </a:srgbClr>
                    </a:solidFill>
                  </a:tcPr>
                </a:tc>
                <a:tc>
                  <a:txBody>
                    <a:bodyPr/>
                    <a:lstStyle/>
                    <a:p>
                      <a:pPr marL="0" marR="0" lvl="0" indent="0" algn="ctr" defTabSz="914400" rtl="0" eaLnBrk="1" fontAlgn="base" latinLnBrk="0" hangingPunct="1">
                        <a:lnSpc>
                          <a:spcPct val="100000"/>
                        </a:lnSpc>
                        <a:spcBef>
                          <a:spcPts val="200"/>
                        </a:spcBef>
                        <a:spcAft>
                          <a:spcPts val="200"/>
                        </a:spcAft>
                        <a:buClr>
                          <a:srgbClr val="800000"/>
                        </a:buClr>
                        <a:buSzTx/>
                        <a:buFont typeface="Wingdings" pitchFamily="2" charset="2"/>
                        <a:buNone/>
                        <a:tabLst/>
                        <a:defRPr/>
                      </a:pPr>
                      <a:r>
                        <a:rPr lang="en-AU" sz="1200" b="1" kern="1200" dirty="0" smtClean="0">
                          <a:solidFill>
                            <a:srgbClr val="800000"/>
                          </a:solidFill>
                          <a:latin typeface="+mj-lt"/>
                          <a:ea typeface="+mn-ea"/>
                          <a:cs typeface="Arial" panose="020B0604020202020204" pitchFamily="34" charset="0"/>
                        </a:rPr>
                        <a:t>State</a:t>
                      </a:r>
                    </a:p>
                  </a:txBody>
                  <a:tcPr marT="72000" marB="72000">
                    <a:lnL w="12700" cmpd="sng">
                      <a:noFill/>
                    </a:lnL>
                    <a:lnR w="12700" cmpd="sng">
                      <a:noFill/>
                    </a:lnR>
                    <a:lnT w="12700" cap="flat" cmpd="sng" algn="ctr">
                      <a:solidFill>
                        <a:srgbClr val="800000"/>
                      </a:solidFill>
                      <a:prstDash val="solid"/>
                      <a:round/>
                      <a:headEnd type="none" w="med" len="med"/>
                      <a:tailEnd type="none" w="med" len="med"/>
                    </a:lnT>
                    <a:lnB w="12700" cap="flat" cmpd="sng" algn="ctr">
                      <a:solidFill>
                        <a:srgbClr val="800000"/>
                      </a:solidFill>
                      <a:prstDash val="solid"/>
                      <a:round/>
                      <a:headEnd type="none" w="med" len="med"/>
                      <a:tailEnd type="none" w="med" len="med"/>
                    </a:lnB>
                    <a:lnTlToBr w="12700" cmpd="sng">
                      <a:noFill/>
                      <a:prstDash val="solid"/>
                    </a:lnTlToBr>
                    <a:lnBlToTr w="12700" cmpd="sng">
                      <a:noFill/>
                      <a:prstDash val="solid"/>
                    </a:lnBlToTr>
                    <a:solidFill>
                      <a:srgbClr val="800000">
                        <a:alpha val="30000"/>
                      </a:srgbClr>
                    </a:solidFill>
                  </a:tcPr>
                </a:tc>
                <a:tc>
                  <a:txBody>
                    <a:bodyPr/>
                    <a:lstStyle/>
                    <a:p>
                      <a:pPr marL="0" marR="0" lvl="0" indent="0" algn="ctr" defTabSz="914400" rtl="0" eaLnBrk="1" fontAlgn="base" latinLnBrk="0" hangingPunct="1">
                        <a:lnSpc>
                          <a:spcPct val="100000"/>
                        </a:lnSpc>
                        <a:spcBef>
                          <a:spcPts val="200"/>
                        </a:spcBef>
                        <a:spcAft>
                          <a:spcPts val="200"/>
                        </a:spcAft>
                        <a:buClr>
                          <a:srgbClr val="800000"/>
                        </a:buClr>
                        <a:buSzTx/>
                        <a:buFont typeface="Wingdings" pitchFamily="2" charset="2"/>
                        <a:buNone/>
                        <a:tabLst/>
                        <a:defRPr/>
                      </a:pPr>
                      <a:r>
                        <a:rPr lang="en-AU" sz="1200" b="1" kern="1200" dirty="0" smtClean="0">
                          <a:solidFill>
                            <a:srgbClr val="800000"/>
                          </a:solidFill>
                          <a:latin typeface="+mj-lt"/>
                          <a:ea typeface="+mn-ea"/>
                          <a:cs typeface="Arial" panose="020B0604020202020204" pitchFamily="34" charset="0"/>
                        </a:rPr>
                        <a:t>Status </a:t>
                      </a:r>
                      <a:r>
                        <a:rPr lang="en-AU" sz="900" b="1" kern="1200" dirty="0" smtClean="0">
                          <a:solidFill>
                            <a:srgbClr val="800000"/>
                          </a:solidFill>
                          <a:latin typeface="+mj-lt"/>
                          <a:ea typeface="+mn-ea"/>
                          <a:cs typeface="Arial" panose="020B0604020202020204" pitchFamily="34" charset="0"/>
                        </a:rPr>
                        <a:t>*</a:t>
                      </a:r>
                    </a:p>
                  </a:txBody>
                  <a:tcPr marT="72000" marB="72000">
                    <a:lnL w="12700" cmpd="sng">
                      <a:noFill/>
                    </a:lnL>
                    <a:lnR w="12700" cmpd="sng">
                      <a:noFill/>
                    </a:lnR>
                    <a:lnT w="12700" cap="flat" cmpd="sng" algn="ctr">
                      <a:solidFill>
                        <a:srgbClr val="800000"/>
                      </a:solidFill>
                      <a:prstDash val="solid"/>
                      <a:round/>
                      <a:headEnd type="none" w="med" len="med"/>
                      <a:tailEnd type="none" w="med" len="med"/>
                    </a:lnT>
                    <a:lnB w="12700" cap="flat" cmpd="sng" algn="ctr">
                      <a:solidFill>
                        <a:srgbClr val="800000"/>
                      </a:solidFill>
                      <a:prstDash val="solid"/>
                      <a:round/>
                      <a:headEnd type="none" w="med" len="med"/>
                      <a:tailEnd type="none" w="med" len="med"/>
                    </a:lnB>
                    <a:lnTlToBr w="12700" cmpd="sng">
                      <a:noFill/>
                      <a:prstDash val="solid"/>
                    </a:lnTlToBr>
                    <a:lnBlToTr w="12700" cmpd="sng">
                      <a:noFill/>
                      <a:prstDash val="solid"/>
                    </a:lnBlToTr>
                    <a:solidFill>
                      <a:srgbClr val="800000">
                        <a:alpha val="30000"/>
                      </a:srgbClr>
                    </a:solidFill>
                  </a:tcPr>
                </a:tc>
                <a:tc>
                  <a:txBody>
                    <a:bodyPr/>
                    <a:lstStyle/>
                    <a:p>
                      <a:pPr marL="0" marR="0" lvl="0" indent="0" algn="ctr" defTabSz="914400" rtl="0" eaLnBrk="1" fontAlgn="base" latinLnBrk="0" hangingPunct="1">
                        <a:lnSpc>
                          <a:spcPct val="100000"/>
                        </a:lnSpc>
                        <a:spcBef>
                          <a:spcPts val="200"/>
                        </a:spcBef>
                        <a:spcAft>
                          <a:spcPts val="200"/>
                        </a:spcAft>
                        <a:buClr>
                          <a:srgbClr val="800000"/>
                        </a:buClr>
                        <a:buSzTx/>
                        <a:buFont typeface="Wingdings" pitchFamily="2" charset="2"/>
                        <a:buNone/>
                        <a:tabLst/>
                        <a:defRPr/>
                      </a:pPr>
                      <a:r>
                        <a:rPr lang="en-AU" sz="1200" b="1" kern="1200" dirty="0" smtClean="0">
                          <a:solidFill>
                            <a:srgbClr val="800000"/>
                          </a:solidFill>
                          <a:latin typeface="+mj-lt"/>
                          <a:ea typeface="+mn-ea"/>
                          <a:cs typeface="Arial" panose="020B0604020202020204" pitchFamily="34" charset="0"/>
                        </a:rPr>
                        <a:t>Earliest production</a:t>
                      </a:r>
                    </a:p>
                  </a:txBody>
                  <a:tcPr marT="72000" marB="72000">
                    <a:lnL w="12700" cmpd="sng">
                      <a:noFill/>
                    </a:lnL>
                    <a:lnR w="12700" cmpd="sng">
                      <a:noFill/>
                    </a:lnR>
                    <a:lnT w="12700" cap="flat" cmpd="sng" algn="ctr">
                      <a:solidFill>
                        <a:srgbClr val="800000"/>
                      </a:solidFill>
                      <a:prstDash val="solid"/>
                      <a:round/>
                      <a:headEnd type="none" w="med" len="med"/>
                      <a:tailEnd type="none" w="med" len="med"/>
                    </a:lnT>
                    <a:lnB w="12700" cap="flat" cmpd="sng" algn="ctr">
                      <a:solidFill>
                        <a:srgbClr val="800000"/>
                      </a:solidFill>
                      <a:prstDash val="solid"/>
                      <a:round/>
                      <a:headEnd type="none" w="med" len="med"/>
                      <a:tailEnd type="none" w="med" len="med"/>
                    </a:lnB>
                    <a:lnTlToBr w="12700" cmpd="sng">
                      <a:noFill/>
                      <a:prstDash val="solid"/>
                    </a:lnTlToBr>
                    <a:lnBlToTr w="12700" cmpd="sng">
                      <a:noFill/>
                      <a:prstDash val="solid"/>
                    </a:lnBlToTr>
                    <a:solidFill>
                      <a:srgbClr val="800000">
                        <a:alpha val="30000"/>
                      </a:srgbClr>
                    </a:solidFill>
                  </a:tcPr>
                </a:tc>
              </a:tr>
              <a:tr h="540000">
                <a:tc>
                  <a:txBody>
                    <a:bodyPr/>
                    <a:lstStyle/>
                    <a:p>
                      <a:r>
                        <a:rPr lang="en-AU" sz="1200" b="1" dirty="0" smtClean="0">
                          <a:solidFill>
                            <a:schemeClr val="tx1"/>
                          </a:solidFill>
                          <a:latin typeface="+mj-lt"/>
                          <a:cs typeface="Arial" panose="020B0604020202020204" pitchFamily="34" charset="0"/>
                        </a:rPr>
                        <a:t>Ranger 3 Deeps</a:t>
                      </a:r>
                      <a:endParaRPr lang="en-AU" sz="1200" b="1" dirty="0">
                        <a:solidFill>
                          <a:schemeClr val="tx1"/>
                        </a:solidFill>
                        <a:latin typeface="+mj-lt"/>
                        <a:cs typeface="Arial" panose="020B0604020202020204" pitchFamily="34" charset="0"/>
                      </a:endParaRPr>
                    </a:p>
                  </a:txBody>
                  <a:tcPr marT="72000" marB="72000">
                    <a:lnL w="12700" cmpd="sng">
                      <a:noFill/>
                    </a:lnL>
                    <a:lnR w="12700" cmpd="sng">
                      <a:noFill/>
                    </a:lnR>
                    <a:lnT w="12700" cap="flat" cmpd="sng" algn="ctr">
                      <a:solidFill>
                        <a:srgbClr val="800000"/>
                      </a:solidFill>
                      <a:prstDash val="solid"/>
                      <a:round/>
                      <a:headEnd type="none" w="med" len="med"/>
                      <a:tailEnd type="none" w="med" len="med"/>
                    </a:lnT>
                    <a:lnB w="12700" cap="flat" cmpd="sng" algn="ctr">
                      <a:solidFill>
                        <a:srgbClr val="8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base" latinLnBrk="0" hangingPunct="1">
                        <a:lnSpc>
                          <a:spcPct val="100000"/>
                        </a:lnSpc>
                        <a:spcBef>
                          <a:spcPts val="200"/>
                        </a:spcBef>
                        <a:spcAft>
                          <a:spcPts val="200"/>
                        </a:spcAft>
                        <a:buClr>
                          <a:srgbClr val="800000"/>
                        </a:buClr>
                        <a:buSzTx/>
                        <a:buFont typeface="Wingdings" pitchFamily="2" charset="2"/>
                        <a:buNone/>
                        <a:tabLst/>
                        <a:defRPr/>
                      </a:pPr>
                      <a:r>
                        <a:rPr lang="en-AU" sz="1200" b="0" kern="1200" baseline="0" dirty="0" smtClean="0">
                          <a:solidFill>
                            <a:schemeClr val="tx1"/>
                          </a:solidFill>
                          <a:latin typeface="+mj-lt"/>
                          <a:ea typeface="+mn-ea"/>
                          <a:cs typeface="Arial" panose="020B0604020202020204" pitchFamily="34" charset="0"/>
                        </a:rPr>
                        <a:t>ERA</a:t>
                      </a:r>
                    </a:p>
                  </a:txBody>
                  <a:tcPr marT="72000" marB="72000">
                    <a:lnL w="12700" cmpd="sng">
                      <a:noFill/>
                    </a:lnL>
                    <a:lnR w="12700" cmpd="sng">
                      <a:noFill/>
                    </a:lnR>
                    <a:lnT w="12700" cap="flat" cmpd="sng" algn="ctr">
                      <a:solidFill>
                        <a:srgbClr val="800000"/>
                      </a:solidFill>
                      <a:prstDash val="solid"/>
                      <a:round/>
                      <a:headEnd type="none" w="med" len="med"/>
                      <a:tailEnd type="none" w="med" len="med"/>
                    </a:lnT>
                    <a:lnB w="12700" cap="flat" cmpd="sng" algn="ctr">
                      <a:solidFill>
                        <a:srgbClr val="8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base" latinLnBrk="0" hangingPunct="1">
                        <a:lnSpc>
                          <a:spcPct val="100000"/>
                        </a:lnSpc>
                        <a:spcBef>
                          <a:spcPts val="200"/>
                        </a:spcBef>
                        <a:spcAft>
                          <a:spcPts val="200"/>
                        </a:spcAft>
                        <a:buClr>
                          <a:srgbClr val="800000"/>
                        </a:buClr>
                        <a:buSzTx/>
                        <a:buFont typeface="Wingdings" pitchFamily="2" charset="2"/>
                        <a:buNone/>
                        <a:tabLst/>
                        <a:defRPr/>
                      </a:pPr>
                      <a:r>
                        <a:rPr lang="en-AU" sz="1200" b="0" kern="1200" baseline="0" dirty="0" smtClean="0">
                          <a:solidFill>
                            <a:schemeClr val="tx1"/>
                          </a:solidFill>
                          <a:latin typeface="+mj-lt"/>
                          <a:ea typeface="+mn-ea"/>
                          <a:cs typeface="Arial" panose="020B0604020202020204" pitchFamily="34" charset="0"/>
                        </a:rPr>
                        <a:t>NT</a:t>
                      </a:r>
                    </a:p>
                  </a:txBody>
                  <a:tcPr marT="72000" marB="72000">
                    <a:lnL w="12700" cmpd="sng">
                      <a:noFill/>
                    </a:lnL>
                    <a:lnR w="12700" cmpd="sng">
                      <a:noFill/>
                    </a:lnR>
                    <a:lnT w="12700" cap="flat" cmpd="sng" algn="ctr">
                      <a:solidFill>
                        <a:srgbClr val="800000"/>
                      </a:solidFill>
                      <a:prstDash val="solid"/>
                      <a:round/>
                      <a:headEnd type="none" w="med" len="med"/>
                      <a:tailEnd type="none" w="med" len="med"/>
                    </a:lnT>
                    <a:lnB w="12700" cap="flat" cmpd="sng" algn="ctr">
                      <a:solidFill>
                        <a:srgbClr val="8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914400" rtl="0" eaLnBrk="1" fontAlgn="base" latinLnBrk="0" hangingPunct="1">
                        <a:lnSpc>
                          <a:spcPct val="100000"/>
                        </a:lnSpc>
                        <a:spcBef>
                          <a:spcPts val="200"/>
                        </a:spcBef>
                        <a:spcAft>
                          <a:spcPts val="200"/>
                        </a:spcAft>
                        <a:buClr>
                          <a:srgbClr val="800000"/>
                        </a:buClr>
                        <a:buSzTx/>
                        <a:buFont typeface="Wingdings" pitchFamily="2" charset="2"/>
                        <a:buNone/>
                        <a:tabLst/>
                        <a:defRPr/>
                      </a:pPr>
                      <a:r>
                        <a:rPr lang="en-AU" sz="1200" b="0" kern="1200" baseline="0" dirty="0" smtClean="0">
                          <a:solidFill>
                            <a:schemeClr val="tx1"/>
                          </a:solidFill>
                          <a:latin typeface="+mj-lt"/>
                          <a:ea typeface="+mn-ea"/>
                          <a:cs typeface="Arial" panose="020B0604020202020204" pitchFamily="34" charset="0"/>
                        </a:rPr>
                        <a:t>Permitting ongoing</a:t>
                      </a:r>
                    </a:p>
                  </a:txBody>
                  <a:tcPr marT="72000" marB="72000">
                    <a:lnL w="12700" cmpd="sng">
                      <a:noFill/>
                    </a:lnL>
                    <a:lnR w="12700" cmpd="sng">
                      <a:noFill/>
                    </a:lnR>
                    <a:lnT w="12700" cap="flat" cmpd="sng" algn="ctr">
                      <a:solidFill>
                        <a:srgbClr val="800000"/>
                      </a:solidFill>
                      <a:prstDash val="solid"/>
                      <a:round/>
                      <a:headEnd type="none" w="med" len="med"/>
                      <a:tailEnd type="none" w="med" len="med"/>
                    </a:lnT>
                    <a:lnB w="12700" cap="flat" cmpd="sng" algn="ctr">
                      <a:solidFill>
                        <a:srgbClr val="8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base" latinLnBrk="0" hangingPunct="1">
                        <a:lnSpc>
                          <a:spcPct val="100000"/>
                        </a:lnSpc>
                        <a:spcBef>
                          <a:spcPts val="200"/>
                        </a:spcBef>
                        <a:spcAft>
                          <a:spcPts val="200"/>
                        </a:spcAft>
                        <a:buClr>
                          <a:srgbClr val="800000"/>
                        </a:buClr>
                        <a:buSzTx/>
                        <a:buFont typeface="Wingdings" pitchFamily="2" charset="2"/>
                        <a:buNone/>
                        <a:tabLst/>
                        <a:defRPr/>
                      </a:pPr>
                      <a:r>
                        <a:rPr lang="en-AU" sz="1200" b="0" kern="1200" baseline="0" dirty="0" smtClean="0">
                          <a:solidFill>
                            <a:schemeClr val="tx1"/>
                          </a:solidFill>
                          <a:latin typeface="+mj-lt"/>
                          <a:ea typeface="+mn-ea"/>
                          <a:cs typeface="Arial" panose="020B0604020202020204" pitchFamily="34" charset="0"/>
                        </a:rPr>
                        <a:t>2015+</a:t>
                      </a:r>
                    </a:p>
                  </a:txBody>
                  <a:tcPr marT="72000" marB="72000">
                    <a:lnL w="12700" cmpd="sng">
                      <a:noFill/>
                    </a:lnL>
                    <a:lnR w="12700" cmpd="sng">
                      <a:noFill/>
                    </a:lnR>
                    <a:lnT w="12700" cap="flat" cmpd="sng" algn="ctr">
                      <a:solidFill>
                        <a:srgbClr val="800000"/>
                      </a:solidFill>
                      <a:prstDash val="solid"/>
                      <a:round/>
                      <a:headEnd type="none" w="med" len="med"/>
                      <a:tailEnd type="none" w="med" len="med"/>
                    </a:lnT>
                    <a:lnB w="12700" cap="flat" cmpd="sng" algn="ctr">
                      <a:solidFill>
                        <a:srgbClr val="800000"/>
                      </a:solidFill>
                      <a:prstDash val="solid"/>
                      <a:round/>
                      <a:headEnd type="none" w="med" len="med"/>
                      <a:tailEnd type="none" w="med" len="med"/>
                    </a:lnB>
                    <a:lnTlToBr w="12700" cmpd="sng">
                      <a:noFill/>
                      <a:prstDash val="solid"/>
                    </a:lnTlToBr>
                    <a:lnBlToTr w="12700" cmpd="sng">
                      <a:noFill/>
                      <a:prstDash val="solid"/>
                    </a:lnBlToTr>
                    <a:noFill/>
                  </a:tcPr>
                </a:tc>
              </a:tr>
              <a:tr h="540000">
                <a:tc>
                  <a:txBody>
                    <a:bodyPr/>
                    <a:lstStyle/>
                    <a:p>
                      <a:r>
                        <a:rPr lang="en-AU" sz="1200" b="1" dirty="0" smtClean="0">
                          <a:solidFill>
                            <a:schemeClr val="tx1"/>
                          </a:solidFill>
                          <a:latin typeface="+mj-lt"/>
                          <a:cs typeface="Arial" panose="020B0604020202020204" pitchFamily="34" charset="0"/>
                        </a:rPr>
                        <a:t>Wiluna</a:t>
                      </a:r>
                      <a:endParaRPr lang="en-AU" sz="1200" b="1" dirty="0">
                        <a:solidFill>
                          <a:schemeClr val="tx1"/>
                        </a:solidFill>
                        <a:latin typeface="+mj-lt"/>
                        <a:cs typeface="Arial" panose="020B0604020202020204" pitchFamily="34" charset="0"/>
                      </a:endParaRPr>
                    </a:p>
                  </a:txBody>
                  <a:tcPr marT="72000" marB="72000">
                    <a:lnL w="12700" cmpd="sng">
                      <a:noFill/>
                    </a:lnL>
                    <a:lnR w="12700" cmpd="sng">
                      <a:noFill/>
                    </a:lnR>
                    <a:lnT w="12700" cap="flat" cmpd="sng" algn="ctr">
                      <a:solidFill>
                        <a:srgbClr val="800000"/>
                      </a:solidFill>
                      <a:prstDash val="solid"/>
                      <a:round/>
                      <a:headEnd type="none" w="med" len="med"/>
                      <a:tailEnd type="none" w="med" len="med"/>
                    </a:lnT>
                    <a:lnB w="12700" cap="flat" cmpd="sng" algn="ctr">
                      <a:solidFill>
                        <a:srgbClr val="8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base" latinLnBrk="0" hangingPunct="1">
                        <a:lnSpc>
                          <a:spcPct val="100000"/>
                        </a:lnSpc>
                        <a:spcBef>
                          <a:spcPts val="200"/>
                        </a:spcBef>
                        <a:spcAft>
                          <a:spcPts val="200"/>
                        </a:spcAft>
                        <a:buClr>
                          <a:srgbClr val="800000"/>
                        </a:buClr>
                        <a:buSzTx/>
                        <a:buFont typeface="Wingdings" pitchFamily="2" charset="2"/>
                        <a:buNone/>
                        <a:tabLst/>
                        <a:defRPr/>
                      </a:pPr>
                      <a:r>
                        <a:rPr lang="en-AU" sz="1200" b="0" kern="1200" baseline="0" dirty="0" smtClean="0">
                          <a:solidFill>
                            <a:schemeClr val="tx1"/>
                          </a:solidFill>
                          <a:latin typeface="+mj-lt"/>
                          <a:ea typeface="+mn-ea"/>
                          <a:cs typeface="Arial" panose="020B0604020202020204" pitchFamily="34" charset="0"/>
                        </a:rPr>
                        <a:t>Toro Energy</a:t>
                      </a:r>
                    </a:p>
                  </a:txBody>
                  <a:tcPr marT="72000" marB="72000">
                    <a:lnL w="12700" cmpd="sng">
                      <a:noFill/>
                    </a:lnL>
                    <a:lnR w="12700" cmpd="sng">
                      <a:noFill/>
                    </a:lnR>
                    <a:lnT w="12700" cap="flat" cmpd="sng" algn="ctr">
                      <a:solidFill>
                        <a:srgbClr val="800000"/>
                      </a:solidFill>
                      <a:prstDash val="solid"/>
                      <a:round/>
                      <a:headEnd type="none" w="med" len="med"/>
                      <a:tailEnd type="none" w="med" len="med"/>
                    </a:lnT>
                    <a:lnB w="12700" cap="flat" cmpd="sng" algn="ctr">
                      <a:solidFill>
                        <a:srgbClr val="8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base" latinLnBrk="0" hangingPunct="1">
                        <a:lnSpc>
                          <a:spcPct val="100000"/>
                        </a:lnSpc>
                        <a:spcBef>
                          <a:spcPts val="200"/>
                        </a:spcBef>
                        <a:spcAft>
                          <a:spcPts val="200"/>
                        </a:spcAft>
                        <a:buClr>
                          <a:srgbClr val="800000"/>
                        </a:buClr>
                        <a:buSzTx/>
                        <a:buFont typeface="Wingdings" pitchFamily="2" charset="2"/>
                        <a:buNone/>
                        <a:tabLst/>
                        <a:defRPr/>
                      </a:pPr>
                      <a:r>
                        <a:rPr lang="en-AU" sz="1200" b="0" kern="1200" baseline="0" dirty="0" smtClean="0">
                          <a:solidFill>
                            <a:schemeClr val="tx1"/>
                          </a:solidFill>
                          <a:latin typeface="+mj-lt"/>
                          <a:ea typeface="+mn-ea"/>
                          <a:cs typeface="Arial" panose="020B0604020202020204" pitchFamily="34" charset="0"/>
                        </a:rPr>
                        <a:t>WA</a:t>
                      </a:r>
                    </a:p>
                  </a:txBody>
                  <a:tcPr marT="72000" marB="72000">
                    <a:lnL w="12700" cmpd="sng">
                      <a:noFill/>
                    </a:lnL>
                    <a:lnR w="12700" cmpd="sng">
                      <a:noFill/>
                    </a:lnR>
                    <a:lnT w="12700" cap="flat" cmpd="sng" algn="ctr">
                      <a:solidFill>
                        <a:srgbClr val="800000"/>
                      </a:solidFill>
                      <a:prstDash val="solid"/>
                      <a:round/>
                      <a:headEnd type="none" w="med" len="med"/>
                      <a:tailEnd type="none" w="med" len="med"/>
                    </a:lnT>
                    <a:lnB w="12700" cap="flat" cmpd="sng" algn="ctr">
                      <a:solidFill>
                        <a:srgbClr val="8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914400" rtl="0" eaLnBrk="1" fontAlgn="base" latinLnBrk="0" hangingPunct="1">
                        <a:lnSpc>
                          <a:spcPct val="100000"/>
                        </a:lnSpc>
                        <a:spcBef>
                          <a:spcPts val="200"/>
                        </a:spcBef>
                        <a:spcAft>
                          <a:spcPts val="200"/>
                        </a:spcAft>
                        <a:buClr>
                          <a:srgbClr val="800000"/>
                        </a:buClr>
                        <a:buSzTx/>
                        <a:buFont typeface="Wingdings" pitchFamily="2" charset="2"/>
                        <a:buNone/>
                        <a:tabLst/>
                        <a:defRPr/>
                      </a:pPr>
                      <a:r>
                        <a:rPr lang="en-AU" sz="1200" b="0" kern="1200" baseline="0" dirty="0" smtClean="0">
                          <a:solidFill>
                            <a:schemeClr val="tx1"/>
                          </a:solidFill>
                          <a:latin typeface="+mj-lt"/>
                          <a:ea typeface="+mn-ea"/>
                          <a:cs typeface="Arial" panose="020B0604020202020204" pitchFamily="34" charset="0"/>
                        </a:rPr>
                        <a:t>2 mines and processing plant location permitted</a:t>
                      </a:r>
                      <a:br>
                        <a:rPr lang="en-AU" sz="1200" b="0" kern="1200" baseline="0" dirty="0" smtClean="0">
                          <a:solidFill>
                            <a:schemeClr val="tx1"/>
                          </a:solidFill>
                          <a:latin typeface="+mj-lt"/>
                          <a:ea typeface="+mn-ea"/>
                          <a:cs typeface="Arial" panose="020B0604020202020204" pitchFamily="34" charset="0"/>
                        </a:rPr>
                      </a:br>
                      <a:r>
                        <a:rPr lang="en-AU" sz="1200" b="0" kern="1200" baseline="0" dirty="0" smtClean="0">
                          <a:solidFill>
                            <a:schemeClr val="tx1"/>
                          </a:solidFill>
                          <a:latin typeface="+mj-lt"/>
                          <a:ea typeface="+mn-ea"/>
                          <a:cs typeface="Arial" panose="020B0604020202020204" pitchFamily="34" charset="0"/>
                        </a:rPr>
                        <a:t>Final technical studies</a:t>
                      </a:r>
                    </a:p>
                  </a:txBody>
                  <a:tcPr marT="72000" marB="72000">
                    <a:lnL w="12700" cmpd="sng">
                      <a:noFill/>
                    </a:lnL>
                    <a:lnR w="12700" cmpd="sng">
                      <a:noFill/>
                    </a:lnR>
                    <a:lnT w="12700" cap="flat" cmpd="sng" algn="ctr">
                      <a:solidFill>
                        <a:srgbClr val="800000"/>
                      </a:solidFill>
                      <a:prstDash val="solid"/>
                      <a:round/>
                      <a:headEnd type="none" w="med" len="med"/>
                      <a:tailEnd type="none" w="med" len="med"/>
                    </a:lnT>
                    <a:lnB w="12700" cap="flat" cmpd="sng" algn="ctr">
                      <a:solidFill>
                        <a:srgbClr val="8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base" latinLnBrk="0" hangingPunct="1">
                        <a:lnSpc>
                          <a:spcPct val="100000"/>
                        </a:lnSpc>
                        <a:spcBef>
                          <a:spcPts val="200"/>
                        </a:spcBef>
                        <a:spcAft>
                          <a:spcPts val="200"/>
                        </a:spcAft>
                        <a:buClr>
                          <a:srgbClr val="800000"/>
                        </a:buClr>
                        <a:buSzTx/>
                        <a:buFont typeface="Wingdings" pitchFamily="2" charset="2"/>
                        <a:buNone/>
                        <a:tabLst/>
                        <a:defRPr/>
                      </a:pPr>
                      <a:r>
                        <a:rPr lang="en-AU" sz="1200" b="0" kern="1200" baseline="0" dirty="0" smtClean="0">
                          <a:solidFill>
                            <a:schemeClr val="tx1"/>
                          </a:solidFill>
                          <a:latin typeface="+mj-lt"/>
                          <a:ea typeface="+mn-ea"/>
                          <a:cs typeface="Arial" panose="020B0604020202020204" pitchFamily="34" charset="0"/>
                        </a:rPr>
                        <a:t>2017</a:t>
                      </a:r>
                    </a:p>
                  </a:txBody>
                  <a:tcPr marT="72000" marB="72000">
                    <a:lnL w="12700" cmpd="sng">
                      <a:noFill/>
                    </a:lnL>
                    <a:lnR w="12700" cmpd="sng">
                      <a:noFill/>
                    </a:lnR>
                    <a:lnT w="12700" cap="flat" cmpd="sng" algn="ctr">
                      <a:solidFill>
                        <a:srgbClr val="800000"/>
                      </a:solidFill>
                      <a:prstDash val="solid"/>
                      <a:round/>
                      <a:headEnd type="none" w="med" len="med"/>
                      <a:tailEnd type="none" w="med" len="med"/>
                    </a:lnT>
                    <a:lnB w="12700" cap="flat" cmpd="sng" algn="ctr">
                      <a:solidFill>
                        <a:srgbClr val="800000"/>
                      </a:solidFill>
                      <a:prstDash val="solid"/>
                      <a:round/>
                      <a:headEnd type="none" w="med" len="med"/>
                      <a:tailEnd type="none" w="med" len="med"/>
                    </a:lnB>
                    <a:lnTlToBr w="12700" cmpd="sng">
                      <a:noFill/>
                      <a:prstDash val="solid"/>
                    </a:lnTlToBr>
                    <a:lnBlToTr w="12700" cmpd="sng">
                      <a:noFill/>
                      <a:prstDash val="solid"/>
                    </a:lnBlToTr>
                    <a:noFill/>
                  </a:tcPr>
                </a:tc>
              </a:tr>
              <a:tr h="540000">
                <a:tc>
                  <a:txBody>
                    <a:bodyPr/>
                    <a:lstStyle/>
                    <a:p>
                      <a:r>
                        <a:rPr lang="en-AU" sz="1200" b="1" dirty="0" smtClean="0">
                          <a:solidFill>
                            <a:schemeClr val="tx1"/>
                          </a:solidFill>
                          <a:latin typeface="+mj-lt"/>
                          <a:cs typeface="Arial" panose="020B0604020202020204" pitchFamily="34" charset="0"/>
                        </a:rPr>
                        <a:t>Mulga</a:t>
                      </a:r>
                      <a:r>
                        <a:rPr lang="en-AU" sz="1200" b="1" baseline="0" dirty="0" smtClean="0">
                          <a:solidFill>
                            <a:schemeClr val="tx1"/>
                          </a:solidFill>
                          <a:latin typeface="+mj-lt"/>
                          <a:cs typeface="Arial" panose="020B0604020202020204" pitchFamily="34" charset="0"/>
                        </a:rPr>
                        <a:t> Rocks</a:t>
                      </a:r>
                      <a:endParaRPr lang="en-AU" sz="1200" b="1" dirty="0">
                        <a:solidFill>
                          <a:schemeClr val="tx1"/>
                        </a:solidFill>
                        <a:latin typeface="+mj-lt"/>
                        <a:cs typeface="Arial" panose="020B0604020202020204" pitchFamily="34" charset="0"/>
                      </a:endParaRPr>
                    </a:p>
                  </a:txBody>
                  <a:tcPr marT="72000" marB="72000">
                    <a:lnL w="12700" cmpd="sng">
                      <a:noFill/>
                    </a:lnL>
                    <a:lnR w="12700" cmpd="sng">
                      <a:noFill/>
                    </a:lnR>
                    <a:lnT w="12700" cap="flat" cmpd="sng" algn="ctr">
                      <a:solidFill>
                        <a:srgbClr val="800000"/>
                      </a:solidFill>
                      <a:prstDash val="solid"/>
                      <a:round/>
                      <a:headEnd type="none" w="med" len="med"/>
                      <a:tailEnd type="none" w="med" len="med"/>
                    </a:lnT>
                    <a:lnB w="12700" cap="flat" cmpd="sng" algn="ctr">
                      <a:solidFill>
                        <a:srgbClr val="8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base" latinLnBrk="0" hangingPunct="1">
                        <a:lnSpc>
                          <a:spcPct val="100000"/>
                        </a:lnSpc>
                        <a:spcBef>
                          <a:spcPts val="200"/>
                        </a:spcBef>
                        <a:spcAft>
                          <a:spcPts val="200"/>
                        </a:spcAft>
                        <a:buClr>
                          <a:srgbClr val="800000"/>
                        </a:buClr>
                        <a:buSzTx/>
                        <a:buFont typeface="Wingdings" pitchFamily="2" charset="2"/>
                        <a:buNone/>
                        <a:tabLst/>
                        <a:defRPr/>
                      </a:pPr>
                      <a:r>
                        <a:rPr lang="en-AU" sz="1200" b="0" kern="1200" baseline="0" dirty="0" err="1" smtClean="0">
                          <a:solidFill>
                            <a:schemeClr val="tx1"/>
                          </a:solidFill>
                          <a:latin typeface="+mj-lt"/>
                          <a:ea typeface="+mn-ea"/>
                          <a:cs typeface="Arial" panose="020B0604020202020204" pitchFamily="34" charset="0"/>
                        </a:rPr>
                        <a:t>Vimy</a:t>
                      </a:r>
                      <a:r>
                        <a:rPr lang="en-AU" sz="1200" b="0" kern="1200" baseline="0" dirty="0" smtClean="0">
                          <a:solidFill>
                            <a:schemeClr val="tx1"/>
                          </a:solidFill>
                          <a:latin typeface="+mj-lt"/>
                          <a:ea typeface="+mn-ea"/>
                          <a:cs typeface="Arial" panose="020B0604020202020204" pitchFamily="34" charset="0"/>
                        </a:rPr>
                        <a:t> Resources</a:t>
                      </a:r>
                    </a:p>
                  </a:txBody>
                  <a:tcPr marT="72000" marB="72000">
                    <a:lnL w="12700" cmpd="sng">
                      <a:noFill/>
                    </a:lnL>
                    <a:lnR w="12700" cmpd="sng">
                      <a:noFill/>
                    </a:lnR>
                    <a:lnT w="12700" cap="flat" cmpd="sng" algn="ctr">
                      <a:solidFill>
                        <a:srgbClr val="800000"/>
                      </a:solidFill>
                      <a:prstDash val="solid"/>
                      <a:round/>
                      <a:headEnd type="none" w="med" len="med"/>
                      <a:tailEnd type="none" w="med" len="med"/>
                    </a:lnT>
                    <a:lnB w="12700" cap="flat" cmpd="sng" algn="ctr">
                      <a:solidFill>
                        <a:srgbClr val="8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base" latinLnBrk="0" hangingPunct="1">
                        <a:lnSpc>
                          <a:spcPct val="100000"/>
                        </a:lnSpc>
                        <a:spcBef>
                          <a:spcPts val="200"/>
                        </a:spcBef>
                        <a:spcAft>
                          <a:spcPts val="200"/>
                        </a:spcAft>
                        <a:buClr>
                          <a:srgbClr val="800000"/>
                        </a:buClr>
                        <a:buSzTx/>
                        <a:buFont typeface="Wingdings" pitchFamily="2" charset="2"/>
                        <a:buNone/>
                        <a:tabLst/>
                        <a:defRPr/>
                      </a:pPr>
                      <a:r>
                        <a:rPr lang="en-AU" sz="1200" b="0" kern="1200" baseline="0" dirty="0" smtClean="0">
                          <a:solidFill>
                            <a:schemeClr val="tx1"/>
                          </a:solidFill>
                          <a:latin typeface="+mj-lt"/>
                          <a:ea typeface="+mn-ea"/>
                          <a:cs typeface="Arial" panose="020B0604020202020204" pitchFamily="34" charset="0"/>
                        </a:rPr>
                        <a:t>WA</a:t>
                      </a:r>
                    </a:p>
                  </a:txBody>
                  <a:tcPr marT="72000" marB="72000">
                    <a:lnL w="12700" cmpd="sng">
                      <a:noFill/>
                    </a:lnL>
                    <a:lnR w="12700" cmpd="sng">
                      <a:noFill/>
                    </a:lnR>
                    <a:lnT w="12700" cap="flat" cmpd="sng" algn="ctr">
                      <a:solidFill>
                        <a:srgbClr val="800000"/>
                      </a:solidFill>
                      <a:prstDash val="solid"/>
                      <a:round/>
                      <a:headEnd type="none" w="med" len="med"/>
                      <a:tailEnd type="none" w="med" len="med"/>
                    </a:lnT>
                    <a:lnB w="12700" cap="flat" cmpd="sng" algn="ctr">
                      <a:solidFill>
                        <a:srgbClr val="8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914400" rtl="0" eaLnBrk="1" fontAlgn="base" latinLnBrk="0" hangingPunct="1">
                        <a:lnSpc>
                          <a:spcPct val="100000"/>
                        </a:lnSpc>
                        <a:spcBef>
                          <a:spcPts val="200"/>
                        </a:spcBef>
                        <a:spcAft>
                          <a:spcPts val="200"/>
                        </a:spcAft>
                        <a:buClr>
                          <a:srgbClr val="800000"/>
                        </a:buClr>
                        <a:buSzTx/>
                        <a:buFont typeface="Wingdings" pitchFamily="2" charset="2"/>
                        <a:buNone/>
                        <a:tabLst/>
                        <a:defRPr/>
                      </a:pPr>
                      <a:r>
                        <a:rPr lang="en-AU" sz="1200" b="0" kern="1200" baseline="0" dirty="0" smtClean="0">
                          <a:solidFill>
                            <a:schemeClr val="tx1"/>
                          </a:solidFill>
                          <a:latin typeface="+mj-lt"/>
                          <a:ea typeface="+mn-ea"/>
                          <a:cs typeface="Arial" panose="020B0604020202020204" pitchFamily="34" charset="0"/>
                        </a:rPr>
                        <a:t>Permitting ongoing</a:t>
                      </a:r>
                    </a:p>
                  </a:txBody>
                  <a:tcPr marT="72000" marB="72000">
                    <a:lnL w="12700" cmpd="sng">
                      <a:noFill/>
                    </a:lnL>
                    <a:lnR w="12700" cmpd="sng">
                      <a:noFill/>
                    </a:lnR>
                    <a:lnT w="12700" cap="flat" cmpd="sng" algn="ctr">
                      <a:solidFill>
                        <a:srgbClr val="800000"/>
                      </a:solidFill>
                      <a:prstDash val="solid"/>
                      <a:round/>
                      <a:headEnd type="none" w="med" len="med"/>
                      <a:tailEnd type="none" w="med" len="med"/>
                    </a:lnT>
                    <a:lnB w="12700" cap="flat" cmpd="sng" algn="ctr">
                      <a:solidFill>
                        <a:srgbClr val="8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base" latinLnBrk="0" hangingPunct="1">
                        <a:lnSpc>
                          <a:spcPct val="100000"/>
                        </a:lnSpc>
                        <a:spcBef>
                          <a:spcPts val="200"/>
                        </a:spcBef>
                        <a:spcAft>
                          <a:spcPts val="200"/>
                        </a:spcAft>
                        <a:buClr>
                          <a:srgbClr val="800000"/>
                        </a:buClr>
                        <a:buSzTx/>
                        <a:buFont typeface="Wingdings" pitchFamily="2" charset="2"/>
                        <a:buNone/>
                        <a:tabLst/>
                        <a:defRPr/>
                      </a:pPr>
                      <a:r>
                        <a:rPr lang="en-AU" sz="1200" b="0" kern="1200" baseline="0" dirty="0" smtClean="0">
                          <a:solidFill>
                            <a:schemeClr val="tx1"/>
                          </a:solidFill>
                          <a:latin typeface="+mj-lt"/>
                          <a:ea typeface="+mn-ea"/>
                          <a:cs typeface="Arial" panose="020B0604020202020204" pitchFamily="34" charset="0"/>
                        </a:rPr>
                        <a:t>2017+</a:t>
                      </a:r>
                    </a:p>
                  </a:txBody>
                  <a:tcPr marT="72000" marB="72000">
                    <a:lnL w="12700" cmpd="sng">
                      <a:noFill/>
                    </a:lnL>
                    <a:lnR w="12700" cmpd="sng">
                      <a:noFill/>
                    </a:lnR>
                    <a:lnT w="12700" cap="flat" cmpd="sng" algn="ctr">
                      <a:solidFill>
                        <a:srgbClr val="800000"/>
                      </a:solidFill>
                      <a:prstDash val="solid"/>
                      <a:round/>
                      <a:headEnd type="none" w="med" len="med"/>
                      <a:tailEnd type="none" w="med" len="med"/>
                    </a:lnT>
                    <a:lnB w="12700" cap="flat" cmpd="sng" algn="ctr">
                      <a:solidFill>
                        <a:srgbClr val="800000"/>
                      </a:solidFill>
                      <a:prstDash val="solid"/>
                      <a:round/>
                      <a:headEnd type="none" w="med" len="med"/>
                      <a:tailEnd type="none" w="med" len="med"/>
                    </a:lnB>
                    <a:lnTlToBr w="12700" cmpd="sng">
                      <a:noFill/>
                      <a:prstDash val="solid"/>
                    </a:lnTlToBr>
                    <a:lnBlToTr w="12700" cmpd="sng">
                      <a:noFill/>
                      <a:prstDash val="solid"/>
                    </a:lnBlToTr>
                    <a:noFill/>
                  </a:tcPr>
                </a:tc>
              </a:tr>
              <a:tr h="540000">
                <a:tc>
                  <a:txBody>
                    <a:bodyPr/>
                    <a:lstStyle/>
                    <a:p>
                      <a:r>
                        <a:rPr lang="en-AU" sz="1200" b="1" dirty="0" smtClean="0">
                          <a:solidFill>
                            <a:schemeClr val="tx1"/>
                          </a:solidFill>
                          <a:latin typeface="+mj-lt"/>
                          <a:cs typeface="Arial" panose="020B0604020202020204" pitchFamily="34" charset="0"/>
                        </a:rPr>
                        <a:t>Westmoreland</a:t>
                      </a:r>
                      <a:endParaRPr lang="en-AU" sz="1200" b="1" dirty="0">
                        <a:solidFill>
                          <a:schemeClr val="tx1"/>
                        </a:solidFill>
                        <a:latin typeface="+mj-lt"/>
                        <a:cs typeface="Arial" panose="020B0604020202020204" pitchFamily="34" charset="0"/>
                      </a:endParaRPr>
                    </a:p>
                  </a:txBody>
                  <a:tcPr marT="72000" marB="72000">
                    <a:lnL w="12700" cmpd="sng">
                      <a:noFill/>
                    </a:lnL>
                    <a:lnR w="12700" cmpd="sng">
                      <a:noFill/>
                    </a:lnR>
                    <a:lnT w="12700" cap="flat" cmpd="sng" algn="ctr">
                      <a:solidFill>
                        <a:srgbClr val="800000"/>
                      </a:solidFill>
                      <a:prstDash val="solid"/>
                      <a:round/>
                      <a:headEnd type="none" w="med" len="med"/>
                      <a:tailEnd type="none" w="med" len="med"/>
                    </a:lnT>
                    <a:lnB w="12700" cap="flat" cmpd="sng" algn="ctr">
                      <a:solidFill>
                        <a:srgbClr val="8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base" latinLnBrk="0" hangingPunct="1">
                        <a:lnSpc>
                          <a:spcPct val="100000"/>
                        </a:lnSpc>
                        <a:spcBef>
                          <a:spcPts val="200"/>
                        </a:spcBef>
                        <a:spcAft>
                          <a:spcPts val="200"/>
                        </a:spcAft>
                        <a:buClr>
                          <a:srgbClr val="800000"/>
                        </a:buClr>
                        <a:buSzTx/>
                        <a:buFont typeface="Wingdings" pitchFamily="2" charset="2"/>
                        <a:buNone/>
                        <a:tabLst/>
                        <a:defRPr/>
                      </a:pPr>
                      <a:r>
                        <a:rPr lang="en-AU" sz="1200" b="0" kern="1200" baseline="0" dirty="0" smtClean="0">
                          <a:solidFill>
                            <a:schemeClr val="tx1"/>
                          </a:solidFill>
                          <a:latin typeface="+mj-lt"/>
                          <a:ea typeface="+mn-ea"/>
                          <a:cs typeface="Arial" panose="020B0604020202020204" pitchFamily="34" charset="0"/>
                        </a:rPr>
                        <a:t>Laramide</a:t>
                      </a:r>
                    </a:p>
                  </a:txBody>
                  <a:tcPr marT="72000" marB="72000">
                    <a:lnL w="12700" cmpd="sng">
                      <a:noFill/>
                    </a:lnL>
                    <a:lnR w="12700" cmpd="sng">
                      <a:noFill/>
                    </a:lnR>
                    <a:lnT w="12700" cap="flat" cmpd="sng" algn="ctr">
                      <a:solidFill>
                        <a:srgbClr val="800000"/>
                      </a:solidFill>
                      <a:prstDash val="solid"/>
                      <a:round/>
                      <a:headEnd type="none" w="med" len="med"/>
                      <a:tailEnd type="none" w="med" len="med"/>
                    </a:lnT>
                    <a:lnB w="12700" cap="flat" cmpd="sng" algn="ctr">
                      <a:solidFill>
                        <a:srgbClr val="8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base" latinLnBrk="0" hangingPunct="1">
                        <a:lnSpc>
                          <a:spcPct val="100000"/>
                        </a:lnSpc>
                        <a:spcBef>
                          <a:spcPts val="200"/>
                        </a:spcBef>
                        <a:spcAft>
                          <a:spcPts val="200"/>
                        </a:spcAft>
                        <a:buClr>
                          <a:srgbClr val="800000"/>
                        </a:buClr>
                        <a:buSzTx/>
                        <a:buFont typeface="Wingdings" pitchFamily="2" charset="2"/>
                        <a:buNone/>
                        <a:tabLst/>
                        <a:defRPr/>
                      </a:pPr>
                      <a:r>
                        <a:rPr lang="en-AU" sz="1200" b="0" kern="1200" baseline="0" dirty="0" smtClean="0">
                          <a:solidFill>
                            <a:schemeClr val="tx1"/>
                          </a:solidFill>
                          <a:latin typeface="+mj-lt"/>
                          <a:ea typeface="+mn-ea"/>
                          <a:cs typeface="Arial" panose="020B0604020202020204" pitchFamily="34" charset="0"/>
                        </a:rPr>
                        <a:t>Qld</a:t>
                      </a:r>
                    </a:p>
                  </a:txBody>
                  <a:tcPr marT="72000" marB="72000">
                    <a:lnL w="12700" cmpd="sng">
                      <a:noFill/>
                    </a:lnL>
                    <a:lnR w="12700" cmpd="sng">
                      <a:noFill/>
                    </a:lnR>
                    <a:lnT w="12700" cap="flat" cmpd="sng" algn="ctr">
                      <a:solidFill>
                        <a:srgbClr val="800000"/>
                      </a:solidFill>
                      <a:prstDash val="solid"/>
                      <a:round/>
                      <a:headEnd type="none" w="med" len="med"/>
                      <a:tailEnd type="none" w="med" len="med"/>
                    </a:lnT>
                    <a:lnB w="12700" cap="flat" cmpd="sng" algn="ctr">
                      <a:solidFill>
                        <a:srgbClr val="8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914400" rtl="0" eaLnBrk="1" fontAlgn="base" latinLnBrk="0" hangingPunct="1">
                        <a:lnSpc>
                          <a:spcPct val="100000"/>
                        </a:lnSpc>
                        <a:spcBef>
                          <a:spcPts val="200"/>
                        </a:spcBef>
                        <a:spcAft>
                          <a:spcPts val="200"/>
                        </a:spcAft>
                        <a:buClr>
                          <a:srgbClr val="800000"/>
                        </a:buClr>
                        <a:buSzTx/>
                        <a:buFont typeface="Wingdings" pitchFamily="2" charset="2"/>
                        <a:buNone/>
                        <a:tabLst/>
                        <a:defRPr/>
                      </a:pPr>
                      <a:r>
                        <a:rPr lang="en-AU" sz="1200" b="0" kern="1200" baseline="0" dirty="0" smtClean="0">
                          <a:solidFill>
                            <a:schemeClr val="tx1"/>
                          </a:solidFill>
                          <a:latin typeface="+mj-lt"/>
                          <a:ea typeface="+mn-ea"/>
                          <a:cs typeface="Arial" panose="020B0604020202020204" pitchFamily="34" charset="0"/>
                        </a:rPr>
                        <a:t>Permitting ongoing</a:t>
                      </a:r>
                    </a:p>
                  </a:txBody>
                  <a:tcPr marT="72000" marB="72000">
                    <a:lnL w="12700" cmpd="sng">
                      <a:noFill/>
                    </a:lnL>
                    <a:lnR w="12700" cmpd="sng">
                      <a:noFill/>
                    </a:lnR>
                    <a:lnT w="12700" cap="flat" cmpd="sng" algn="ctr">
                      <a:solidFill>
                        <a:srgbClr val="800000"/>
                      </a:solidFill>
                      <a:prstDash val="solid"/>
                      <a:round/>
                      <a:headEnd type="none" w="med" len="med"/>
                      <a:tailEnd type="none" w="med" len="med"/>
                    </a:lnT>
                    <a:lnB w="12700" cap="flat" cmpd="sng" algn="ctr">
                      <a:solidFill>
                        <a:srgbClr val="8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base" latinLnBrk="0" hangingPunct="1">
                        <a:lnSpc>
                          <a:spcPct val="100000"/>
                        </a:lnSpc>
                        <a:spcBef>
                          <a:spcPts val="200"/>
                        </a:spcBef>
                        <a:spcAft>
                          <a:spcPts val="200"/>
                        </a:spcAft>
                        <a:buClr>
                          <a:srgbClr val="800000"/>
                        </a:buClr>
                        <a:buSzTx/>
                        <a:buFont typeface="Wingdings" pitchFamily="2" charset="2"/>
                        <a:buNone/>
                        <a:tabLst/>
                        <a:defRPr/>
                      </a:pPr>
                      <a:r>
                        <a:rPr lang="en-AU" sz="1200" b="0" kern="1200" baseline="0" dirty="0" smtClean="0">
                          <a:solidFill>
                            <a:schemeClr val="tx1"/>
                          </a:solidFill>
                          <a:latin typeface="+mj-lt"/>
                          <a:ea typeface="+mn-ea"/>
                          <a:cs typeface="Arial" panose="020B0604020202020204" pitchFamily="34" charset="0"/>
                        </a:rPr>
                        <a:t>2018+</a:t>
                      </a:r>
                    </a:p>
                  </a:txBody>
                  <a:tcPr marT="72000" marB="72000">
                    <a:lnL w="12700" cmpd="sng">
                      <a:noFill/>
                    </a:lnL>
                    <a:lnR w="12700" cmpd="sng">
                      <a:noFill/>
                    </a:lnR>
                    <a:lnT w="12700" cap="flat" cmpd="sng" algn="ctr">
                      <a:solidFill>
                        <a:srgbClr val="800000"/>
                      </a:solidFill>
                      <a:prstDash val="solid"/>
                      <a:round/>
                      <a:headEnd type="none" w="med" len="med"/>
                      <a:tailEnd type="none" w="med" len="med"/>
                    </a:lnT>
                    <a:lnB w="12700" cap="flat" cmpd="sng" algn="ctr">
                      <a:solidFill>
                        <a:srgbClr val="800000"/>
                      </a:solidFill>
                      <a:prstDash val="solid"/>
                      <a:round/>
                      <a:headEnd type="none" w="med" len="med"/>
                      <a:tailEnd type="none" w="med" len="med"/>
                    </a:lnB>
                    <a:lnTlToBr w="12700" cmpd="sng">
                      <a:noFill/>
                      <a:prstDash val="solid"/>
                    </a:lnTlToBr>
                    <a:lnBlToTr w="12700" cmpd="sng">
                      <a:noFill/>
                      <a:prstDash val="solid"/>
                    </a:lnBlToTr>
                    <a:noFill/>
                  </a:tcPr>
                </a:tc>
              </a:tr>
              <a:tr h="540000">
                <a:tc>
                  <a:txBody>
                    <a:bodyPr/>
                    <a:lstStyle/>
                    <a:p>
                      <a:r>
                        <a:rPr lang="en-AU" sz="1200" b="1" dirty="0" smtClean="0">
                          <a:solidFill>
                            <a:schemeClr val="tx1"/>
                          </a:solidFill>
                          <a:latin typeface="+mj-lt"/>
                          <a:cs typeface="Arial" panose="020B0604020202020204" pitchFamily="34" charset="0"/>
                        </a:rPr>
                        <a:t>Kintyre</a:t>
                      </a:r>
                      <a:endParaRPr lang="en-AU" sz="1200" b="1" dirty="0">
                        <a:solidFill>
                          <a:schemeClr val="tx1"/>
                        </a:solidFill>
                        <a:latin typeface="+mj-lt"/>
                        <a:cs typeface="Arial" panose="020B0604020202020204" pitchFamily="34" charset="0"/>
                      </a:endParaRPr>
                    </a:p>
                  </a:txBody>
                  <a:tcPr marT="72000" marB="72000">
                    <a:lnL w="12700" cmpd="sng">
                      <a:noFill/>
                    </a:lnL>
                    <a:lnR w="12700" cmpd="sng">
                      <a:noFill/>
                    </a:lnR>
                    <a:lnT w="12700" cap="flat" cmpd="sng" algn="ctr">
                      <a:solidFill>
                        <a:srgbClr val="800000"/>
                      </a:solidFill>
                      <a:prstDash val="solid"/>
                      <a:round/>
                      <a:headEnd type="none" w="med" len="med"/>
                      <a:tailEnd type="none" w="med" len="med"/>
                    </a:lnT>
                    <a:lnB w="12700" cap="flat" cmpd="sng" algn="ctr">
                      <a:solidFill>
                        <a:srgbClr val="8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base" latinLnBrk="0" hangingPunct="1">
                        <a:lnSpc>
                          <a:spcPct val="100000"/>
                        </a:lnSpc>
                        <a:spcBef>
                          <a:spcPts val="200"/>
                        </a:spcBef>
                        <a:spcAft>
                          <a:spcPts val="200"/>
                        </a:spcAft>
                        <a:buClr>
                          <a:srgbClr val="800000"/>
                        </a:buClr>
                        <a:buSzTx/>
                        <a:buFont typeface="Wingdings" pitchFamily="2" charset="2"/>
                        <a:buNone/>
                        <a:tabLst/>
                        <a:defRPr/>
                      </a:pPr>
                      <a:r>
                        <a:rPr lang="en-AU" sz="1200" b="0" kern="1200" baseline="0" dirty="0" smtClean="0">
                          <a:solidFill>
                            <a:schemeClr val="tx1"/>
                          </a:solidFill>
                          <a:latin typeface="+mj-lt"/>
                          <a:ea typeface="+mn-ea"/>
                          <a:cs typeface="Arial" panose="020B0604020202020204" pitchFamily="34" charset="0"/>
                        </a:rPr>
                        <a:t>Cameco</a:t>
                      </a:r>
                    </a:p>
                  </a:txBody>
                  <a:tcPr marT="72000" marB="72000">
                    <a:lnL w="12700" cmpd="sng">
                      <a:noFill/>
                    </a:lnL>
                    <a:lnR w="12700" cmpd="sng">
                      <a:noFill/>
                    </a:lnR>
                    <a:lnT w="12700" cap="flat" cmpd="sng" algn="ctr">
                      <a:solidFill>
                        <a:srgbClr val="800000"/>
                      </a:solidFill>
                      <a:prstDash val="solid"/>
                      <a:round/>
                      <a:headEnd type="none" w="med" len="med"/>
                      <a:tailEnd type="none" w="med" len="med"/>
                    </a:lnT>
                    <a:lnB w="12700" cap="flat" cmpd="sng" algn="ctr">
                      <a:solidFill>
                        <a:srgbClr val="8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base" latinLnBrk="0" hangingPunct="1">
                        <a:lnSpc>
                          <a:spcPct val="100000"/>
                        </a:lnSpc>
                        <a:spcBef>
                          <a:spcPts val="200"/>
                        </a:spcBef>
                        <a:spcAft>
                          <a:spcPts val="200"/>
                        </a:spcAft>
                        <a:buClr>
                          <a:srgbClr val="800000"/>
                        </a:buClr>
                        <a:buSzTx/>
                        <a:buFont typeface="Wingdings" pitchFamily="2" charset="2"/>
                        <a:buNone/>
                        <a:tabLst/>
                        <a:defRPr/>
                      </a:pPr>
                      <a:r>
                        <a:rPr lang="en-AU" sz="1200" b="0" kern="1200" baseline="0" dirty="0" smtClean="0">
                          <a:solidFill>
                            <a:schemeClr val="tx1"/>
                          </a:solidFill>
                          <a:latin typeface="+mj-lt"/>
                          <a:ea typeface="+mn-ea"/>
                          <a:cs typeface="Arial" panose="020B0604020202020204" pitchFamily="34" charset="0"/>
                        </a:rPr>
                        <a:t>WA</a:t>
                      </a:r>
                    </a:p>
                  </a:txBody>
                  <a:tcPr marT="72000" marB="72000">
                    <a:lnL w="12700" cmpd="sng">
                      <a:noFill/>
                    </a:lnL>
                    <a:lnR w="12700" cmpd="sng">
                      <a:noFill/>
                    </a:lnR>
                    <a:lnT w="12700" cap="flat" cmpd="sng" algn="ctr">
                      <a:solidFill>
                        <a:srgbClr val="800000"/>
                      </a:solidFill>
                      <a:prstDash val="solid"/>
                      <a:round/>
                      <a:headEnd type="none" w="med" len="med"/>
                      <a:tailEnd type="none" w="med" len="med"/>
                    </a:lnT>
                    <a:lnB w="12700" cap="flat" cmpd="sng" algn="ctr">
                      <a:solidFill>
                        <a:srgbClr val="8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914400" rtl="0" eaLnBrk="1" fontAlgn="base" latinLnBrk="0" hangingPunct="1">
                        <a:lnSpc>
                          <a:spcPct val="100000"/>
                        </a:lnSpc>
                        <a:spcBef>
                          <a:spcPts val="200"/>
                        </a:spcBef>
                        <a:spcAft>
                          <a:spcPts val="200"/>
                        </a:spcAft>
                        <a:buClr>
                          <a:srgbClr val="800000"/>
                        </a:buClr>
                        <a:buSzTx/>
                        <a:buFont typeface="Wingdings" pitchFamily="2" charset="2"/>
                        <a:buNone/>
                        <a:tabLst/>
                        <a:defRPr/>
                      </a:pPr>
                      <a:r>
                        <a:rPr lang="en-AU" sz="1200" b="0" kern="1200" baseline="0" dirty="0" smtClean="0">
                          <a:solidFill>
                            <a:schemeClr val="tx1"/>
                          </a:solidFill>
                          <a:latin typeface="+mj-lt"/>
                          <a:ea typeface="+mn-ea"/>
                          <a:cs typeface="Arial" panose="020B0604020202020204" pitchFamily="34" charset="0"/>
                        </a:rPr>
                        <a:t>Permitted, care and </a:t>
                      </a:r>
                      <a:r>
                        <a:rPr lang="en-AU" sz="1200" b="0" kern="1200" baseline="0" dirty="0" smtClean="0">
                          <a:solidFill>
                            <a:schemeClr val="tx1"/>
                          </a:solidFill>
                          <a:latin typeface="+mn-lt"/>
                          <a:ea typeface="+mn-ea"/>
                          <a:cs typeface="Arial" panose="020B0604020202020204" pitchFamily="34" charset="0"/>
                        </a:rPr>
                        <a:t>maintenance</a:t>
                      </a:r>
                      <a:endParaRPr lang="en-AU" sz="1200" b="0" kern="1200" dirty="0" smtClean="0">
                        <a:solidFill>
                          <a:schemeClr val="tx1"/>
                        </a:solidFill>
                        <a:latin typeface="+mn-lt"/>
                        <a:ea typeface="+mn-ea"/>
                        <a:cs typeface="Arial" panose="020B0604020202020204" pitchFamily="34" charset="0"/>
                      </a:endParaRPr>
                    </a:p>
                  </a:txBody>
                  <a:tcPr marT="72000" marB="72000">
                    <a:lnL w="12700" cmpd="sng">
                      <a:noFill/>
                    </a:lnL>
                    <a:lnR w="12700" cmpd="sng">
                      <a:noFill/>
                    </a:lnR>
                    <a:lnT w="12700" cap="flat" cmpd="sng" algn="ctr">
                      <a:solidFill>
                        <a:srgbClr val="800000"/>
                      </a:solidFill>
                      <a:prstDash val="solid"/>
                      <a:round/>
                      <a:headEnd type="none" w="med" len="med"/>
                      <a:tailEnd type="none" w="med" len="med"/>
                    </a:lnT>
                    <a:lnB w="12700" cap="flat" cmpd="sng" algn="ctr">
                      <a:solidFill>
                        <a:srgbClr val="8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base" latinLnBrk="0" hangingPunct="1">
                        <a:lnSpc>
                          <a:spcPct val="100000"/>
                        </a:lnSpc>
                        <a:spcBef>
                          <a:spcPts val="200"/>
                        </a:spcBef>
                        <a:spcAft>
                          <a:spcPts val="200"/>
                        </a:spcAft>
                        <a:buClr>
                          <a:srgbClr val="800000"/>
                        </a:buClr>
                        <a:buSzTx/>
                        <a:buFont typeface="Wingdings" pitchFamily="2" charset="2"/>
                        <a:buNone/>
                        <a:tabLst/>
                        <a:defRPr/>
                      </a:pPr>
                      <a:r>
                        <a:rPr lang="en-AU" sz="1200" b="0" kern="1200" dirty="0" smtClean="0">
                          <a:solidFill>
                            <a:schemeClr val="tx1"/>
                          </a:solidFill>
                          <a:latin typeface="+mn-lt"/>
                          <a:ea typeface="+mn-ea"/>
                          <a:cs typeface="Arial" panose="020B0604020202020204" pitchFamily="34" charset="0"/>
                        </a:rPr>
                        <a:t>2018+</a:t>
                      </a:r>
                    </a:p>
                  </a:txBody>
                  <a:tcPr marT="72000" marB="72000">
                    <a:lnL w="12700" cmpd="sng">
                      <a:noFill/>
                    </a:lnL>
                    <a:lnR w="12700" cmpd="sng">
                      <a:noFill/>
                    </a:lnR>
                    <a:lnT w="12700" cap="flat" cmpd="sng" algn="ctr">
                      <a:solidFill>
                        <a:srgbClr val="800000"/>
                      </a:solidFill>
                      <a:prstDash val="solid"/>
                      <a:round/>
                      <a:headEnd type="none" w="med" len="med"/>
                      <a:tailEnd type="none" w="med" len="med"/>
                    </a:lnT>
                    <a:lnB w="12700" cap="flat" cmpd="sng" algn="ctr">
                      <a:solidFill>
                        <a:srgbClr val="800000"/>
                      </a:solidFill>
                      <a:prstDash val="solid"/>
                      <a:round/>
                      <a:headEnd type="none" w="med" len="med"/>
                      <a:tailEnd type="none" w="med" len="med"/>
                    </a:lnB>
                    <a:lnTlToBr w="12700" cmpd="sng">
                      <a:noFill/>
                      <a:prstDash val="solid"/>
                    </a:lnTlToBr>
                    <a:lnBlToTr w="12700" cmpd="sng">
                      <a:noFill/>
                      <a:prstDash val="solid"/>
                    </a:lnBlToTr>
                    <a:noFill/>
                  </a:tcPr>
                </a:tc>
              </a:tr>
              <a:tr h="540000">
                <a:tc>
                  <a:txBody>
                    <a:bodyPr/>
                    <a:lstStyle/>
                    <a:p>
                      <a:r>
                        <a:rPr lang="en-AU" sz="1200" b="1" dirty="0" smtClean="0">
                          <a:solidFill>
                            <a:schemeClr val="tx1"/>
                          </a:solidFill>
                          <a:latin typeface="+mj-lt"/>
                          <a:cs typeface="Arial" panose="020B0604020202020204" pitchFamily="34" charset="0"/>
                        </a:rPr>
                        <a:t>Manyingee</a:t>
                      </a:r>
                      <a:endParaRPr lang="en-AU" sz="1200" b="1" dirty="0">
                        <a:solidFill>
                          <a:schemeClr val="tx1"/>
                        </a:solidFill>
                        <a:latin typeface="+mj-lt"/>
                        <a:cs typeface="Arial" panose="020B0604020202020204" pitchFamily="34" charset="0"/>
                      </a:endParaRPr>
                    </a:p>
                  </a:txBody>
                  <a:tcPr marT="72000" marB="72000">
                    <a:lnL w="12700" cmpd="sng">
                      <a:noFill/>
                    </a:lnL>
                    <a:lnR w="12700" cmpd="sng">
                      <a:noFill/>
                    </a:lnR>
                    <a:lnT w="12700" cap="flat" cmpd="sng" algn="ctr">
                      <a:solidFill>
                        <a:srgbClr val="800000"/>
                      </a:solidFill>
                      <a:prstDash val="solid"/>
                      <a:round/>
                      <a:headEnd type="none" w="med" len="med"/>
                      <a:tailEnd type="none" w="med" len="med"/>
                    </a:lnT>
                    <a:lnB w="12700" cap="flat" cmpd="sng" algn="ctr">
                      <a:solidFill>
                        <a:srgbClr val="8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base" latinLnBrk="0" hangingPunct="1">
                        <a:lnSpc>
                          <a:spcPct val="100000"/>
                        </a:lnSpc>
                        <a:spcBef>
                          <a:spcPts val="200"/>
                        </a:spcBef>
                        <a:spcAft>
                          <a:spcPts val="200"/>
                        </a:spcAft>
                        <a:buClr>
                          <a:srgbClr val="800000"/>
                        </a:buClr>
                        <a:buSzTx/>
                        <a:buFont typeface="Wingdings" pitchFamily="2" charset="2"/>
                        <a:buNone/>
                        <a:tabLst/>
                        <a:defRPr/>
                      </a:pPr>
                      <a:r>
                        <a:rPr lang="en-AU" sz="1200" b="0" kern="1200" baseline="0" dirty="0" smtClean="0">
                          <a:solidFill>
                            <a:schemeClr val="tx1"/>
                          </a:solidFill>
                          <a:latin typeface="+mj-lt"/>
                          <a:ea typeface="+mn-ea"/>
                          <a:cs typeface="Arial" panose="020B0604020202020204" pitchFamily="34" charset="0"/>
                        </a:rPr>
                        <a:t>Paladin </a:t>
                      </a:r>
                    </a:p>
                  </a:txBody>
                  <a:tcPr marT="72000" marB="72000">
                    <a:lnL w="12700" cmpd="sng">
                      <a:noFill/>
                    </a:lnL>
                    <a:lnR w="12700" cmpd="sng">
                      <a:noFill/>
                    </a:lnR>
                    <a:lnT w="12700" cap="flat" cmpd="sng" algn="ctr">
                      <a:solidFill>
                        <a:srgbClr val="800000"/>
                      </a:solidFill>
                      <a:prstDash val="solid"/>
                      <a:round/>
                      <a:headEnd type="none" w="med" len="med"/>
                      <a:tailEnd type="none" w="med" len="med"/>
                    </a:lnT>
                    <a:lnB w="12700" cap="flat" cmpd="sng" algn="ctr">
                      <a:solidFill>
                        <a:srgbClr val="8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base" latinLnBrk="0" hangingPunct="1">
                        <a:lnSpc>
                          <a:spcPct val="100000"/>
                        </a:lnSpc>
                        <a:spcBef>
                          <a:spcPts val="200"/>
                        </a:spcBef>
                        <a:spcAft>
                          <a:spcPts val="200"/>
                        </a:spcAft>
                        <a:buClr>
                          <a:srgbClr val="800000"/>
                        </a:buClr>
                        <a:buSzTx/>
                        <a:buFont typeface="Wingdings" pitchFamily="2" charset="2"/>
                        <a:buNone/>
                        <a:tabLst/>
                        <a:defRPr/>
                      </a:pPr>
                      <a:r>
                        <a:rPr lang="en-AU" sz="1200" b="0" kern="1200" baseline="0" dirty="0" smtClean="0">
                          <a:solidFill>
                            <a:schemeClr val="tx1"/>
                          </a:solidFill>
                          <a:latin typeface="+mj-lt"/>
                          <a:ea typeface="+mn-ea"/>
                          <a:cs typeface="Arial" panose="020B0604020202020204" pitchFamily="34" charset="0"/>
                        </a:rPr>
                        <a:t>WA</a:t>
                      </a:r>
                    </a:p>
                  </a:txBody>
                  <a:tcPr marT="72000" marB="72000">
                    <a:lnL w="12700" cmpd="sng">
                      <a:noFill/>
                    </a:lnL>
                    <a:lnR w="12700" cmpd="sng">
                      <a:noFill/>
                    </a:lnR>
                    <a:lnT w="12700" cap="flat" cmpd="sng" algn="ctr">
                      <a:solidFill>
                        <a:srgbClr val="800000"/>
                      </a:solidFill>
                      <a:prstDash val="solid"/>
                      <a:round/>
                      <a:headEnd type="none" w="med" len="med"/>
                      <a:tailEnd type="none" w="med" len="med"/>
                    </a:lnT>
                    <a:lnB w="12700" cap="flat" cmpd="sng" algn="ctr">
                      <a:solidFill>
                        <a:srgbClr val="8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914400" rtl="0" eaLnBrk="1" fontAlgn="base" latinLnBrk="0" hangingPunct="1">
                        <a:lnSpc>
                          <a:spcPct val="100000"/>
                        </a:lnSpc>
                        <a:spcBef>
                          <a:spcPts val="200"/>
                        </a:spcBef>
                        <a:spcAft>
                          <a:spcPts val="200"/>
                        </a:spcAft>
                        <a:buClr>
                          <a:srgbClr val="800000"/>
                        </a:buClr>
                        <a:buSzTx/>
                        <a:buFont typeface="Wingdings" pitchFamily="2" charset="2"/>
                        <a:buNone/>
                        <a:tabLst/>
                        <a:defRPr/>
                      </a:pPr>
                      <a:r>
                        <a:rPr lang="en-AU" sz="1200" b="0" kern="1200" baseline="0" dirty="0" smtClean="0">
                          <a:solidFill>
                            <a:schemeClr val="tx1"/>
                          </a:solidFill>
                          <a:latin typeface="+mj-lt"/>
                          <a:ea typeface="+mn-ea"/>
                          <a:cs typeface="Arial" panose="020B0604020202020204" pitchFamily="34" charset="0"/>
                        </a:rPr>
                        <a:t>On hold</a:t>
                      </a:r>
                    </a:p>
                  </a:txBody>
                  <a:tcPr marT="72000" marB="72000">
                    <a:lnL w="12700" cmpd="sng">
                      <a:noFill/>
                    </a:lnL>
                    <a:lnR w="12700" cmpd="sng">
                      <a:noFill/>
                    </a:lnR>
                    <a:lnT w="12700" cap="flat" cmpd="sng" algn="ctr">
                      <a:solidFill>
                        <a:srgbClr val="800000"/>
                      </a:solidFill>
                      <a:prstDash val="solid"/>
                      <a:round/>
                      <a:headEnd type="none" w="med" len="med"/>
                      <a:tailEnd type="none" w="med" len="med"/>
                    </a:lnT>
                    <a:lnB w="12700" cap="flat" cmpd="sng" algn="ctr">
                      <a:solidFill>
                        <a:srgbClr val="8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base" latinLnBrk="0" hangingPunct="1">
                        <a:lnSpc>
                          <a:spcPct val="100000"/>
                        </a:lnSpc>
                        <a:spcBef>
                          <a:spcPts val="200"/>
                        </a:spcBef>
                        <a:spcAft>
                          <a:spcPts val="200"/>
                        </a:spcAft>
                        <a:buClr>
                          <a:srgbClr val="800000"/>
                        </a:buClr>
                        <a:buSzTx/>
                        <a:buFont typeface="Wingdings" pitchFamily="2" charset="2"/>
                        <a:buNone/>
                        <a:tabLst/>
                        <a:defRPr/>
                      </a:pPr>
                      <a:r>
                        <a:rPr lang="en-AU" sz="1200" b="0" kern="1200" baseline="0" dirty="0" smtClean="0">
                          <a:solidFill>
                            <a:schemeClr val="tx1"/>
                          </a:solidFill>
                          <a:latin typeface="+mj-lt"/>
                          <a:ea typeface="+mn-ea"/>
                          <a:cs typeface="Arial" panose="020B0604020202020204" pitchFamily="34" charset="0"/>
                        </a:rPr>
                        <a:t>2020</a:t>
                      </a:r>
                    </a:p>
                  </a:txBody>
                  <a:tcPr marT="72000" marB="72000">
                    <a:lnL w="12700" cmpd="sng">
                      <a:noFill/>
                    </a:lnL>
                    <a:lnR w="12700" cmpd="sng">
                      <a:noFill/>
                    </a:lnR>
                    <a:lnT w="12700" cap="flat" cmpd="sng" algn="ctr">
                      <a:solidFill>
                        <a:srgbClr val="800000"/>
                      </a:solidFill>
                      <a:prstDash val="solid"/>
                      <a:round/>
                      <a:headEnd type="none" w="med" len="med"/>
                      <a:tailEnd type="none" w="med" len="med"/>
                    </a:lnT>
                    <a:lnB w="12700" cap="flat" cmpd="sng" algn="ctr">
                      <a:solidFill>
                        <a:srgbClr val="800000"/>
                      </a:solidFill>
                      <a:prstDash val="solid"/>
                      <a:round/>
                      <a:headEnd type="none" w="med" len="med"/>
                      <a:tailEnd type="none" w="med" len="med"/>
                    </a:lnB>
                    <a:lnTlToBr w="12700" cmpd="sng">
                      <a:noFill/>
                      <a:prstDash val="solid"/>
                    </a:lnTlToBr>
                    <a:lnBlToTr w="12700" cmpd="sng">
                      <a:noFill/>
                      <a:prstDash val="solid"/>
                    </a:lnBlToTr>
                    <a:noFill/>
                  </a:tcPr>
                </a:tc>
              </a:tr>
              <a:tr h="540000">
                <a:tc>
                  <a:txBody>
                    <a:bodyPr/>
                    <a:lstStyle/>
                    <a:p>
                      <a:r>
                        <a:rPr lang="en-AU" sz="1200" b="1" dirty="0" smtClean="0">
                          <a:solidFill>
                            <a:schemeClr val="tx1"/>
                          </a:solidFill>
                          <a:latin typeface="+mj-lt"/>
                          <a:cs typeface="Arial" panose="020B0604020202020204" pitchFamily="34" charset="0"/>
                        </a:rPr>
                        <a:t>Yeelirrie</a:t>
                      </a:r>
                      <a:endParaRPr lang="en-AU" sz="1200" b="1" dirty="0">
                        <a:solidFill>
                          <a:schemeClr val="tx1"/>
                        </a:solidFill>
                        <a:latin typeface="+mj-lt"/>
                        <a:cs typeface="Arial" panose="020B0604020202020204" pitchFamily="34" charset="0"/>
                      </a:endParaRPr>
                    </a:p>
                  </a:txBody>
                  <a:tcPr marT="72000" marB="72000">
                    <a:lnL w="12700" cmpd="sng">
                      <a:noFill/>
                    </a:lnL>
                    <a:lnR w="12700" cmpd="sng">
                      <a:noFill/>
                    </a:lnR>
                    <a:lnT w="12700" cap="flat" cmpd="sng" algn="ctr">
                      <a:solidFill>
                        <a:srgbClr val="800000"/>
                      </a:solidFill>
                      <a:prstDash val="solid"/>
                      <a:round/>
                      <a:headEnd type="none" w="med" len="med"/>
                      <a:tailEnd type="none" w="med" len="med"/>
                    </a:lnT>
                    <a:lnB w="12700" cap="flat" cmpd="sng" algn="ctr">
                      <a:solidFill>
                        <a:srgbClr val="8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base" latinLnBrk="0" hangingPunct="1">
                        <a:lnSpc>
                          <a:spcPct val="100000"/>
                        </a:lnSpc>
                        <a:spcBef>
                          <a:spcPts val="200"/>
                        </a:spcBef>
                        <a:spcAft>
                          <a:spcPts val="200"/>
                        </a:spcAft>
                        <a:buClr>
                          <a:srgbClr val="800000"/>
                        </a:buClr>
                        <a:buSzTx/>
                        <a:buFont typeface="Wingdings" pitchFamily="2" charset="2"/>
                        <a:buNone/>
                        <a:tabLst/>
                        <a:defRPr/>
                      </a:pPr>
                      <a:r>
                        <a:rPr lang="en-AU" sz="1200" b="0" kern="1200" dirty="0" smtClean="0">
                          <a:solidFill>
                            <a:schemeClr val="tx1"/>
                          </a:solidFill>
                          <a:latin typeface="+mj-lt"/>
                          <a:ea typeface="+mn-ea"/>
                          <a:cs typeface="Arial" panose="020B0604020202020204" pitchFamily="34" charset="0"/>
                        </a:rPr>
                        <a:t>Cameco</a:t>
                      </a:r>
                    </a:p>
                  </a:txBody>
                  <a:tcPr marT="72000" marB="72000">
                    <a:lnL w="12700" cmpd="sng">
                      <a:noFill/>
                    </a:lnL>
                    <a:lnR w="12700" cmpd="sng">
                      <a:noFill/>
                    </a:lnR>
                    <a:lnT w="12700" cap="flat" cmpd="sng" algn="ctr">
                      <a:solidFill>
                        <a:srgbClr val="800000"/>
                      </a:solidFill>
                      <a:prstDash val="solid"/>
                      <a:round/>
                      <a:headEnd type="none" w="med" len="med"/>
                      <a:tailEnd type="none" w="med" len="med"/>
                    </a:lnT>
                    <a:lnB w="12700" cap="flat" cmpd="sng" algn="ctr">
                      <a:solidFill>
                        <a:srgbClr val="8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base" latinLnBrk="0" hangingPunct="1">
                        <a:lnSpc>
                          <a:spcPct val="100000"/>
                        </a:lnSpc>
                        <a:spcBef>
                          <a:spcPts val="200"/>
                        </a:spcBef>
                        <a:spcAft>
                          <a:spcPts val="200"/>
                        </a:spcAft>
                        <a:buClr>
                          <a:srgbClr val="800000"/>
                        </a:buClr>
                        <a:buSzTx/>
                        <a:buFont typeface="Wingdings" pitchFamily="2" charset="2"/>
                        <a:buNone/>
                        <a:tabLst/>
                        <a:defRPr/>
                      </a:pPr>
                      <a:r>
                        <a:rPr lang="en-AU" sz="1200" b="0" kern="1200" dirty="0" smtClean="0">
                          <a:solidFill>
                            <a:schemeClr val="tx1"/>
                          </a:solidFill>
                          <a:latin typeface="+mj-lt"/>
                          <a:ea typeface="+mn-ea"/>
                          <a:cs typeface="Arial" panose="020B0604020202020204" pitchFamily="34" charset="0"/>
                        </a:rPr>
                        <a:t>WA</a:t>
                      </a:r>
                    </a:p>
                  </a:txBody>
                  <a:tcPr marT="72000" marB="72000">
                    <a:lnL w="12700" cmpd="sng">
                      <a:noFill/>
                    </a:lnL>
                    <a:lnR w="12700" cmpd="sng">
                      <a:noFill/>
                    </a:lnR>
                    <a:lnT w="12700" cap="flat" cmpd="sng" algn="ctr">
                      <a:solidFill>
                        <a:srgbClr val="800000"/>
                      </a:solidFill>
                      <a:prstDash val="solid"/>
                      <a:round/>
                      <a:headEnd type="none" w="med" len="med"/>
                      <a:tailEnd type="none" w="med" len="med"/>
                    </a:lnT>
                    <a:lnB w="12700" cap="flat" cmpd="sng" algn="ctr">
                      <a:solidFill>
                        <a:srgbClr val="8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914400" rtl="0" eaLnBrk="1" fontAlgn="base" latinLnBrk="0" hangingPunct="1">
                        <a:lnSpc>
                          <a:spcPct val="100000"/>
                        </a:lnSpc>
                        <a:spcBef>
                          <a:spcPts val="200"/>
                        </a:spcBef>
                        <a:spcAft>
                          <a:spcPts val="200"/>
                        </a:spcAft>
                        <a:buClr>
                          <a:srgbClr val="800000"/>
                        </a:buClr>
                        <a:buSzTx/>
                        <a:buFont typeface="Wingdings" pitchFamily="2" charset="2"/>
                        <a:buNone/>
                        <a:tabLst/>
                        <a:defRPr/>
                      </a:pPr>
                      <a:r>
                        <a:rPr lang="en-AU" sz="1200" b="0" kern="1200" dirty="0" smtClean="0">
                          <a:solidFill>
                            <a:schemeClr val="tx1"/>
                          </a:solidFill>
                          <a:latin typeface="+mj-lt"/>
                          <a:ea typeface="+mn-ea"/>
                          <a:cs typeface="Arial" panose="020B0604020202020204" pitchFamily="34" charset="0"/>
                        </a:rPr>
                        <a:t>Permitting</a:t>
                      </a:r>
                    </a:p>
                  </a:txBody>
                  <a:tcPr marT="72000" marB="72000">
                    <a:lnL w="12700" cmpd="sng">
                      <a:noFill/>
                    </a:lnL>
                    <a:lnR w="12700" cmpd="sng">
                      <a:noFill/>
                    </a:lnR>
                    <a:lnT w="12700" cap="flat" cmpd="sng" algn="ctr">
                      <a:solidFill>
                        <a:srgbClr val="800000"/>
                      </a:solidFill>
                      <a:prstDash val="solid"/>
                      <a:round/>
                      <a:headEnd type="none" w="med" len="med"/>
                      <a:tailEnd type="none" w="med" len="med"/>
                    </a:lnT>
                    <a:lnB w="12700" cap="flat" cmpd="sng" algn="ctr">
                      <a:solidFill>
                        <a:srgbClr val="8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base" latinLnBrk="0" hangingPunct="1">
                        <a:lnSpc>
                          <a:spcPct val="100000"/>
                        </a:lnSpc>
                        <a:spcBef>
                          <a:spcPts val="200"/>
                        </a:spcBef>
                        <a:spcAft>
                          <a:spcPts val="200"/>
                        </a:spcAft>
                        <a:buClr>
                          <a:srgbClr val="800000"/>
                        </a:buClr>
                        <a:buSzTx/>
                        <a:buFont typeface="Wingdings" pitchFamily="2" charset="2"/>
                        <a:buNone/>
                        <a:tabLst/>
                        <a:defRPr/>
                      </a:pPr>
                      <a:r>
                        <a:rPr lang="en-AU" sz="1200" b="0" kern="1200" dirty="0" smtClean="0">
                          <a:solidFill>
                            <a:schemeClr val="tx1"/>
                          </a:solidFill>
                          <a:latin typeface="+mj-lt"/>
                          <a:ea typeface="+mn-ea"/>
                          <a:cs typeface="Arial" panose="020B0604020202020204" pitchFamily="34" charset="0"/>
                        </a:rPr>
                        <a:t>2020+</a:t>
                      </a:r>
                    </a:p>
                  </a:txBody>
                  <a:tcPr marT="72000" marB="72000">
                    <a:lnL w="12700" cmpd="sng">
                      <a:noFill/>
                    </a:lnL>
                    <a:lnR w="12700" cmpd="sng">
                      <a:noFill/>
                    </a:lnR>
                    <a:lnT w="12700" cap="flat" cmpd="sng" algn="ctr">
                      <a:solidFill>
                        <a:srgbClr val="800000"/>
                      </a:solidFill>
                      <a:prstDash val="solid"/>
                      <a:round/>
                      <a:headEnd type="none" w="med" len="med"/>
                      <a:tailEnd type="none" w="med" len="med"/>
                    </a:lnT>
                    <a:lnB w="12700" cap="flat" cmpd="sng" algn="ctr">
                      <a:solidFill>
                        <a:srgbClr val="800000"/>
                      </a:solidFill>
                      <a:prstDash val="solid"/>
                      <a:round/>
                      <a:headEnd type="none" w="med" len="med"/>
                      <a:tailEnd type="none" w="med" len="med"/>
                    </a:lnB>
                    <a:lnTlToBr w="12700" cmpd="sng">
                      <a:noFill/>
                      <a:prstDash val="solid"/>
                    </a:lnTlToBr>
                    <a:lnBlToTr w="12700" cmpd="sng">
                      <a:noFill/>
                      <a:prstDash val="solid"/>
                    </a:lnBlToTr>
                    <a:noFill/>
                  </a:tcPr>
                </a:tc>
              </a:tr>
              <a:tr h="540000">
                <a:tc>
                  <a:txBody>
                    <a:bodyPr/>
                    <a:lstStyle/>
                    <a:p>
                      <a:r>
                        <a:rPr lang="en-AU" sz="1200" b="1" dirty="0" smtClean="0">
                          <a:solidFill>
                            <a:schemeClr val="tx1"/>
                          </a:solidFill>
                          <a:latin typeface="+mj-lt"/>
                          <a:cs typeface="Arial" panose="020B0604020202020204" pitchFamily="34" charset="0"/>
                        </a:rPr>
                        <a:t>Olympic</a:t>
                      </a:r>
                      <a:r>
                        <a:rPr lang="en-AU" sz="1200" b="1" baseline="0" dirty="0" smtClean="0">
                          <a:solidFill>
                            <a:schemeClr val="tx1"/>
                          </a:solidFill>
                          <a:latin typeface="+mj-lt"/>
                          <a:cs typeface="Arial" panose="020B0604020202020204" pitchFamily="34" charset="0"/>
                        </a:rPr>
                        <a:t> Dam expansion</a:t>
                      </a:r>
                      <a:endParaRPr lang="en-AU" sz="1200" b="1" dirty="0">
                        <a:solidFill>
                          <a:schemeClr val="tx1"/>
                        </a:solidFill>
                        <a:latin typeface="+mj-lt"/>
                        <a:cs typeface="Arial" panose="020B0604020202020204" pitchFamily="34" charset="0"/>
                      </a:endParaRPr>
                    </a:p>
                  </a:txBody>
                  <a:tcPr marT="72000" marB="72000">
                    <a:lnL w="12700" cmpd="sng">
                      <a:noFill/>
                    </a:lnL>
                    <a:lnR w="12700" cmpd="sng">
                      <a:noFill/>
                    </a:lnR>
                    <a:lnT w="12700" cap="flat" cmpd="sng" algn="ctr">
                      <a:solidFill>
                        <a:srgbClr val="800000"/>
                      </a:solidFill>
                      <a:prstDash val="solid"/>
                      <a:round/>
                      <a:headEnd type="none" w="med" len="med"/>
                      <a:tailEnd type="none" w="med" len="med"/>
                    </a:lnT>
                    <a:lnB w="12700" cap="flat" cmpd="sng" algn="ctr">
                      <a:solidFill>
                        <a:srgbClr val="8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base" latinLnBrk="0" hangingPunct="1">
                        <a:lnSpc>
                          <a:spcPct val="100000"/>
                        </a:lnSpc>
                        <a:spcBef>
                          <a:spcPts val="200"/>
                        </a:spcBef>
                        <a:spcAft>
                          <a:spcPts val="200"/>
                        </a:spcAft>
                        <a:buClr>
                          <a:srgbClr val="800000"/>
                        </a:buClr>
                        <a:buSzTx/>
                        <a:buFont typeface="Wingdings" pitchFamily="2" charset="2"/>
                        <a:buNone/>
                        <a:tabLst/>
                        <a:defRPr/>
                      </a:pPr>
                      <a:r>
                        <a:rPr lang="en-AU" sz="1200" b="0" kern="1200" dirty="0" smtClean="0">
                          <a:solidFill>
                            <a:schemeClr val="tx1"/>
                          </a:solidFill>
                          <a:latin typeface="+mj-lt"/>
                          <a:ea typeface="+mn-ea"/>
                          <a:cs typeface="Arial" panose="020B0604020202020204" pitchFamily="34" charset="0"/>
                        </a:rPr>
                        <a:t>BHPB</a:t>
                      </a:r>
                    </a:p>
                  </a:txBody>
                  <a:tcPr marT="72000" marB="72000">
                    <a:lnL w="12700" cmpd="sng">
                      <a:noFill/>
                    </a:lnL>
                    <a:lnR w="12700" cmpd="sng">
                      <a:noFill/>
                    </a:lnR>
                    <a:lnT w="12700" cap="flat" cmpd="sng" algn="ctr">
                      <a:solidFill>
                        <a:srgbClr val="800000"/>
                      </a:solidFill>
                      <a:prstDash val="solid"/>
                      <a:round/>
                      <a:headEnd type="none" w="med" len="med"/>
                      <a:tailEnd type="none" w="med" len="med"/>
                    </a:lnT>
                    <a:lnB w="12700" cap="flat" cmpd="sng" algn="ctr">
                      <a:solidFill>
                        <a:srgbClr val="8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base" latinLnBrk="0" hangingPunct="1">
                        <a:lnSpc>
                          <a:spcPct val="100000"/>
                        </a:lnSpc>
                        <a:spcBef>
                          <a:spcPts val="200"/>
                        </a:spcBef>
                        <a:spcAft>
                          <a:spcPts val="200"/>
                        </a:spcAft>
                        <a:buClr>
                          <a:srgbClr val="800000"/>
                        </a:buClr>
                        <a:buSzTx/>
                        <a:buFont typeface="Wingdings" pitchFamily="2" charset="2"/>
                        <a:buNone/>
                        <a:tabLst/>
                        <a:defRPr/>
                      </a:pPr>
                      <a:r>
                        <a:rPr lang="en-AU" sz="1200" b="0" kern="1200" dirty="0" smtClean="0">
                          <a:solidFill>
                            <a:schemeClr val="tx1"/>
                          </a:solidFill>
                          <a:latin typeface="+mj-lt"/>
                          <a:ea typeface="+mn-ea"/>
                          <a:cs typeface="Arial" panose="020B0604020202020204" pitchFamily="34" charset="0"/>
                        </a:rPr>
                        <a:t>SA</a:t>
                      </a:r>
                    </a:p>
                  </a:txBody>
                  <a:tcPr marT="72000" marB="72000">
                    <a:lnL w="12700" cmpd="sng">
                      <a:noFill/>
                    </a:lnL>
                    <a:lnR w="12700" cmpd="sng">
                      <a:noFill/>
                    </a:lnR>
                    <a:lnT w="12700" cap="flat" cmpd="sng" algn="ctr">
                      <a:solidFill>
                        <a:srgbClr val="800000"/>
                      </a:solidFill>
                      <a:prstDash val="solid"/>
                      <a:round/>
                      <a:headEnd type="none" w="med" len="med"/>
                      <a:tailEnd type="none" w="med" len="med"/>
                    </a:lnT>
                    <a:lnB w="12700" cap="flat" cmpd="sng" algn="ctr">
                      <a:solidFill>
                        <a:srgbClr val="8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914400" rtl="0" eaLnBrk="1" fontAlgn="base" latinLnBrk="0" hangingPunct="1">
                        <a:lnSpc>
                          <a:spcPct val="100000"/>
                        </a:lnSpc>
                        <a:spcBef>
                          <a:spcPts val="200"/>
                        </a:spcBef>
                        <a:spcAft>
                          <a:spcPts val="200"/>
                        </a:spcAft>
                        <a:buClr>
                          <a:srgbClr val="800000"/>
                        </a:buClr>
                        <a:buSzTx/>
                        <a:buFont typeface="Wingdings" pitchFamily="2" charset="2"/>
                        <a:buNone/>
                        <a:tabLst/>
                        <a:defRPr/>
                      </a:pPr>
                      <a:r>
                        <a:rPr lang="en-AU" sz="1200" b="0" kern="1200" baseline="0" dirty="0" smtClean="0">
                          <a:solidFill>
                            <a:schemeClr val="tx1"/>
                          </a:solidFill>
                          <a:uFillTx/>
                          <a:latin typeface="+mj-lt"/>
                          <a:ea typeface="+mn-ea"/>
                          <a:cs typeface="Arial" panose="020B0604020202020204" pitchFamily="34" charset="0"/>
                        </a:rPr>
                        <a:t>By-product uranium production </a:t>
                      </a:r>
                    </a:p>
                    <a:p>
                      <a:pPr marL="0" marR="0" lvl="0" indent="0" algn="l" defTabSz="914400" rtl="0" eaLnBrk="1" fontAlgn="base" latinLnBrk="0" hangingPunct="1">
                        <a:lnSpc>
                          <a:spcPct val="100000"/>
                        </a:lnSpc>
                        <a:spcBef>
                          <a:spcPts val="200"/>
                        </a:spcBef>
                        <a:spcAft>
                          <a:spcPts val="200"/>
                        </a:spcAft>
                        <a:buClr>
                          <a:srgbClr val="800000"/>
                        </a:buClr>
                        <a:buSzTx/>
                        <a:buFont typeface="Wingdings" pitchFamily="2" charset="2"/>
                        <a:buNone/>
                        <a:tabLst/>
                        <a:defRPr/>
                      </a:pPr>
                      <a:r>
                        <a:rPr lang="en-AU" sz="1200" b="0" kern="1200" baseline="0" dirty="0" smtClean="0">
                          <a:solidFill>
                            <a:schemeClr val="tx1"/>
                          </a:solidFill>
                          <a:uFillTx/>
                          <a:latin typeface="+mj-lt"/>
                          <a:ea typeface="+mn-ea"/>
                          <a:cs typeface="Arial" panose="020B0604020202020204" pitchFamily="34" charset="0"/>
                        </a:rPr>
                        <a:t>Investigating less capital intensive design</a:t>
                      </a:r>
                    </a:p>
                  </a:txBody>
                  <a:tcPr marT="72000" marB="72000">
                    <a:lnL w="12700" cmpd="sng">
                      <a:noFill/>
                    </a:lnL>
                    <a:lnR w="12700" cmpd="sng">
                      <a:noFill/>
                    </a:lnR>
                    <a:lnT w="12700" cap="flat" cmpd="sng" algn="ctr">
                      <a:solidFill>
                        <a:srgbClr val="800000"/>
                      </a:solidFill>
                      <a:prstDash val="solid"/>
                      <a:round/>
                      <a:headEnd type="none" w="med" len="med"/>
                      <a:tailEnd type="none" w="med" len="med"/>
                    </a:lnT>
                    <a:lnB w="12700" cap="flat" cmpd="sng" algn="ctr">
                      <a:solidFill>
                        <a:srgbClr val="8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base" latinLnBrk="0" hangingPunct="1">
                        <a:lnSpc>
                          <a:spcPct val="100000"/>
                        </a:lnSpc>
                        <a:spcBef>
                          <a:spcPts val="200"/>
                        </a:spcBef>
                        <a:spcAft>
                          <a:spcPts val="200"/>
                        </a:spcAft>
                        <a:buClr>
                          <a:srgbClr val="800000"/>
                        </a:buClr>
                        <a:buSzTx/>
                        <a:buFont typeface="Wingdings" pitchFamily="2" charset="2"/>
                        <a:buNone/>
                        <a:tabLst/>
                        <a:defRPr/>
                      </a:pPr>
                      <a:r>
                        <a:rPr lang="en-AU" sz="1200" b="0" kern="1200" dirty="0" smtClean="0">
                          <a:solidFill>
                            <a:schemeClr val="tx1"/>
                          </a:solidFill>
                          <a:latin typeface="+mj-lt"/>
                          <a:ea typeface="+mn-ea"/>
                          <a:cs typeface="Arial" panose="020B0604020202020204" pitchFamily="34" charset="0"/>
                        </a:rPr>
                        <a:t>N/A</a:t>
                      </a:r>
                    </a:p>
                  </a:txBody>
                  <a:tcPr marT="72000" marB="72000">
                    <a:lnL w="12700" cmpd="sng">
                      <a:noFill/>
                    </a:lnL>
                    <a:lnR w="12700" cmpd="sng">
                      <a:noFill/>
                    </a:lnR>
                    <a:lnT w="12700" cap="flat" cmpd="sng" algn="ctr">
                      <a:solidFill>
                        <a:srgbClr val="800000"/>
                      </a:solidFill>
                      <a:prstDash val="solid"/>
                      <a:round/>
                      <a:headEnd type="none" w="med" len="med"/>
                      <a:tailEnd type="none" w="med" len="med"/>
                    </a:lnT>
                    <a:lnB w="12700" cap="flat" cmpd="sng" algn="ctr">
                      <a:solidFill>
                        <a:srgbClr val="800000"/>
                      </a:solidFill>
                      <a:prstDash val="solid"/>
                      <a:round/>
                      <a:headEnd type="none" w="med" len="med"/>
                      <a:tailEnd type="none" w="med" len="med"/>
                    </a:lnB>
                    <a:lnTlToBr w="12700" cmpd="sng">
                      <a:noFill/>
                      <a:prstDash val="solid"/>
                    </a:lnTlToBr>
                    <a:lnBlToTr w="12700" cmpd="sng">
                      <a:noFill/>
                      <a:prstDash val="solid"/>
                    </a:lnBlToTr>
                    <a:noFill/>
                  </a:tcPr>
                </a:tc>
              </a:tr>
            </a:tbl>
          </a:graphicData>
        </a:graphic>
      </p:graphicFrame>
      <p:sp>
        <p:nvSpPr>
          <p:cNvPr id="3" name="TextBox 2"/>
          <p:cNvSpPr txBox="1"/>
          <p:nvPr/>
        </p:nvSpPr>
        <p:spPr>
          <a:xfrm>
            <a:off x="382954" y="6348825"/>
            <a:ext cx="7197969" cy="230832"/>
          </a:xfrm>
          <a:prstGeom prst="rect">
            <a:avLst/>
          </a:prstGeom>
          <a:noFill/>
        </p:spPr>
        <p:txBody>
          <a:bodyPr wrap="square" rtlCol="0">
            <a:spAutoFit/>
          </a:bodyPr>
          <a:lstStyle/>
          <a:p>
            <a:r>
              <a:rPr lang="en-AU" sz="900" dirty="0" smtClean="0"/>
              <a:t>* Permitting refers to Australian State and Federal government environmental approvals</a:t>
            </a:r>
            <a:endParaRPr lang="en-AU" sz="900" dirty="0"/>
          </a:p>
        </p:txBody>
      </p:sp>
    </p:spTree>
    <p:extLst>
      <p:ext uri="{BB962C8B-B14F-4D97-AF65-F5344CB8AC3E}">
        <p14:creationId xmlns:p14="http://schemas.microsoft.com/office/powerpoint/2010/main" val="132002288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91353" y="174622"/>
            <a:ext cx="7552765" cy="1152244"/>
          </a:xfrm>
        </p:spPr>
        <p:txBody>
          <a:bodyPr/>
          <a:lstStyle/>
          <a:p>
            <a:r>
              <a:rPr lang="en-US" sz="2600" dirty="0" smtClean="0"/>
              <a:t>Toro Corporate</a:t>
            </a:r>
            <a:endParaRPr lang="en-US" sz="2600" dirty="0">
              <a:uFillTx/>
            </a:endParaRPr>
          </a:p>
        </p:txBody>
      </p:sp>
      <p:sp>
        <p:nvSpPr>
          <p:cNvPr id="4" name="Rectangle 6"/>
          <p:cNvSpPr txBox="1">
            <a:spLocks noChangeArrowheads="1"/>
          </p:cNvSpPr>
          <p:nvPr/>
        </p:nvSpPr>
        <p:spPr>
          <a:xfrm>
            <a:off x="7915776" y="6533587"/>
            <a:ext cx="1012371" cy="206375"/>
          </a:xfrm>
          <a:prstGeom prst="rect">
            <a:avLst/>
          </a:prstGeom>
        </p:spPr>
        <p:txBody>
          <a:bodyPr/>
          <a:lstStyle>
            <a:defPPr>
              <a:defRPr lang="en-US">
                <a:uFillTx/>
              </a:defRPr>
            </a:defPPr>
            <a:lvl1pPr marL="0" algn="r" defTabSz="457200" rtl="0" eaLnBrk="1" latinLnBrk="0" hangingPunct="1">
              <a:defRPr sz="1400" b="0" kern="1200">
                <a:solidFill>
                  <a:schemeClr val="bg1"/>
                </a:solidFill>
                <a:uFillTx/>
                <a:latin typeface="+mn-lt"/>
                <a:ea typeface="+mn-ea"/>
                <a:cs typeface="+mn-cs"/>
              </a:defRPr>
            </a:lvl1pPr>
            <a:lvl2pPr marL="457200" algn="l" defTabSz="457200" rtl="0" eaLnBrk="1" latinLnBrk="0" hangingPunct="1">
              <a:defRPr sz="1800" kern="1200">
                <a:solidFill>
                  <a:schemeClr val="tx1"/>
                </a:solidFill>
                <a:uFillTx/>
                <a:latin typeface="+mn-lt"/>
                <a:ea typeface="+mn-ea"/>
                <a:cs typeface="+mn-cs"/>
              </a:defRPr>
            </a:lvl2pPr>
            <a:lvl3pPr marL="914400" algn="l" defTabSz="457200" rtl="0" eaLnBrk="1" latinLnBrk="0" hangingPunct="1">
              <a:defRPr sz="1800" kern="1200">
                <a:solidFill>
                  <a:schemeClr val="tx1"/>
                </a:solidFill>
                <a:uFillTx/>
                <a:latin typeface="+mn-lt"/>
                <a:ea typeface="+mn-ea"/>
                <a:cs typeface="+mn-cs"/>
              </a:defRPr>
            </a:lvl3pPr>
            <a:lvl4pPr marL="1371600" algn="l" defTabSz="457200" rtl="0" eaLnBrk="1" latinLnBrk="0" hangingPunct="1">
              <a:defRPr sz="1800" kern="1200">
                <a:solidFill>
                  <a:schemeClr val="tx1"/>
                </a:solidFill>
                <a:uFillTx/>
                <a:latin typeface="+mn-lt"/>
                <a:ea typeface="+mn-ea"/>
                <a:cs typeface="+mn-cs"/>
              </a:defRPr>
            </a:lvl4pPr>
            <a:lvl5pPr marL="1828800" algn="l" defTabSz="457200" rtl="0" eaLnBrk="1" latinLnBrk="0" hangingPunct="1">
              <a:defRPr sz="1800" kern="1200">
                <a:solidFill>
                  <a:schemeClr val="tx1"/>
                </a:solidFill>
                <a:uFillTx/>
                <a:latin typeface="+mn-lt"/>
                <a:ea typeface="+mn-ea"/>
                <a:cs typeface="+mn-cs"/>
              </a:defRPr>
            </a:lvl5pPr>
            <a:lvl6pPr marL="2286000" algn="l" defTabSz="457200" rtl="0" eaLnBrk="1" latinLnBrk="0" hangingPunct="1">
              <a:defRPr sz="1800" kern="1200">
                <a:solidFill>
                  <a:schemeClr val="tx1"/>
                </a:solidFill>
                <a:uFillTx/>
                <a:latin typeface="+mn-lt"/>
                <a:ea typeface="+mn-ea"/>
                <a:cs typeface="+mn-cs"/>
              </a:defRPr>
            </a:lvl6pPr>
            <a:lvl7pPr marL="2743200" algn="l" defTabSz="457200" rtl="0" eaLnBrk="1" latinLnBrk="0" hangingPunct="1">
              <a:defRPr sz="1800" kern="1200">
                <a:solidFill>
                  <a:schemeClr val="tx1"/>
                </a:solidFill>
                <a:uFillTx/>
                <a:latin typeface="+mn-lt"/>
                <a:ea typeface="+mn-ea"/>
                <a:cs typeface="+mn-cs"/>
              </a:defRPr>
            </a:lvl7pPr>
            <a:lvl8pPr marL="3200400" algn="l" defTabSz="457200" rtl="0" eaLnBrk="1" latinLnBrk="0" hangingPunct="1">
              <a:defRPr sz="1800" kern="1200">
                <a:solidFill>
                  <a:schemeClr val="tx1"/>
                </a:solidFill>
                <a:uFillTx/>
                <a:latin typeface="+mn-lt"/>
                <a:ea typeface="+mn-ea"/>
                <a:cs typeface="+mn-cs"/>
              </a:defRPr>
            </a:lvl8pPr>
            <a:lvl9pPr marL="3657600" algn="l" defTabSz="457200" rtl="0" eaLnBrk="1" latinLnBrk="0" hangingPunct="1">
              <a:defRPr sz="1800" kern="1200">
                <a:solidFill>
                  <a:schemeClr val="tx1"/>
                </a:solidFill>
                <a:uFillTx/>
                <a:latin typeface="+mn-lt"/>
                <a:ea typeface="+mn-ea"/>
                <a:cs typeface="+mn-cs"/>
              </a:defRPr>
            </a:lvl9pPr>
          </a:lstStyle>
          <a:p>
            <a:pPr>
              <a:defRPr>
                <a:uFillTx/>
              </a:defRPr>
            </a:pPr>
            <a:fld id="{C0058901-BB66-4C24-8E05-A9D61A0959F8}" type="slidenum">
              <a:rPr lang="en-AU" sz="1200" smtClean="0">
                <a:uFillTx/>
                <a:latin typeface="Helvetica" pitchFamily="34" charset="0"/>
              </a:rPr>
              <a:pPr>
                <a:defRPr>
                  <a:uFillTx/>
                </a:defRPr>
              </a:pPr>
              <a:t>6</a:t>
            </a:fld>
            <a:endParaRPr lang="en-AU" sz="1200" dirty="0">
              <a:uFillTx/>
              <a:latin typeface="Helvetica" pitchFamily="34" charset="0"/>
            </a:endParaRPr>
          </a:p>
        </p:txBody>
      </p:sp>
      <p:graphicFrame>
        <p:nvGraphicFramePr>
          <p:cNvPr id="5" name="Table 4"/>
          <p:cNvGraphicFramePr>
            <a:graphicFrameLocks noGrp="1"/>
          </p:cNvGraphicFramePr>
          <p:nvPr>
            <p:extLst>
              <p:ext uri="{D42A27DB-BD31-4B8C-83A1-F6EECF244321}">
                <p14:modId xmlns:p14="http://schemas.microsoft.com/office/powerpoint/2010/main" val="2452797597"/>
              </p:ext>
            </p:extLst>
          </p:nvPr>
        </p:nvGraphicFramePr>
        <p:xfrm>
          <a:off x="1438275" y="1047750"/>
          <a:ext cx="6324599" cy="2575029"/>
        </p:xfrm>
        <a:graphic>
          <a:graphicData uri="http://schemas.openxmlformats.org/drawingml/2006/table">
            <a:tbl>
              <a:tblPr firstRow="1" bandRow="1">
                <a:tableStyleId>{21E4AEA4-8DFA-4A89-87EB-49C32662AFE0}</a:tableStyleId>
              </a:tblPr>
              <a:tblGrid>
                <a:gridCol w="4475905"/>
                <a:gridCol w="1848694"/>
              </a:tblGrid>
              <a:tr h="366550">
                <a:tc>
                  <a:txBody>
                    <a:bodyPr/>
                    <a:lstStyle/>
                    <a:p>
                      <a:endParaRPr lang="en-AU" sz="1400" dirty="0">
                        <a:uFillTx/>
                      </a:endParaRPr>
                    </a:p>
                  </a:txBody>
                  <a:tcPr/>
                </a:tc>
                <a:tc>
                  <a:txBody>
                    <a:bodyPr/>
                    <a:lstStyle/>
                    <a:p>
                      <a:pPr algn="r"/>
                      <a:r>
                        <a:rPr lang="en-AU" sz="1400" dirty="0" smtClean="0">
                          <a:uFillTx/>
                        </a:rPr>
                        <a:t>‘M</a:t>
                      </a:r>
                      <a:endParaRPr lang="en-AU" sz="1400" dirty="0">
                        <a:uFillTx/>
                      </a:endParaRPr>
                    </a:p>
                  </a:txBody>
                  <a:tcPr/>
                </a:tc>
              </a:tr>
              <a:tr h="439616">
                <a:tc>
                  <a:txBody>
                    <a:bodyPr/>
                    <a:lstStyle/>
                    <a:p>
                      <a:r>
                        <a:rPr lang="en-AU" sz="1400" dirty="0" smtClean="0">
                          <a:uFillTx/>
                        </a:rPr>
                        <a:t>Total shares on issue</a:t>
                      </a:r>
                      <a:r>
                        <a:rPr lang="en-AU" sz="1400" baseline="30000" dirty="0" smtClean="0">
                          <a:uFillTx/>
                        </a:rPr>
                        <a:t>(1)</a:t>
                      </a:r>
                      <a:endParaRPr lang="en-AU" sz="1400" dirty="0">
                        <a:uFillTx/>
                      </a:endParaRPr>
                    </a:p>
                  </a:txBody>
                  <a:tcPr/>
                </a:tc>
                <a:tc>
                  <a:txBody>
                    <a:bodyPr/>
                    <a:lstStyle/>
                    <a:p>
                      <a:pPr algn="r"/>
                      <a:r>
                        <a:rPr lang="en-AU" sz="1400" dirty="0" smtClean="0">
                          <a:uFillTx/>
                        </a:rPr>
                        <a:t>1,903.8</a:t>
                      </a:r>
                      <a:endParaRPr lang="en-AU" sz="1400" dirty="0">
                        <a:uFillTx/>
                      </a:endParaRPr>
                    </a:p>
                  </a:txBody>
                  <a:tcPr/>
                </a:tc>
              </a:tr>
              <a:tr h="439616">
                <a:tc>
                  <a:txBody>
                    <a:bodyPr/>
                    <a:lstStyle/>
                    <a:p>
                      <a:r>
                        <a:rPr lang="en-AU" sz="1400" dirty="0" smtClean="0">
                          <a:uFillTx/>
                        </a:rPr>
                        <a:t>Market capitalization</a:t>
                      </a:r>
                      <a:r>
                        <a:rPr lang="en-AU" sz="1400" baseline="0" dirty="0" smtClean="0">
                          <a:uFillTx/>
                        </a:rPr>
                        <a:t> at 8cps</a:t>
                      </a:r>
                      <a:endParaRPr lang="en-AU" sz="1400" dirty="0">
                        <a:uFillTx/>
                      </a:endParaRPr>
                    </a:p>
                  </a:txBody>
                  <a:tcPr/>
                </a:tc>
                <a:tc>
                  <a:txBody>
                    <a:bodyPr/>
                    <a:lstStyle/>
                    <a:p>
                      <a:pPr algn="r"/>
                      <a:r>
                        <a:rPr lang="en-AU" sz="1400" dirty="0" smtClean="0">
                          <a:uFillTx/>
                        </a:rPr>
                        <a:t>$152.2</a:t>
                      </a:r>
                      <a:endParaRPr lang="en-AU" sz="1400" dirty="0">
                        <a:uFillTx/>
                      </a:endParaRPr>
                    </a:p>
                  </a:txBody>
                  <a:tcPr/>
                </a:tc>
              </a:tr>
              <a:tr h="439616">
                <a:tc>
                  <a:txBody>
                    <a:bodyPr/>
                    <a:lstStyle/>
                    <a:p>
                      <a:r>
                        <a:rPr lang="en-AU" sz="1400" dirty="0" smtClean="0">
                          <a:uFillTx/>
                        </a:rPr>
                        <a:t>Cash on hand</a:t>
                      </a:r>
                      <a:r>
                        <a:rPr lang="en-AU" sz="1400" baseline="30000" dirty="0" smtClean="0">
                          <a:uFillTx/>
                        </a:rPr>
                        <a:t>(2) </a:t>
                      </a:r>
                      <a:r>
                        <a:rPr lang="en-AU" sz="1400" baseline="-25000" dirty="0" smtClean="0">
                          <a:uFillTx/>
                        </a:rPr>
                        <a:t> (31 December 2014)</a:t>
                      </a:r>
                      <a:endParaRPr lang="en-AU" sz="1400" baseline="-25000" dirty="0">
                        <a:uFillTx/>
                      </a:endParaRPr>
                    </a:p>
                  </a:txBody>
                  <a:tcPr/>
                </a:tc>
                <a:tc>
                  <a:txBody>
                    <a:bodyPr/>
                    <a:lstStyle/>
                    <a:p>
                      <a:pPr algn="r"/>
                      <a:r>
                        <a:rPr lang="en-AU" sz="1400" dirty="0" smtClean="0">
                          <a:uFillTx/>
                        </a:rPr>
                        <a:t>$25.2</a:t>
                      </a:r>
                      <a:endParaRPr lang="en-AU" sz="1400" dirty="0">
                        <a:uFillTx/>
                      </a:endParaRPr>
                    </a:p>
                  </a:txBody>
                  <a:tcPr/>
                </a:tc>
              </a:tr>
              <a:tr h="450015">
                <a:tc>
                  <a:txBody>
                    <a:bodyPr/>
                    <a:lstStyle/>
                    <a:p>
                      <a:r>
                        <a:rPr lang="en-AU" sz="1400" dirty="0" smtClean="0">
                          <a:uFillTx/>
                        </a:rPr>
                        <a:t>Investments and receivables in Strateco Resources</a:t>
                      </a:r>
                      <a:endParaRPr lang="en-AU" sz="1400" dirty="0">
                        <a:uFillTx/>
                      </a:endParaRPr>
                    </a:p>
                  </a:txBody>
                  <a:tcPr/>
                </a:tc>
                <a:tc>
                  <a:txBody>
                    <a:bodyPr/>
                    <a:lstStyle/>
                    <a:p>
                      <a:pPr algn="r"/>
                      <a:r>
                        <a:rPr lang="en-AU" sz="1400" dirty="0" smtClean="0">
                          <a:uFillTx/>
                        </a:rPr>
                        <a:t>$18.9</a:t>
                      </a:r>
                      <a:endParaRPr lang="en-AU" sz="1400" dirty="0">
                        <a:uFillTx/>
                      </a:endParaRPr>
                    </a:p>
                  </a:txBody>
                  <a:tcPr/>
                </a:tc>
              </a:tr>
              <a:tr h="439616">
                <a:tc>
                  <a:txBody>
                    <a:bodyPr/>
                    <a:lstStyle/>
                    <a:p>
                      <a:r>
                        <a:rPr lang="en-AU" sz="1400" dirty="0" smtClean="0">
                          <a:uFillTx/>
                        </a:rPr>
                        <a:t>Debt owing to MBL, March 2016</a:t>
                      </a:r>
                      <a:endParaRPr lang="en-AU" sz="1400" dirty="0">
                        <a:uFillTx/>
                      </a:endParaRPr>
                    </a:p>
                  </a:txBody>
                  <a:tcPr/>
                </a:tc>
                <a:tc>
                  <a:txBody>
                    <a:bodyPr/>
                    <a:lstStyle/>
                    <a:p>
                      <a:pPr algn="r"/>
                      <a:r>
                        <a:rPr lang="en-AU" sz="1400" dirty="0" smtClean="0">
                          <a:uFillTx/>
                        </a:rPr>
                        <a:t>$12.0</a:t>
                      </a:r>
                      <a:endParaRPr lang="en-AU" sz="1400" dirty="0">
                        <a:uFillTx/>
                      </a:endParaRPr>
                    </a:p>
                  </a:txBody>
                  <a:tcPr/>
                </a:tc>
              </a:tr>
            </a:tbl>
          </a:graphicData>
        </a:graphic>
      </p:graphicFrame>
      <p:graphicFrame>
        <p:nvGraphicFramePr>
          <p:cNvPr id="6" name="Chart 5"/>
          <p:cNvGraphicFramePr/>
          <p:nvPr>
            <p:extLst>
              <p:ext uri="{D42A27DB-BD31-4B8C-83A1-F6EECF244321}">
                <p14:modId xmlns:p14="http://schemas.microsoft.com/office/powerpoint/2010/main" val="3031528538"/>
              </p:ext>
            </p:extLst>
          </p:nvPr>
        </p:nvGraphicFramePr>
        <p:xfrm>
          <a:off x="2948199" y="4133850"/>
          <a:ext cx="3220629" cy="2107349"/>
        </p:xfrm>
        <a:graphic>
          <a:graphicData uri="http://schemas.openxmlformats.org/drawingml/2006/chart">
            <c:chart xmlns:c="http://schemas.openxmlformats.org/drawingml/2006/chart" xmlns:r="http://schemas.openxmlformats.org/officeDocument/2006/relationships" r:id="rId2"/>
          </a:graphicData>
        </a:graphic>
      </p:graphicFrame>
      <p:sp>
        <p:nvSpPr>
          <p:cNvPr id="7" name="TextBox 6"/>
          <p:cNvSpPr txBox="1"/>
          <p:nvPr/>
        </p:nvSpPr>
        <p:spPr>
          <a:xfrm>
            <a:off x="159122" y="6241199"/>
            <a:ext cx="7684996" cy="584775"/>
          </a:xfrm>
          <a:prstGeom prst="rect">
            <a:avLst/>
          </a:prstGeom>
          <a:noFill/>
        </p:spPr>
        <p:txBody>
          <a:bodyPr wrap="square" rtlCol="0">
            <a:spAutoFit/>
          </a:bodyPr>
          <a:lstStyle/>
          <a:p>
            <a:pPr marL="228600" indent="-228600">
              <a:buAutoNum type="arabicParenBoth"/>
            </a:pPr>
            <a:r>
              <a:rPr lang="en-AU" sz="800" i="1" dirty="0" smtClean="0">
                <a:solidFill>
                  <a:schemeClr val="bg1"/>
                </a:solidFill>
              </a:rPr>
              <a:t>A further 59.1M Deferred Consideration Shares are due to be issued to Sentient to complete the acquisition of Sentients Uranium Interests and a further 32.2M Deferred Subscription Shares are to be issued to Sentient as consideration for a further $2.5M in cash to Toro. Refer ASX announcement dated 3 November 2014 for further details</a:t>
            </a:r>
          </a:p>
          <a:p>
            <a:pPr marL="228600" indent="-228600">
              <a:buAutoNum type="arabicParenBoth"/>
            </a:pPr>
            <a:r>
              <a:rPr lang="en-AU" sz="800" i="1" dirty="0" smtClean="0">
                <a:solidFill>
                  <a:schemeClr val="bg1"/>
                </a:solidFill>
              </a:rPr>
              <a:t>Unaudited and ex the $2.5M referred to in (1) above</a:t>
            </a:r>
          </a:p>
          <a:p>
            <a:pPr marL="228600" indent="-228600">
              <a:buAutoNum type="arabicParenBoth"/>
            </a:pPr>
            <a:r>
              <a:rPr lang="en-AU" sz="800" i="1" dirty="0" smtClean="0">
                <a:solidFill>
                  <a:schemeClr val="bg1"/>
                </a:solidFill>
              </a:rPr>
              <a:t>Upon the issue of the shares to Sentient in (1) above, Sentient’s interest in Toro is expected to increase to 18.3%,</a:t>
            </a:r>
          </a:p>
        </p:txBody>
      </p:sp>
      <p:sp>
        <p:nvSpPr>
          <p:cNvPr id="8" name="TextBox 7"/>
          <p:cNvSpPr txBox="1"/>
          <p:nvPr/>
        </p:nvSpPr>
        <p:spPr>
          <a:xfrm>
            <a:off x="3518219" y="3949184"/>
            <a:ext cx="2896948" cy="369332"/>
          </a:xfrm>
          <a:prstGeom prst="rect">
            <a:avLst/>
          </a:prstGeom>
          <a:noFill/>
        </p:spPr>
        <p:txBody>
          <a:bodyPr wrap="square" rtlCol="0">
            <a:spAutoFit/>
          </a:bodyPr>
          <a:lstStyle/>
          <a:p>
            <a:r>
              <a:rPr lang="en-AU" dirty="0" smtClean="0"/>
              <a:t>Major shareholders</a:t>
            </a:r>
            <a:r>
              <a:rPr lang="en-AU" baseline="30000" dirty="0" smtClean="0"/>
              <a:t>(3)</a:t>
            </a:r>
            <a:endParaRPr lang="en-AU" baseline="30000" dirty="0"/>
          </a:p>
        </p:txBody>
      </p:sp>
    </p:spTree>
    <p:extLst>
      <p:ext uri="{BB962C8B-B14F-4D97-AF65-F5344CB8AC3E}">
        <p14:creationId xmlns:p14="http://schemas.microsoft.com/office/powerpoint/2010/main" val="399101450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quarter" idx="11"/>
          </p:nvPr>
        </p:nvSpPr>
        <p:spPr>
          <a:xfrm>
            <a:off x="351064" y="200616"/>
            <a:ext cx="6217478" cy="582035"/>
          </a:xfrm>
        </p:spPr>
        <p:txBody>
          <a:bodyPr>
            <a:normAutofit/>
          </a:bodyPr>
          <a:lstStyle/>
          <a:p>
            <a:r>
              <a:rPr lang="en-AU" sz="2800" b="1" dirty="0">
                <a:solidFill>
                  <a:srgbClr val="691C24"/>
                </a:solidFill>
                <a:ea typeface="+mj-ea"/>
              </a:rPr>
              <a:t>Toro Board</a:t>
            </a:r>
          </a:p>
          <a:p>
            <a:endParaRPr lang="en-AU" sz="2800" dirty="0">
              <a:solidFill>
                <a:schemeClr val="tx1"/>
              </a:solidFill>
            </a:endParaRPr>
          </a:p>
        </p:txBody>
      </p:sp>
      <p:graphicFrame>
        <p:nvGraphicFramePr>
          <p:cNvPr id="6" name="Content Placeholder 4"/>
          <p:cNvGraphicFramePr>
            <a:graphicFrameLocks/>
          </p:cNvGraphicFramePr>
          <p:nvPr>
            <p:extLst>
              <p:ext uri="{D42A27DB-BD31-4B8C-83A1-F6EECF244321}">
                <p14:modId xmlns:p14="http://schemas.microsoft.com/office/powerpoint/2010/main" val="3889788559"/>
              </p:ext>
            </p:extLst>
          </p:nvPr>
        </p:nvGraphicFramePr>
        <p:xfrm>
          <a:off x="1115616" y="683905"/>
          <a:ext cx="7672784" cy="5452991"/>
        </p:xfrm>
        <a:graphic>
          <a:graphicData uri="http://schemas.openxmlformats.org/drawingml/2006/table">
            <a:tbl>
              <a:tblPr firstRow="1" bandRow="1">
                <a:tableStyleId>{5C22544A-7EE6-4342-B048-85BDC9FD1C3A}</a:tableStyleId>
              </a:tblPr>
              <a:tblGrid>
                <a:gridCol w="1591897"/>
                <a:gridCol w="6080887"/>
              </a:tblGrid>
              <a:tr h="687848">
                <a:tc>
                  <a:txBody>
                    <a:bodyPr/>
                    <a:lstStyle/>
                    <a:p>
                      <a:pPr marL="36000" algn="l">
                        <a:lnSpc>
                          <a:spcPct val="100000"/>
                        </a:lnSpc>
                        <a:spcBef>
                          <a:spcPts val="300"/>
                        </a:spcBef>
                      </a:pPr>
                      <a:r>
                        <a:rPr lang="en-AU" sz="1200" b="1" dirty="0" smtClean="0">
                          <a:solidFill>
                            <a:schemeClr val="tx1"/>
                          </a:solidFill>
                        </a:rPr>
                        <a:t>Erica Smyth</a:t>
                      </a:r>
                    </a:p>
                    <a:p>
                      <a:pPr marL="36000" algn="l">
                        <a:lnSpc>
                          <a:spcPct val="100000"/>
                        </a:lnSpc>
                        <a:spcBef>
                          <a:spcPts val="300"/>
                        </a:spcBef>
                      </a:pPr>
                      <a:r>
                        <a:rPr lang="en-AU" sz="1200" b="0" dirty="0" smtClean="0">
                          <a:solidFill>
                            <a:schemeClr val="tx1"/>
                          </a:solidFill>
                        </a:rPr>
                        <a:t>(Non-Executive</a:t>
                      </a:r>
                      <a:r>
                        <a:rPr lang="en-AU" sz="1200" b="0" baseline="0" dirty="0" smtClean="0">
                          <a:solidFill>
                            <a:schemeClr val="tx1"/>
                          </a:solidFill>
                        </a:rPr>
                        <a:t> Chairman)</a:t>
                      </a:r>
                      <a:endParaRPr lang="en-AU" sz="1200" b="0" i="1" dirty="0">
                        <a:solidFill>
                          <a:schemeClr val="tx1"/>
                        </a:solidFill>
                      </a:endParaRPr>
                    </a:p>
                  </a:txBody>
                  <a:tcPr marL="108000" marR="72000" marT="54000" marB="54000">
                    <a:lnR w="12700" cap="flat" cmpd="sng" algn="ctr">
                      <a:noFill/>
                      <a:prstDash val="solid"/>
                      <a:round/>
                      <a:headEnd type="none" w="med" len="med"/>
                      <a:tailEnd type="none" w="med" len="med"/>
                    </a:lnR>
                    <a:lnB w="12700" cap="flat" cmpd="sng" algn="ctr">
                      <a:solidFill>
                        <a:srgbClr val="800000"/>
                      </a:solidFill>
                      <a:prstDash val="solid"/>
                      <a:round/>
                      <a:headEnd type="none" w="med" len="med"/>
                      <a:tailEnd type="none" w="med" len="med"/>
                    </a:lnB>
                    <a:noFill/>
                  </a:tcPr>
                </a:tc>
                <a:tc>
                  <a:txBody>
                    <a:bodyPr/>
                    <a:lstStyle/>
                    <a:p>
                      <a:pPr marL="171450" marR="0" lvl="0" indent="-171450" algn="l" defTabSz="914400" rtl="0" eaLnBrk="1" fontAlgn="base" latinLnBrk="0" hangingPunct="1">
                        <a:lnSpc>
                          <a:spcPct val="100000"/>
                        </a:lnSpc>
                        <a:spcBef>
                          <a:spcPts val="200"/>
                        </a:spcBef>
                        <a:spcAft>
                          <a:spcPts val="200"/>
                        </a:spcAft>
                        <a:buClr>
                          <a:srgbClr val="800000"/>
                        </a:buClr>
                        <a:buSzTx/>
                        <a:buFont typeface="Wingdings" pitchFamily="2" charset="2"/>
                        <a:buChar char="§"/>
                        <a:tabLst/>
                        <a:defRPr/>
                      </a:pPr>
                      <a:r>
                        <a:rPr lang="en-AU" sz="1000" b="0" kern="1200" baseline="0" dirty="0" smtClean="0">
                          <a:solidFill>
                            <a:schemeClr val="tx1"/>
                          </a:solidFill>
                          <a:latin typeface="+mn-lt"/>
                          <a:ea typeface="+mn-ea"/>
                          <a:cs typeface="+mn-cs"/>
                        </a:rPr>
                        <a:t>30+ years experience in the mineral and petroleum industries</a:t>
                      </a:r>
                    </a:p>
                    <a:p>
                      <a:pPr marL="171450" marR="0" lvl="0" indent="-171450" algn="l" defTabSz="914400" rtl="0" eaLnBrk="1" fontAlgn="base" latinLnBrk="0" hangingPunct="1">
                        <a:lnSpc>
                          <a:spcPct val="100000"/>
                        </a:lnSpc>
                        <a:spcBef>
                          <a:spcPts val="200"/>
                        </a:spcBef>
                        <a:spcAft>
                          <a:spcPts val="200"/>
                        </a:spcAft>
                        <a:buClr>
                          <a:srgbClr val="800000"/>
                        </a:buClr>
                        <a:buSzTx/>
                        <a:buFont typeface="Wingdings" pitchFamily="2" charset="2"/>
                        <a:buChar char="§"/>
                        <a:tabLst/>
                        <a:defRPr/>
                      </a:pPr>
                      <a:r>
                        <a:rPr lang="en-AU" sz="1000" b="0" kern="1200" baseline="0" dirty="0" smtClean="0">
                          <a:solidFill>
                            <a:schemeClr val="tx1"/>
                          </a:solidFill>
                          <a:latin typeface="+mn-lt"/>
                          <a:ea typeface="+mn-ea"/>
                          <a:cs typeface="+mn-cs"/>
                        </a:rPr>
                        <a:t>Director of Australian Nuclear Science and Technology Organization</a:t>
                      </a:r>
                    </a:p>
                  </a:txBody>
                  <a:tcPr marL="108000" marR="72000" marT="54000" marB="54000">
                    <a:lnL w="12700" cap="flat" cmpd="sng" algn="ctr">
                      <a:noFill/>
                      <a:prstDash val="solid"/>
                      <a:round/>
                      <a:headEnd type="none" w="med" len="med"/>
                      <a:tailEnd type="none" w="med" len="med"/>
                    </a:lnL>
                    <a:lnB w="12700" cap="flat" cmpd="sng" algn="ctr">
                      <a:solidFill>
                        <a:srgbClr val="800000"/>
                      </a:solidFill>
                      <a:prstDash val="solid"/>
                      <a:round/>
                      <a:headEnd type="none" w="med" len="med"/>
                      <a:tailEnd type="none" w="med" len="med"/>
                    </a:lnB>
                    <a:noFill/>
                  </a:tcPr>
                </a:tc>
              </a:tr>
              <a:tr h="784015">
                <a:tc>
                  <a:txBody>
                    <a:bodyPr/>
                    <a:lstStyle/>
                    <a:p>
                      <a:pPr marL="0" indent="0" algn="l">
                        <a:lnSpc>
                          <a:spcPct val="100000"/>
                        </a:lnSpc>
                        <a:spcBef>
                          <a:spcPts val="300"/>
                        </a:spcBef>
                      </a:pPr>
                      <a:r>
                        <a:rPr lang="en-AU" sz="1200" b="1" dirty="0" smtClean="0">
                          <a:solidFill>
                            <a:schemeClr val="tx1"/>
                          </a:solidFill>
                        </a:rPr>
                        <a:t>Dr Vanessa</a:t>
                      </a:r>
                      <a:r>
                        <a:rPr lang="en-AU" sz="1200" b="1" baseline="0" dirty="0" smtClean="0">
                          <a:solidFill>
                            <a:schemeClr val="tx1"/>
                          </a:solidFill>
                        </a:rPr>
                        <a:t> Guthrie</a:t>
                      </a:r>
                    </a:p>
                    <a:p>
                      <a:pPr marL="0" indent="0" algn="l">
                        <a:lnSpc>
                          <a:spcPct val="100000"/>
                        </a:lnSpc>
                        <a:spcBef>
                          <a:spcPts val="300"/>
                        </a:spcBef>
                      </a:pPr>
                      <a:r>
                        <a:rPr lang="en-AU" sz="1200" b="0" baseline="0" dirty="0" smtClean="0">
                          <a:solidFill>
                            <a:schemeClr val="tx1"/>
                          </a:solidFill>
                        </a:rPr>
                        <a:t>(Managing Director)</a:t>
                      </a:r>
                      <a:endParaRPr lang="en-AU" sz="1200" b="0" i="1" dirty="0">
                        <a:solidFill>
                          <a:schemeClr val="tx1"/>
                        </a:solidFill>
                      </a:endParaRPr>
                    </a:p>
                  </a:txBody>
                  <a:tcPr marL="108000" marR="72000" marT="54000" marB="54000">
                    <a:lnR w="12700" cap="flat" cmpd="sng" algn="ctr">
                      <a:noFill/>
                      <a:prstDash val="solid"/>
                      <a:round/>
                      <a:headEnd type="none" w="med" len="med"/>
                      <a:tailEnd type="none" w="med" len="med"/>
                    </a:lnR>
                    <a:lnT w="12700" cap="flat" cmpd="sng" algn="ctr">
                      <a:solidFill>
                        <a:srgbClr val="800000"/>
                      </a:solidFill>
                      <a:prstDash val="solid"/>
                      <a:round/>
                      <a:headEnd type="none" w="med" len="med"/>
                      <a:tailEnd type="none" w="med" len="med"/>
                    </a:lnT>
                    <a:lnB w="12700" cap="flat" cmpd="sng" algn="ctr">
                      <a:solidFill>
                        <a:srgbClr val="800000"/>
                      </a:solidFill>
                      <a:prstDash val="solid"/>
                      <a:round/>
                      <a:headEnd type="none" w="med" len="med"/>
                      <a:tailEnd type="none" w="med" len="med"/>
                    </a:lnB>
                    <a:noFill/>
                  </a:tcPr>
                </a:tc>
                <a:tc>
                  <a:txBody>
                    <a:bodyPr/>
                    <a:lstStyle/>
                    <a:p>
                      <a:pPr marL="171450" marR="0" lvl="0" indent="-171450" algn="l" defTabSz="914400" rtl="0" eaLnBrk="1" fontAlgn="base" latinLnBrk="0" hangingPunct="1">
                        <a:lnSpc>
                          <a:spcPct val="100000"/>
                        </a:lnSpc>
                        <a:spcBef>
                          <a:spcPts val="200"/>
                        </a:spcBef>
                        <a:spcAft>
                          <a:spcPts val="200"/>
                        </a:spcAft>
                        <a:buClr>
                          <a:srgbClr val="800000"/>
                        </a:buClr>
                        <a:buSzTx/>
                        <a:buFont typeface="Wingdings" pitchFamily="2" charset="2"/>
                        <a:buChar char="§"/>
                        <a:tabLst/>
                        <a:defRPr/>
                      </a:pPr>
                      <a:r>
                        <a:rPr lang="en-AU" sz="1000" b="0" kern="1200" baseline="0" dirty="0" smtClean="0">
                          <a:solidFill>
                            <a:schemeClr val="tx1"/>
                          </a:solidFill>
                          <a:latin typeface="+mn-lt"/>
                          <a:ea typeface="+mn-ea"/>
                          <a:cs typeface="+mn-cs"/>
                        </a:rPr>
                        <a:t>PhD in Geology, Environment</a:t>
                      </a:r>
                    </a:p>
                    <a:p>
                      <a:pPr marL="171450" marR="0" lvl="0" indent="-171450" algn="l" defTabSz="914400" rtl="0" eaLnBrk="1" fontAlgn="base" latinLnBrk="0" hangingPunct="1">
                        <a:lnSpc>
                          <a:spcPct val="100000"/>
                        </a:lnSpc>
                        <a:spcBef>
                          <a:spcPts val="200"/>
                        </a:spcBef>
                        <a:spcAft>
                          <a:spcPts val="200"/>
                        </a:spcAft>
                        <a:buClr>
                          <a:srgbClr val="800000"/>
                        </a:buClr>
                        <a:buSzTx/>
                        <a:buFont typeface="Wingdings" pitchFamily="2" charset="2"/>
                        <a:buChar char="§"/>
                        <a:tabLst/>
                        <a:defRPr/>
                      </a:pPr>
                      <a:r>
                        <a:rPr lang="en-AU" sz="1000" b="0" kern="1200" baseline="0" dirty="0" smtClean="0">
                          <a:solidFill>
                            <a:schemeClr val="tx1"/>
                          </a:solidFill>
                          <a:latin typeface="+mn-lt"/>
                          <a:ea typeface="+mn-ea"/>
                          <a:cs typeface="+mn-cs"/>
                        </a:rPr>
                        <a:t>Extensive executive &amp; management experience in sustainability, environment, government &amp; approvals, mine operations, community &amp; indigenous in Western Australia</a:t>
                      </a:r>
                    </a:p>
                  </a:txBody>
                  <a:tcPr marL="108000" marR="72000" marT="54000" marB="54000">
                    <a:lnL w="12700" cap="flat" cmpd="sng" algn="ctr">
                      <a:noFill/>
                      <a:prstDash val="solid"/>
                      <a:round/>
                      <a:headEnd type="none" w="med" len="med"/>
                      <a:tailEnd type="none" w="med" len="med"/>
                    </a:lnL>
                    <a:lnT w="12700" cap="flat" cmpd="sng" algn="ctr">
                      <a:solidFill>
                        <a:srgbClr val="800000"/>
                      </a:solidFill>
                      <a:prstDash val="solid"/>
                      <a:round/>
                      <a:headEnd type="none" w="med" len="med"/>
                      <a:tailEnd type="none" w="med" len="med"/>
                    </a:lnT>
                    <a:lnB w="12700" cap="flat" cmpd="sng" algn="ctr">
                      <a:solidFill>
                        <a:srgbClr val="800000"/>
                      </a:solidFill>
                      <a:prstDash val="solid"/>
                      <a:round/>
                      <a:headEnd type="none" w="med" len="med"/>
                      <a:tailEnd type="none" w="med" len="med"/>
                    </a:lnB>
                    <a:noFill/>
                  </a:tcPr>
                </a:tc>
              </a:tr>
              <a:tr h="736600">
                <a:tc>
                  <a:txBody>
                    <a:bodyPr/>
                    <a:lstStyle/>
                    <a:p>
                      <a:pPr marL="36000" algn="l">
                        <a:lnSpc>
                          <a:spcPct val="100000"/>
                        </a:lnSpc>
                        <a:spcBef>
                          <a:spcPts val="300"/>
                        </a:spcBef>
                      </a:pPr>
                      <a:r>
                        <a:rPr lang="en-AU" sz="1200" b="1" dirty="0" smtClean="0">
                          <a:solidFill>
                            <a:schemeClr val="tx1"/>
                          </a:solidFill>
                        </a:rPr>
                        <a:t>Greg Hall</a:t>
                      </a:r>
                    </a:p>
                    <a:p>
                      <a:pPr marL="36000" algn="l">
                        <a:lnSpc>
                          <a:spcPct val="100000"/>
                        </a:lnSpc>
                        <a:spcBef>
                          <a:spcPts val="300"/>
                        </a:spcBef>
                      </a:pPr>
                      <a:r>
                        <a:rPr lang="en-AU" sz="1200" b="0" dirty="0" smtClean="0">
                          <a:solidFill>
                            <a:schemeClr val="tx1"/>
                          </a:solidFill>
                        </a:rPr>
                        <a:t>(Non-Executive Director)</a:t>
                      </a:r>
                      <a:endParaRPr lang="en-AU" sz="1200" b="0" i="1" dirty="0">
                        <a:solidFill>
                          <a:schemeClr val="tx1"/>
                        </a:solidFill>
                      </a:endParaRPr>
                    </a:p>
                  </a:txBody>
                  <a:tcPr marL="108000" marR="72000" marT="54000" marB="54000">
                    <a:lnR w="12700" cap="flat" cmpd="sng" algn="ctr">
                      <a:noFill/>
                      <a:prstDash val="solid"/>
                      <a:round/>
                      <a:headEnd type="none" w="med" len="med"/>
                      <a:tailEnd type="none" w="med" len="med"/>
                    </a:lnR>
                    <a:lnT w="12700" cap="flat" cmpd="sng" algn="ctr">
                      <a:solidFill>
                        <a:srgbClr val="800000"/>
                      </a:solidFill>
                      <a:prstDash val="solid"/>
                      <a:round/>
                      <a:headEnd type="none" w="med" len="med"/>
                      <a:tailEnd type="none" w="med" len="med"/>
                    </a:lnT>
                    <a:lnB w="12700" cap="flat" cmpd="sng" algn="ctr">
                      <a:solidFill>
                        <a:srgbClr val="800000"/>
                      </a:solidFill>
                      <a:prstDash val="solid"/>
                      <a:round/>
                      <a:headEnd type="none" w="med" len="med"/>
                      <a:tailEnd type="none" w="med" len="med"/>
                    </a:lnB>
                    <a:noFill/>
                  </a:tcPr>
                </a:tc>
                <a:tc>
                  <a:txBody>
                    <a:bodyPr/>
                    <a:lstStyle/>
                    <a:p>
                      <a:pPr marL="171450" marR="0" lvl="0" indent="-171450" algn="l" defTabSz="914400" rtl="0" eaLnBrk="1" fontAlgn="base" latinLnBrk="0" hangingPunct="1">
                        <a:lnSpc>
                          <a:spcPct val="100000"/>
                        </a:lnSpc>
                        <a:spcBef>
                          <a:spcPts val="200"/>
                        </a:spcBef>
                        <a:spcAft>
                          <a:spcPts val="200"/>
                        </a:spcAft>
                        <a:buClr>
                          <a:srgbClr val="800000"/>
                        </a:buClr>
                        <a:buSzTx/>
                        <a:buFont typeface="Wingdings" pitchFamily="2" charset="2"/>
                        <a:buChar char="§"/>
                        <a:tabLst/>
                        <a:defRPr/>
                      </a:pPr>
                      <a:r>
                        <a:rPr lang="en-AU" sz="1000" b="0" kern="1200" baseline="0" dirty="0" smtClean="0">
                          <a:solidFill>
                            <a:schemeClr val="tx1"/>
                          </a:solidFill>
                          <a:latin typeface="+mn-lt"/>
                          <a:ea typeface="+mn-ea"/>
                          <a:cs typeface="+mn-cs"/>
                        </a:rPr>
                        <a:t>Mining engineer &amp; founding director of Toro</a:t>
                      </a:r>
                    </a:p>
                    <a:p>
                      <a:pPr marL="171450" marR="0" lvl="0" indent="-171450" algn="l" defTabSz="914400" rtl="0" eaLnBrk="1" fontAlgn="base" latinLnBrk="0" hangingPunct="1">
                        <a:lnSpc>
                          <a:spcPct val="100000"/>
                        </a:lnSpc>
                        <a:spcBef>
                          <a:spcPts val="200"/>
                        </a:spcBef>
                        <a:spcAft>
                          <a:spcPts val="200"/>
                        </a:spcAft>
                        <a:buClr>
                          <a:srgbClr val="800000"/>
                        </a:buClr>
                        <a:buSzTx/>
                        <a:buFont typeface="Wingdings" pitchFamily="2" charset="2"/>
                        <a:buChar char="§"/>
                        <a:tabLst/>
                        <a:defRPr/>
                      </a:pPr>
                      <a:r>
                        <a:rPr lang="en-AU" sz="1000" b="0" kern="1200" baseline="0" dirty="0" smtClean="0">
                          <a:solidFill>
                            <a:schemeClr val="tx1"/>
                          </a:solidFill>
                          <a:latin typeface="+mn-lt"/>
                          <a:ea typeface="+mn-ea"/>
                          <a:cs typeface="+mn-cs"/>
                        </a:rPr>
                        <a:t>30+ years resource sector experience, including 21 years  managing Ranger, Jabiluka &amp; Olympic Dam and uranium marketing with Rio Tinto</a:t>
                      </a:r>
                    </a:p>
                  </a:txBody>
                  <a:tcPr marL="108000" marR="72000" marT="54000" marB="54000">
                    <a:lnL w="12700" cap="flat" cmpd="sng" algn="ctr">
                      <a:noFill/>
                      <a:prstDash val="solid"/>
                      <a:round/>
                      <a:headEnd type="none" w="med" len="med"/>
                      <a:tailEnd type="none" w="med" len="med"/>
                    </a:lnL>
                    <a:lnT w="12700" cap="flat" cmpd="sng" algn="ctr">
                      <a:solidFill>
                        <a:srgbClr val="800000"/>
                      </a:solidFill>
                      <a:prstDash val="solid"/>
                      <a:round/>
                      <a:headEnd type="none" w="med" len="med"/>
                      <a:tailEnd type="none" w="med" len="med"/>
                    </a:lnT>
                    <a:lnB w="12700" cap="flat" cmpd="sng" algn="ctr">
                      <a:solidFill>
                        <a:srgbClr val="800000"/>
                      </a:solidFill>
                      <a:prstDash val="solid"/>
                      <a:round/>
                      <a:headEnd type="none" w="med" len="med"/>
                      <a:tailEnd type="none" w="med" len="med"/>
                    </a:lnB>
                    <a:noFill/>
                  </a:tcPr>
                </a:tc>
              </a:tr>
              <a:tr h="654808">
                <a:tc>
                  <a:txBody>
                    <a:bodyPr/>
                    <a:lstStyle/>
                    <a:p>
                      <a:pPr marL="36000" marR="0" indent="0" algn="l" defTabSz="914400" rtl="0" eaLnBrk="1" fontAlgn="auto" latinLnBrk="0" hangingPunct="1">
                        <a:lnSpc>
                          <a:spcPct val="100000"/>
                        </a:lnSpc>
                        <a:spcBef>
                          <a:spcPts val="300"/>
                        </a:spcBef>
                        <a:spcAft>
                          <a:spcPts val="0"/>
                        </a:spcAft>
                        <a:buClrTx/>
                        <a:buSzTx/>
                        <a:buFontTx/>
                        <a:buNone/>
                        <a:tabLst/>
                        <a:defRPr/>
                      </a:pPr>
                      <a:r>
                        <a:rPr lang="en-AU" sz="1200" b="1" i="0" dirty="0" smtClean="0">
                          <a:solidFill>
                            <a:schemeClr val="tx1"/>
                          </a:solidFill>
                        </a:rPr>
                        <a:t>Richard </a:t>
                      </a:r>
                      <a:r>
                        <a:rPr lang="en-AU" sz="1200" b="1" i="0" dirty="0" err="1" smtClean="0">
                          <a:solidFill>
                            <a:schemeClr val="tx1"/>
                          </a:solidFill>
                        </a:rPr>
                        <a:t>Patricio</a:t>
                      </a:r>
                      <a:endParaRPr lang="en-AU" sz="1200" b="1" i="0" dirty="0" smtClean="0">
                        <a:solidFill>
                          <a:schemeClr val="tx1"/>
                        </a:solidFill>
                      </a:endParaRPr>
                    </a:p>
                    <a:p>
                      <a:pPr marL="36000" marR="0" indent="0" algn="l" defTabSz="914400" rtl="0" eaLnBrk="1" fontAlgn="auto" latinLnBrk="0" hangingPunct="1">
                        <a:lnSpc>
                          <a:spcPct val="100000"/>
                        </a:lnSpc>
                        <a:spcBef>
                          <a:spcPts val="300"/>
                        </a:spcBef>
                        <a:spcAft>
                          <a:spcPts val="0"/>
                        </a:spcAft>
                        <a:buClrTx/>
                        <a:buSzTx/>
                        <a:buFontTx/>
                        <a:buNone/>
                        <a:tabLst/>
                        <a:defRPr/>
                      </a:pPr>
                      <a:r>
                        <a:rPr lang="en-AU" sz="1200" b="0" dirty="0" smtClean="0">
                          <a:solidFill>
                            <a:schemeClr val="tx1"/>
                          </a:solidFill>
                        </a:rPr>
                        <a:t>(Non-Executive Director)</a:t>
                      </a:r>
                      <a:endParaRPr lang="en-AU" sz="1200" b="0" i="1" dirty="0" smtClean="0">
                        <a:solidFill>
                          <a:schemeClr val="tx1"/>
                        </a:solidFill>
                      </a:endParaRPr>
                    </a:p>
                  </a:txBody>
                  <a:tcPr marL="108000" marR="72000" marT="54000" marB="54000">
                    <a:lnR w="12700" cap="flat" cmpd="sng" algn="ctr">
                      <a:noFill/>
                      <a:prstDash val="solid"/>
                      <a:round/>
                      <a:headEnd type="none" w="med" len="med"/>
                      <a:tailEnd type="none" w="med" len="med"/>
                    </a:lnR>
                    <a:lnT w="12700" cap="flat" cmpd="sng" algn="ctr">
                      <a:solidFill>
                        <a:srgbClr val="800000"/>
                      </a:solidFill>
                      <a:prstDash val="solid"/>
                      <a:round/>
                      <a:headEnd type="none" w="med" len="med"/>
                      <a:tailEnd type="none" w="med" len="med"/>
                    </a:lnT>
                    <a:lnB w="12700" cap="flat" cmpd="sng" algn="ctr">
                      <a:solidFill>
                        <a:srgbClr val="800000"/>
                      </a:solidFill>
                      <a:prstDash val="solid"/>
                      <a:round/>
                      <a:headEnd type="none" w="med" len="med"/>
                      <a:tailEnd type="none" w="med" len="med"/>
                    </a:lnB>
                    <a:noFill/>
                  </a:tcPr>
                </a:tc>
                <a:tc>
                  <a:txBody>
                    <a:bodyPr/>
                    <a:lstStyle/>
                    <a:p>
                      <a:pPr marL="171450" marR="0" lvl="0" indent="-171450" algn="l" defTabSz="914400" rtl="0" eaLnBrk="1" fontAlgn="base" latinLnBrk="0" hangingPunct="1">
                        <a:lnSpc>
                          <a:spcPct val="100000"/>
                        </a:lnSpc>
                        <a:spcBef>
                          <a:spcPts val="200"/>
                        </a:spcBef>
                        <a:spcAft>
                          <a:spcPts val="200"/>
                        </a:spcAft>
                        <a:buClr>
                          <a:srgbClr val="800000"/>
                        </a:buClr>
                        <a:buSzTx/>
                        <a:buFont typeface="Wingdings" pitchFamily="2" charset="2"/>
                        <a:buChar char="§"/>
                        <a:tabLst/>
                        <a:defRPr/>
                      </a:pPr>
                      <a:r>
                        <a:rPr lang="en-AU" sz="1000" b="0" kern="1200" baseline="0" dirty="0" smtClean="0">
                          <a:solidFill>
                            <a:schemeClr val="tx1"/>
                          </a:solidFill>
                          <a:latin typeface="+mn-lt"/>
                          <a:ea typeface="+mn-ea"/>
                          <a:cs typeface="+mn-cs"/>
                        </a:rPr>
                        <a:t>Executive Vice President Corporate Affairs of Mega Uranium</a:t>
                      </a:r>
                    </a:p>
                    <a:p>
                      <a:pPr marL="171450" marR="0" lvl="0" indent="-171450" algn="l" defTabSz="914400" rtl="0" eaLnBrk="1" fontAlgn="base" latinLnBrk="0" hangingPunct="1">
                        <a:lnSpc>
                          <a:spcPct val="100000"/>
                        </a:lnSpc>
                        <a:spcBef>
                          <a:spcPts val="200"/>
                        </a:spcBef>
                        <a:spcAft>
                          <a:spcPts val="200"/>
                        </a:spcAft>
                        <a:buClr>
                          <a:srgbClr val="800000"/>
                        </a:buClr>
                        <a:buSzTx/>
                        <a:buFont typeface="Wingdings" pitchFamily="2" charset="2"/>
                        <a:buChar char="§"/>
                        <a:tabLst/>
                        <a:defRPr/>
                      </a:pPr>
                      <a:r>
                        <a:rPr lang="en-AU" sz="1000" b="0" kern="1200" baseline="0" dirty="0" smtClean="0">
                          <a:solidFill>
                            <a:schemeClr val="tx1"/>
                          </a:solidFill>
                          <a:latin typeface="+mn-lt"/>
                          <a:ea typeface="+mn-ea"/>
                          <a:cs typeface="+mn-cs"/>
                        </a:rPr>
                        <a:t>Lawyer qualified to practice in the Province of Ontario</a:t>
                      </a:r>
                    </a:p>
                  </a:txBody>
                  <a:tcPr marL="108000" marR="72000" marT="54000" marB="54000">
                    <a:lnL w="12700" cap="flat" cmpd="sng" algn="ctr">
                      <a:noFill/>
                      <a:prstDash val="solid"/>
                      <a:round/>
                      <a:headEnd type="none" w="med" len="med"/>
                      <a:tailEnd type="none" w="med" len="med"/>
                    </a:lnL>
                    <a:lnT w="12700" cap="flat" cmpd="sng" algn="ctr">
                      <a:solidFill>
                        <a:srgbClr val="800000"/>
                      </a:solidFill>
                      <a:prstDash val="solid"/>
                      <a:round/>
                      <a:headEnd type="none" w="med" len="med"/>
                      <a:tailEnd type="none" w="med" len="med"/>
                    </a:lnT>
                    <a:lnB w="12700" cap="flat" cmpd="sng" algn="ctr">
                      <a:solidFill>
                        <a:srgbClr val="800000"/>
                      </a:solidFill>
                      <a:prstDash val="solid"/>
                      <a:round/>
                      <a:headEnd type="none" w="med" len="med"/>
                      <a:tailEnd type="none" w="med" len="med"/>
                    </a:lnB>
                    <a:noFill/>
                  </a:tcPr>
                </a:tc>
              </a:tr>
              <a:tr h="760248">
                <a:tc>
                  <a:txBody>
                    <a:bodyPr/>
                    <a:lstStyle/>
                    <a:p>
                      <a:pPr marL="36000" marR="0" indent="0" algn="l" defTabSz="914400" rtl="0" eaLnBrk="1" fontAlgn="auto" latinLnBrk="0" hangingPunct="1">
                        <a:lnSpc>
                          <a:spcPct val="100000"/>
                        </a:lnSpc>
                        <a:spcBef>
                          <a:spcPts val="300"/>
                        </a:spcBef>
                        <a:spcAft>
                          <a:spcPts val="0"/>
                        </a:spcAft>
                        <a:buClrTx/>
                        <a:buSzTx/>
                        <a:buFontTx/>
                        <a:buNone/>
                        <a:tabLst/>
                        <a:defRPr/>
                      </a:pPr>
                      <a:r>
                        <a:rPr lang="en-AU" sz="1200" b="1" i="0" dirty="0" smtClean="0">
                          <a:solidFill>
                            <a:schemeClr val="tx1"/>
                          </a:solidFill>
                        </a:rPr>
                        <a:t>Richard </a:t>
                      </a:r>
                      <a:r>
                        <a:rPr lang="en-AU" sz="1200" b="1" i="0" dirty="0" err="1" smtClean="0">
                          <a:solidFill>
                            <a:schemeClr val="tx1"/>
                          </a:solidFill>
                        </a:rPr>
                        <a:t>Homsany</a:t>
                      </a:r>
                      <a:endParaRPr lang="en-AU" sz="1200" b="1" i="0" dirty="0" smtClean="0">
                        <a:solidFill>
                          <a:schemeClr val="tx1"/>
                        </a:solidFill>
                      </a:endParaRPr>
                    </a:p>
                    <a:p>
                      <a:pPr marL="36000" marR="0" indent="0" algn="l" defTabSz="914400" rtl="0" eaLnBrk="1" fontAlgn="auto" latinLnBrk="0" hangingPunct="1">
                        <a:lnSpc>
                          <a:spcPct val="100000"/>
                        </a:lnSpc>
                        <a:spcBef>
                          <a:spcPts val="300"/>
                        </a:spcBef>
                        <a:spcAft>
                          <a:spcPts val="0"/>
                        </a:spcAft>
                        <a:buClrTx/>
                        <a:buSzTx/>
                        <a:buFontTx/>
                        <a:buNone/>
                        <a:tabLst/>
                        <a:defRPr/>
                      </a:pPr>
                      <a:r>
                        <a:rPr lang="en-AU" sz="1200" b="0" dirty="0" smtClean="0">
                          <a:solidFill>
                            <a:schemeClr val="tx1"/>
                          </a:solidFill>
                        </a:rPr>
                        <a:t>(Non-Executive Director)</a:t>
                      </a:r>
                      <a:endParaRPr lang="en-AU" sz="1200" b="0" i="1" dirty="0" smtClean="0">
                        <a:solidFill>
                          <a:schemeClr val="tx1"/>
                        </a:solidFill>
                      </a:endParaRPr>
                    </a:p>
                  </a:txBody>
                  <a:tcPr marL="108000" marR="72000" marT="54000" marB="54000">
                    <a:lnR w="12700" cap="flat" cmpd="sng" algn="ctr">
                      <a:noFill/>
                      <a:prstDash val="solid"/>
                      <a:round/>
                      <a:headEnd type="none" w="med" len="med"/>
                      <a:tailEnd type="none" w="med" len="med"/>
                    </a:lnR>
                    <a:lnT w="12700" cap="flat" cmpd="sng" algn="ctr">
                      <a:solidFill>
                        <a:srgbClr val="800000"/>
                      </a:solidFill>
                      <a:prstDash val="solid"/>
                      <a:round/>
                      <a:headEnd type="none" w="med" len="med"/>
                      <a:tailEnd type="none" w="med" len="med"/>
                    </a:lnT>
                    <a:lnB w="12700" cap="flat" cmpd="sng" algn="ctr">
                      <a:solidFill>
                        <a:srgbClr val="800000"/>
                      </a:solidFill>
                      <a:prstDash val="solid"/>
                      <a:round/>
                      <a:headEnd type="none" w="med" len="med"/>
                      <a:tailEnd type="none" w="med" len="med"/>
                    </a:lnB>
                    <a:noFill/>
                  </a:tcPr>
                </a:tc>
                <a:tc>
                  <a:txBody>
                    <a:bodyPr/>
                    <a:lstStyle/>
                    <a:p>
                      <a:pPr marL="171450" marR="0" lvl="0" indent="-171450" algn="l" defTabSz="914400" rtl="0" eaLnBrk="1" fontAlgn="base" latinLnBrk="0" hangingPunct="1">
                        <a:lnSpc>
                          <a:spcPct val="100000"/>
                        </a:lnSpc>
                        <a:spcBef>
                          <a:spcPts val="200"/>
                        </a:spcBef>
                        <a:spcAft>
                          <a:spcPts val="200"/>
                        </a:spcAft>
                        <a:buClr>
                          <a:srgbClr val="800000"/>
                        </a:buClr>
                        <a:buSzTx/>
                        <a:buFont typeface="Wingdings" pitchFamily="2" charset="2"/>
                        <a:buChar char="§"/>
                        <a:tabLst/>
                        <a:defRPr/>
                      </a:pPr>
                      <a:r>
                        <a:rPr lang="en-AU" sz="1000" b="0" kern="1200" baseline="0" dirty="0" smtClean="0">
                          <a:solidFill>
                            <a:schemeClr val="tx1"/>
                          </a:solidFill>
                          <a:latin typeface="+mn-lt"/>
                          <a:ea typeface="+mn-ea"/>
                          <a:cs typeface="+mn-cs"/>
                        </a:rPr>
                        <a:t>Executive Vice President, Australia or Mega Uranium</a:t>
                      </a:r>
                    </a:p>
                    <a:p>
                      <a:pPr marL="171450" marR="0" lvl="0" indent="-171450" algn="l" defTabSz="914400" rtl="0" eaLnBrk="1" fontAlgn="base" latinLnBrk="0" hangingPunct="1">
                        <a:lnSpc>
                          <a:spcPct val="100000"/>
                        </a:lnSpc>
                        <a:spcBef>
                          <a:spcPts val="200"/>
                        </a:spcBef>
                        <a:spcAft>
                          <a:spcPts val="200"/>
                        </a:spcAft>
                        <a:buClr>
                          <a:srgbClr val="800000"/>
                        </a:buClr>
                        <a:buSzTx/>
                        <a:buFont typeface="Wingdings" pitchFamily="2" charset="2"/>
                        <a:buChar char="§"/>
                        <a:tabLst/>
                        <a:defRPr/>
                      </a:pPr>
                      <a:r>
                        <a:rPr lang="en-AU" sz="1000" b="0" kern="1200" baseline="0" dirty="0" smtClean="0">
                          <a:solidFill>
                            <a:schemeClr val="tx1"/>
                          </a:solidFill>
                          <a:latin typeface="+mn-lt"/>
                          <a:ea typeface="+mn-ea"/>
                          <a:cs typeface="+mn-cs"/>
                        </a:rPr>
                        <a:t>Extensive experience in the resources industry, including working for North Ltd., which was acquired by Rio Tinto Ltd. in 2001, and board experience with publicly listed resource companies in Australia</a:t>
                      </a:r>
                    </a:p>
                  </a:txBody>
                  <a:tcPr marL="108000" marR="72000" marT="54000" marB="54000">
                    <a:lnL w="12700" cap="flat" cmpd="sng" algn="ctr">
                      <a:noFill/>
                      <a:prstDash val="solid"/>
                      <a:round/>
                      <a:headEnd type="none" w="med" len="med"/>
                      <a:tailEnd type="none" w="med" len="med"/>
                    </a:lnL>
                    <a:lnT w="12700" cap="flat" cmpd="sng" algn="ctr">
                      <a:solidFill>
                        <a:srgbClr val="800000"/>
                      </a:solidFill>
                      <a:prstDash val="solid"/>
                      <a:round/>
                      <a:headEnd type="none" w="med" len="med"/>
                      <a:tailEnd type="none" w="med" len="med"/>
                    </a:lnT>
                    <a:lnB w="12700" cap="flat" cmpd="sng" algn="ctr">
                      <a:solidFill>
                        <a:srgbClr val="800000"/>
                      </a:solidFill>
                      <a:prstDash val="solid"/>
                      <a:round/>
                      <a:headEnd type="none" w="med" len="med"/>
                      <a:tailEnd type="none" w="med" len="med"/>
                    </a:lnB>
                    <a:noFill/>
                  </a:tcPr>
                </a:tc>
              </a:tr>
              <a:tr h="760248">
                <a:tc>
                  <a:txBody>
                    <a:bodyPr/>
                    <a:lstStyle/>
                    <a:p>
                      <a:pPr marL="36000" marR="0" indent="0" algn="l" defTabSz="914400" rtl="0" eaLnBrk="1" fontAlgn="auto" latinLnBrk="0" hangingPunct="1">
                        <a:lnSpc>
                          <a:spcPct val="100000"/>
                        </a:lnSpc>
                        <a:spcBef>
                          <a:spcPts val="300"/>
                        </a:spcBef>
                        <a:spcAft>
                          <a:spcPts val="0"/>
                        </a:spcAft>
                        <a:buClrTx/>
                        <a:buSzTx/>
                        <a:buFontTx/>
                        <a:buNone/>
                        <a:tabLst/>
                        <a:defRPr/>
                      </a:pPr>
                      <a:r>
                        <a:rPr lang="en-AU" sz="1200" b="1" i="0" dirty="0" smtClean="0">
                          <a:solidFill>
                            <a:schemeClr val="tx1"/>
                          </a:solidFill>
                        </a:rPr>
                        <a:t>Michel Marier</a:t>
                      </a:r>
                    </a:p>
                    <a:p>
                      <a:pPr marL="36000" marR="0" indent="0" algn="l" defTabSz="914400" rtl="0" eaLnBrk="1" fontAlgn="auto" latinLnBrk="0" hangingPunct="1">
                        <a:lnSpc>
                          <a:spcPct val="100000"/>
                        </a:lnSpc>
                        <a:spcBef>
                          <a:spcPts val="300"/>
                        </a:spcBef>
                        <a:spcAft>
                          <a:spcPts val="0"/>
                        </a:spcAft>
                        <a:buClrTx/>
                        <a:buSzTx/>
                        <a:buFontTx/>
                        <a:buNone/>
                        <a:tabLst/>
                        <a:defRPr/>
                      </a:pPr>
                      <a:r>
                        <a:rPr lang="en-AU" sz="1200" b="0" dirty="0" smtClean="0">
                          <a:solidFill>
                            <a:schemeClr val="tx1"/>
                          </a:solidFill>
                        </a:rPr>
                        <a:t>(Non-Executive Director)</a:t>
                      </a:r>
                      <a:endParaRPr lang="en-AU" sz="1200" b="0" i="1" dirty="0" smtClean="0">
                        <a:solidFill>
                          <a:schemeClr val="tx1"/>
                        </a:solidFill>
                      </a:endParaRPr>
                    </a:p>
                  </a:txBody>
                  <a:tcPr marL="108000" marR="72000" marT="54000" marB="54000">
                    <a:lnR w="12700" cap="flat" cmpd="sng" algn="ctr">
                      <a:noFill/>
                      <a:prstDash val="solid"/>
                      <a:round/>
                      <a:headEnd type="none" w="med" len="med"/>
                      <a:tailEnd type="none" w="med" len="med"/>
                    </a:lnR>
                    <a:lnT w="12700" cap="flat" cmpd="sng" algn="ctr">
                      <a:solidFill>
                        <a:srgbClr val="800000"/>
                      </a:solidFill>
                      <a:prstDash val="solid"/>
                      <a:round/>
                      <a:headEnd type="none" w="med" len="med"/>
                      <a:tailEnd type="none" w="med" len="med"/>
                    </a:lnT>
                    <a:lnB w="12700" cap="flat" cmpd="sng" algn="ctr">
                      <a:solidFill>
                        <a:srgbClr val="800000"/>
                      </a:solidFill>
                      <a:prstDash val="solid"/>
                      <a:round/>
                      <a:headEnd type="none" w="med" len="med"/>
                      <a:tailEnd type="none" w="med" len="med"/>
                    </a:lnB>
                    <a:noFill/>
                  </a:tcPr>
                </a:tc>
                <a:tc>
                  <a:txBody>
                    <a:bodyPr/>
                    <a:lstStyle/>
                    <a:p>
                      <a:pPr marL="171450" marR="0" lvl="0" indent="-171450" algn="l" defTabSz="914400" rtl="0" eaLnBrk="1" fontAlgn="base" latinLnBrk="0" hangingPunct="1">
                        <a:lnSpc>
                          <a:spcPct val="100000"/>
                        </a:lnSpc>
                        <a:spcBef>
                          <a:spcPts val="200"/>
                        </a:spcBef>
                        <a:spcAft>
                          <a:spcPts val="200"/>
                        </a:spcAft>
                        <a:buClr>
                          <a:srgbClr val="800000"/>
                        </a:buClr>
                        <a:buSzTx/>
                        <a:buFont typeface="Wingdings" pitchFamily="2" charset="2"/>
                        <a:buChar char="§"/>
                        <a:tabLst/>
                        <a:defRPr/>
                      </a:pPr>
                      <a:r>
                        <a:rPr lang="en-AU" sz="1000" b="0" kern="1200" baseline="0" dirty="0" err="1" smtClean="0">
                          <a:solidFill>
                            <a:schemeClr val="tx1"/>
                          </a:solidFill>
                          <a:latin typeface="+mn-lt"/>
                          <a:ea typeface="+mn-ea"/>
                          <a:cs typeface="+mn-cs"/>
                        </a:rPr>
                        <a:t>Mfin</a:t>
                      </a:r>
                      <a:r>
                        <a:rPr lang="en-AU" sz="1000" b="0" kern="1200" baseline="0" dirty="0" smtClean="0">
                          <a:solidFill>
                            <a:schemeClr val="tx1"/>
                          </a:solidFill>
                          <a:latin typeface="+mn-lt"/>
                          <a:ea typeface="+mn-ea"/>
                          <a:cs typeface="+mn-cs"/>
                        </a:rPr>
                        <a:t>, CFA</a:t>
                      </a:r>
                    </a:p>
                    <a:p>
                      <a:pPr marL="171450" marR="0" lvl="0" indent="-171450" algn="l" defTabSz="914400" rtl="0" eaLnBrk="1" fontAlgn="base" latinLnBrk="0" hangingPunct="1">
                        <a:lnSpc>
                          <a:spcPct val="100000"/>
                        </a:lnSpc>
                        <a:spcBef>
                          <a:spcPts val="200"/>
                        </a:spcBef>
                        <a:spcAft>
                          <a:spcPts val="200"/>
                        </a:spcAft>
                        <a:buClr>
                          <a:srgbClr val="800000"/>
                        </a:buClr>
                        <a:buSzTx/>
                        <a:buFont typeface="Wingdings" pitchFamily="2" charset="2"/>
                        <a:buChar char="§"/>
                        <a:tabLst/>
                        <a:defRPr/>
                      </a:pPr>
                      <a:r>
                        <a:rPr lang="en-AU" sz="1000" b="0" kern="1200" baseline="0" dirty="0" smtClean="0">
                          <a:solidFill>
                            <a:schemeClr val="tx1"/>
                          </a:solidFill>
                          <a:latin typeface="+mn-lt"/>
                          <a:ea typeface="+mn-ea"/>
                          <a:cs typeface="+mn-cs"/>
                        </a:rPr>
                        <a:t>Nominee of, and current investment manager with, Sentient</a:t>
                      </a:r>
                    </a:p>
                    <a:p>
                      <a:pPr marL="171450" marR="0" lvl="0" indent="-171450" algn="l" defTabSz="914400" rtl="0" eaLnBrk="1" fontAlgn="base" latinLnBrk="0" hangingPunct="1">
                        <a:lnSpc>
                          <a:spcPct val="100000"/>
                        </a:lnSpc>
                        <a:spcBef>
                          <a:spcPts val="200"/>
                        </a:spcBef>
                        <a:spcAft>
                          <a:spcPts val="200"/>
                        </a:spcAft>
                        <a:buClr>
                          <a:srgbClr val="800000"/>
                        </a:buClr>
                        <a:buSzTx/>
                        <a:buFont typeface="Wingdings" pitchFamily="2" charset="2"/>
                        <a:buChar char="§"/>
                        <a:tabLst/>
                        <a:defRPr/>
                      </a:pPr>
                      <a:r>
                        <a:rPr lang="en-AU" sz="1000" b="0" kern="1200" baseline="0" dirty="0" smtClean="0">
                          <a:solidFill>
                            <a:schemeClr val="tx1"/>
                          </a:solidFill>
                          <a:latin typeface="+mn-lt"/>
                          <a:ea typeface="+mn-ea"/>
                          <a:cs typeface="+mn-cs"/>
                        </a:rPr>
                        <a:t>Investment banker, 5 years with Sentient, 8 years with CDPQ in Montreal</a:t>
                      </a:r>
                    </a:p>
                  </a:txBody>
                  <a:tcPr marL="108000" marR="72000" marT="54000" marB="54000">
                    <a:lnL w="12700" cap="flat" cmpd="sng" algn="ctr">
                      <a:noFill/>
                      <a:prstDash val="solid"/>
                      <a:round/>
                      <a:headEnd type="none" w="med" len="med"/>
                      <a:tailEnd type="none" w="med" len="med"/>
                    </a:lnL>
                    <a:lnT w="12700" cap="flat" cmpd="sng" algn="ctr">
                      <a:solidFill>
                        <a:srgbClr val="800000"/>
                      </a:solidFill>
                      <a:prstDash val="solid"/>
                      <a:round/>
                      <a:headEnd type="none" w="med" len="med"/>
                      <a:tailEnd type="none" w="med" len="med"/>
                    </a:lnT>
                    <a:lnB w="12700" cap="flat" cmpd="sng" algn="ctr">
                      <a:solidFill>
                        <a:srgbClr val="800000"/>
                      </a:solidFill>
                      <a:prstDash val="solid"/>
                      <a:round/>
                      <a:headEnd type="none" w="med" len="med"/>
                      <a:tailEnd type="none" w="med" len="med"/>
                    </a:lnB>
                    <a:noFill/>
                  </a:tcPr>
                </a:tc>
              </a:tr>
              <a:tr h="760248">
                <a:tc>
                  <a:txBody>
                    <a:bodyPr/>
                    <a:lstStyle/>
                    <a:p>
                      <a:pPr marL="36000" marR="0" indent="0" algn="l" defTabSz="914400" rtl="0" eaLnBrk="1" fontAlgn="auto" latinLnBrk="0" hangingPunct="1">
                        <a:lnSpc>
                          <a:spcPct val="100000"/>
                        </a:lnSpc>
                        <a:spcBef>
                          <a:spcPts val="300"/>
                        </a:spcBef>
                        <a:spcAft>
                          <a:spcPts val="0"/>
                        </a:spcAft>
                        <a:buClrTx/>
                        <a:buSzTx/>
                        <a:buFontTx/>
                        <a:buNone/>
                        <a:tabLst/>
                        <a:defRPr/>
                      </a:pPr>
                      <a:r>
                        <a:rPr lang="en-AU" sz="1200" b="1" i="0" dirty="0" smtClean="0">
                          <a:solidFill>
                            <a:schemeClr val="tx1"/>
                          </a:solidFill>
                        </a:rPr>
                        <a:t>John Cahill</a:t>
                      </a:r>
                    </a:p>
                    <a:p>
                      <a:pPr marL="36000" marR="0" indent="0" algn="l" defTabSz="914400" rtl="0" eaLnBrk="1" fontAlgn="auto" latinLnBrk="0" hangingPunct="1">
                        <a:lnSpc>
                          <a:spcPct val="100000"/>
                        </a:lnSpc>
                        <a:spcBef>
                          <a:spcPts val="300"/>
                        </a:spcBef>
                        <a:spcAft>
                          <a:spcPts val="0"/>
                        </a:spcAft>
                        <a:buClrTx/>
                        <a:buSzTx/>
                        <a:buFontTx/>
                        <a:buNone/>
                        <a:tabLst/>
                        <a:defRPr/>
                      </a:pPr>
                      <a:r>
                        <a:rPr lang="en-AU" sz="1200" b="0" i="0" dirty="0" smtClean="0">
                          <a:solidFill>
                            <a:schemeClr val="tx1"/>
                          </a:solidFill>
                        </a:rPr>
                        <a:t>(Non-Executive Director)</a:t>
                      </a:r>
                    </a:p>
                  </a:txBody>
                  <a:tcPr marL="108000" marR="72000" marT="54000" marB="54000">
                    <a:lnR w="12700" cap="flat" cmpd="sng" algn="ctr">
                      <a:noFill/>
                      <a:prstDash val="solid"/>
                      <a:round/>
                      <a:headEnd type="none" w="med" len="med"/>
                      <a:tailEnd type="none" w="med" len="med"/>
                    </a:lnR>
                    <a:lnT w="12700" cap="flat" cmpd="sng" algn="ctr">
                      <a:solidFill>
                        <a:srgbClr val="800000"/>
                      </a:solidFill>
                      <a:prstDash val="solid"/>
                      <a:round/>
                      <a:headEnd type="none" w="med" len="med"/>
                      <a:tailEnd type="none" w="med" len="med"/>
                    </a:lnT>
                    <a:lnB w="12700" cap="flat" cmpd="sng" algn="ctr">
                      <a:solidFill>
                        <a:srgbClr val="800000"/>
                      </a:solidFill>
                      <a:prstDash val="solid"/>
                      <a:round/>
                      <a:headEnd type="none" w="med" len="med"/>
                      <a:tailEnd type="none" w="med" len="med"/>
                    </a:lnB>
                    <a:noFill/>
                  </a:tcPr>
                </a:tc>
                <a:tc>
                  <a:txBody>
                    <a:bodyPr/>
                    <a:lstStyle/>
                    <a:p>
                      <a:pPr marL="171450" marR="0" lvl="0" indent="-171450" algn="l" defTabSz="914400" rtl="0" eaLnBrk="1" fontAlgn="base" latinLnBrk="0" hangingPunct="1">
                        <a:lnSpc>
                          <a:spcPct val="100000"/>
                        </a:lnSpc>
                        <a:spcBef>
                          <a:spcPts val="200"/>
                        </a:spcBef>
                        <a:spcAft>
                          <a:spcPts val="200"/>
                        </a:spcAft>
                        <a:buClr>
                          <a:srgbClr val="800000"/>
                        </a:buClr>
                        <a:buSzTx/>
                        <a:buFont typeface="Wingdings" pitchFamily="2" charset="2"/>
                        <a:buChar char="§"/>
                        <a:tabLst/>
                        <a:defRPr/>
                      </a:pPr>
                      <a:r>
                        <a:rPr lang="en-AU" sz="1000" b="0" kern="1200" baseline="0" dirty="0" err="1" smtClean="0">
                          <a:solidFill>
                            <a:schemeClr val="tx1"/>
                          </a:solidFill>
                          <a:latin typeface="+mn-lt"/>
                          <a:ea typeface="+mn-ea"/>
                          <a:cs typeface="+mn-cs"/>
                        </a:rPr>
                        <a:t>Bbus</a:t>
                      </a:r>
                      <a:r>
                        <a:rPr lang="en-AU" sz="1000" b="0" kern="1200" baseline="0" dirty="0" smtClean="0">
                          <a:solidFill>
                            <a:schemeClr val="tx1"/>
                          </a:solidFill>
                          <a:latin typeface="+mn-lt"/>
                          <a:ea typeface="+mn-ea"/>
                          <a:cs typeface="+mn-cs"/>
                        </a:rPr>
                        <a:t>, Fellow of CPA</a:t>
                      </a:r>
                    </a:p>
                    <a:p>
                      <a:pPr marL="171450" marR="0" lvl="0" indent="-171450" algn="l" defTabSz="914400" rtl="0" eaLnBrk="1" fontAlgn="base" latinLnBrk="0" hangingPunct="1">
                        <a:lnSpc>
                          <a:spcPct val="100000"/>
                        </a:lnSpc>
                        <a:spcBef>
                          <a:spcPts val="200"/>
                        </a:spcBef>
                        <a:spcAft>
                          <a:spcPts val="200"/>
                        </a:spcAft>
                        <a:buClr>
                          <a:srgbClr val="800000"/>
                        </a:buClr>
                        <a:buSzTx/>
                        <a:buFont typeface="Wingdings" pitchFamily="2" charset="2"/>
                        <a:buChar char="§"/>
                        <a:tabLst/>
                        <a:defRPr/>
                      </a:pPr>
                      <a:r>
                        <a:rPr lang="en-AU" sz="1000" b="0" kern="1200" baseline="0" dirty="0" smtClean="0">
                          <a:solidFill>
                            <a:schemeClr val="tx1"/>
                          </a:solidFill>
                          <a:latin typeface="+mn-lt"/>
                          <a:ea typeface="+mn-ea"/>
                          <a:cs typeface="+mn-cs"/>
                        </a:rPr>
                        <a:t>Finance and operations executive in the energy utility sector, past CEO of Alinta Infrastructure Holdings and CFO of Alinta Limited</a:t>
                      </a:r>
                    </a:p>
                    <a:p>
                      <a:pPr marL="171450" marR="0" lvl="0" indent="-171450" algn="l" defTabSz="914400" rtl="0" eaLnBrk="1" fontAlgn="base" latinLnBrk="0" hangingPunct="1">
                        <a:lnSpc>
                          <a:spcPct val="100000"/>
                        </a:lnSpc>
                        <a:spcBef>
                          <a:spcPts val="200"/>
                        </a:spcBef>
                        <a:spcAft>
                          <a:spcPts val="200"/>
                        </a:spcAft>
                        <a:buClr>
                          <a:srgbClr val="800000"/>
                        </a:buClr>
                        <a:buSzTx/>
                        <a:buFont typeface="Wingdings" pitchFamily="2" charset="2"/>
                        <a:buChar char="§"/>
                        <a:tabLst/>
                        <a:defRPr/>
                      </a:pPr>
                      <a:r>
                        <a:rPr lang="en-AU" sz="1000" b="0" kern="1200" baseline="0" dirty="0" smtClean="0">
                          <a:solidFill>
                            <a:schemeClr val="tx1"/>
                          </a:solidFill>
                          <a:latin typeface="+mn-lt"/>
                          <a:ea typeface="+mn-ea"/>
                          <a:cs typeface="+mn-cs"/>
                        </a:rPr>
                        <a:t>Appointed January 2015</a:t>
                      </a:r>
                    </a:p>
                    <a:p>
                      <a:pPr marL="171450" marR="0" lvl="0" indent="-171450" algn="l" defTabSz="914400" rtl="0" eaLnBrk="1" fontAlgn="base" latinLnBrk="0" hangingPunct="1">
                        <a:lnSpc>
                          <a:spcPct val="100000"/>
                        </a:lnSpc>
                        <a:spcBef>
                          <a:spcPts val="200"/>
                        </a:spcBef>
                        <a:spcAft>
                          <a:spcPts val="200"/>
                        </a:spcAft>
                        <a:buClr>
                          <a:srgbClr val="800000"/>
                        </a:buClr>
                        <a:buSzTx/>
                        <a:buFont typeface="Wingdings" pitchFamily="2" charset="2"/>
                        <a:buChar char="§"/>
                        <a:tabLst/>
                        <a:defRPr/>
                      </a:pPr>
                      <a:r>
                        <a:rPr lang="en-AU" sz="1000" b="0" kern="1200" baseline="0" dirty="0" smtClean="0">
                          <a:solidFill>
                            <a:schemeClr val="tx1"/>
                          </a:solidFill>
                          <a:latin typeface="+mn-lt"/>
                          <a:ea typeface="+mn-ea"/>
                          <a:cs typeface="+mn-cs"/>
                        </a:rPr>
                        <a:t>Chairman of Audit and Risk Management Committee, current director of ASX listed Emeco Holdings Limited</a:t>
                      </a:r>
                    </a:p>
                  </a:txBody>
                  <a:tcPr marL="108000" marR="72000" marT="54000" marB="54000">
                    <a:lnL w="12700" cap="flat" cmpd="sng" algn="ctr">
                      <a:noFill/>
                      <a:prstDash val="solid"/>
                      <a:round/>
                      <a:headEnd type="none" w="med" len="med"/>
                      <a:tailEnd type="none" w="med" len="med"/>
                    </a:lnL>
                    <a:lnT w="12700" cap="flat" cmpd="sng" algn="ctr">
                      <a:solidFill>
                        <a:srgbClr val="800000"/>
                      </a:solidFill>
                      <a:prstDash val="solid"/>
                      <a:round/>
                      <a:headEnd type="none" w="med" len="med"/>
                      <a:tailEnd type="none" w="med" len="med"/>
                    </a:lnT>
                    <a:lnB w="12700" cap="flat" cmpd="sng" algn="ctr">
                      <a:solidFill>
                        <a:srgbClr val="800000"/>
                      </a:solidFill>
                      <a:prstDash val="solid"/>
                      <a:round/>
                      <a:headEnd type="none" w="med" len="med"/>
                      <a:tailEnd type="none" w="med" len="med"/>
                    </a:lnB>
                    <a:noFill/>
                  </a:tcPr>
                </a:tc>
              </a:tr>
            </a:tbl>
          </a:graphicData>
        </a:graphic>
      </p:graphicFrame>
      <p:pic>
        <p:nvPicPr>
          <p:cNvPr id="8" name="Picture 5" descr="_DSC0112_New">
            <a:hlinkClick r:id="rId2"/>
          </p:cNvPr>
          <p:cNvPicPr>
            <a:picLocks noChangeArrowheads="1"/>
          </p:cNvPicPr>
          <p:nvPr/>
        </p:nvPicPr>
        <p:blipFill>
          <a:blip r:embed="rId3" cstate="print"/>
          <a:srcRect/>
          <a:stretch>
            <a:fillRect/>
          </a:stretch>
        </p:blipFill>
        <p:spPr bwMode="auto">
          <a:xfrm>
            <a:off x="542715" y="2241098"/>
            <a:ext cx="446303" cy="594338"/>
          </a:xfrm>
          <a:prstGeom prst="rect">
            <a:avLst/>
          </a:prstGeom>
          <a:noFill/>
          <a:ln w="9525">
            <a:noFill/>
            <a:miter lim="800000"/>
            <a:headEnd/>
            <a:tailEnd/>
          </a:ln>
        </p:spPr>
      </p:pic>
      <p:pic>
        <p:nvPicPr>
          <p:cNvPr id="9" name="Picture 16" descr="_DSC0038_New"/>
          <p:cNvPicPr>
            <a:picLocks noChangeArrowheads="1"/>
          </p:cNvPicPr>
          <p:nvPr/>
        </p:nvPicPr>
        <p:blipFill>
          <a:blip r:embed="rId4" cstate="print"/>
          <a:srcRect/>
          <a:stretch>
            <a:fillRect/>
          </a:stretch>
        </p:blipFill>
        <p:spPr bwMode="auto">
          <a:xfrm>
            <a:off x="543848" y="742285"/>
            <a:ext cx="446303" cy="594338"/>
          </a:xfrm>
          <a:prstGeom prst="rect">
            <a:avLst/>
          </a:prstGeom>
          <a:noFill/>
          <a:ln w="9525">
            <a:noFill/>
            <a:miter lim="800000"/>
            <a:headEnd/>
            <a:tailEnd/>
          </a:ln>
        </p:spPr>
      </p:pic>
      <p:pic>
        <p:nvPicPr>
          <p:cNvPr id="4" name="Picture 3"/>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flipH="1">
            <a:off x="540572" y="2970774"/>
            <a:ext cx="455548" cy="563240"/>
          </a:xfrm>
          <a:prstGeom prst="rect">
            <a:avLst/>
          </a:prstGeom>
        </p:spPr>
      </p:pic>
      <p:pic>
        <p:nvPicPr>
          <p:cNvPr id="1026" name="Picture 2" descr="image001"/>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532399" y="3678948"/>
            <a:ext cx="455548" cy="6058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Rectangle 6"/>
          <p:cNvSpPr>
            <a:spLocks noGrp="1" noChangeArrowheads="1"/>
          </p:cNvSpPr>
          <p:nvPr>
            <p:ph type="sldNum" sz="quarter" idx="10"/>
          </p:nvPr>
        </p:nvSpPr>
        <p:spPr>
          <a:xfrm>
            <a:off x="7915776" y="6533587"/>
            <a:ext cx="1012371" cy="206375"/>
          </a:xfrm>
          <a:prstGeom prst="rect">
            <a:avLst/>
          </a:prstGeom>
          <a:ln/>
        </p:spPr>
        <p:txBody>
          <a:bodyPr/>
          <a:lstStyle>
            <a:lvl1pPr algn="r">
              <a:defRPr sz="1400" b="0">
                <a:solidFill>
                  <a:schemeClr val="bg1"/>
                </a:solidFill>
              </a:defRPr>
            </a:lvl1pPr>
          </a:lstStyle>
          <a:p>
            <a:pPr>
              <a:defRPr/>
            </a:pPr>
            <a:fld id="{C0058901-BB66-4C24-8E05-A9D61A0959F8}" type="slidenum">
              <a:rPr lang="en-AU" sz="1200" smtClean="0">
                <a:latin typeface="Helvetica" pitchFamily="34" charset="0"/>
              </a:rPr>
              <a:pPr>
                <a:defRPr/>
              </a:pPr>
              <a:t>7</a:t>
            </a:fld>
            <a:endParaRPr lang="en-AU" sz="1200" dirty="0">
              <a:latin typeface="Helvetica" pitchFamily="34" charset="0"/>
            </a:endParaRPr>
          </a:p>
        </p:txBody>
      </p:sp>
      <p:pic>
        <p:nvPicPr>
          <p:cNvPr id="2" name="Picture 1"/>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545194" y="4414169"/>
            <a:ext cx="446303" cy="688330"/>
          </a:xfrm>
          <a:prstGeom prst="rect">
            <a:avLst/>
          </a:prstGeom>
        </p:spPr>
      </p:pic>
      <p:pic>
        <p:nvPicPr>
          <p:cNvPr id="5" name="Picture 4"/>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527353" y="5187390"/>
            <a:ext cx="460594" cy="623283"/>
          </a:xfrm>
          <a:prstGeom prst="rect">
            <a:avLst/>
          </a:prstGeom>
        </p:spPr>
      </p:pic>
      <p:sp>
        <p:nvSpPr>
          <p:cNvPr id="7" name="TextBox 6"/>
          <p:cNvSpPr txBox="1"/>
          <p:nvPr/>
        </p:nvSpPr>
        <p:spPr>
          <a:xfrm>
            <a:off x="497027" y="5041536"/>
            <a:ext cx="504119" cy="153888"/>
          </a:xfrm>
          <a:prstGeom prst="rect">
            <a:avLst/>
          </a:prstGeom>
          <a:solidFill>
            <a:schemeClr val="bg1"/>
          </a:solidFill>
        </p:spPr>
        <p:txBody>
          <a:bodyPr wrap="square" rtlCol="0">
            <a:spAutoFit/>
          </a:bodyPr>
          <a:lstStyle/>
          <a:p>
            <a:endParaRPr lang="en-AU" sz="400" dirty="0"/>
          </a:p>
        </p:txBody>
      </p:sp>
      <p:pic>
        <p:nvPicPr>
          <p:cNvPr id="14" name="Picture 13" descr="A:\Media\Approved Photos for Media Use\Vanessa\00 Head Shot - VG.jpg"/>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519020" y="1458698"/>
            <a:ext cx="477259" cy="609739"/>
          </a:xfrm>
          <a:prstGeom prst="rect">
            <a:avLst/>
          </a:prstGeom>
          <a:noFill/>
          <a:ln>
            <a:noFill/>
          </a:ln>
        </p:spPr>
      </p:pic>
    </p:spTree>
    <p:extLst>
      <p:ext uri="{BB962C8B-B14F-4D97-AF65-F5344CB8AC3E}">
        <p14:creationId xmlns:p14="http://schemas.microsoft.com/office/powerpoint/2010/main" val="10535146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sz="2600" dirty="0" smtClean="0"/>
              <a:t>Toro Leadership Team</a:t>
            </a:r>
            <a:endParaRPr lang="en-AU" sz="2600" dirty="0"/>
          </a:p>
        </p:txBody>
      </p:sp>
      <p:graphicFrame>
        <p:nvGraphicFramePr>
          <p:cNvPr id="5" name="Content Placeholder 4"/>
          <p:cNvGraphicFramePr>
            <a:graphicFrameLocks/>
          </p:cNvGraphicFramePr>
          <p:nvPr>
            <p:extLst>
              <p:ext uri="{D42A27DB-BD31-4B8C-83A1-F6EECF244321}">
                <p14:modId xmlns:p14="http://schemas.microsoft.com/office/powerpoint/2010/main" val="343520045"/>
              </p:ext>
            </p:extLst>
          </p:nvPr>
        </p:nvGraphicFramePr>
        <p:xfrm>
          <a:off x="1212644" y="809301"/>
          <a:ext cx="7715503" cy="5390813"/>
        </p:xfrm>
        <a:graphic>
          <a:graphicData uri="http://schemas.openxmlformats.org/drawingml/2006/table">
            <a:tbl>
              <a:tblPr firstRow="1" bandRow="1">
                <a:tableStyleId>{5C22544A-7EE6-4342-B048-85BDC9FD1C3A}</a:tableStyleId>
              </a:tblPr>
              <a:tblGrid>
                <a:gridCol w="1351488"/>
                <a:gridCol w="6364015"/>
              </a:tblGrid>
              <a:tr h="759080">
                <a:tc>
                  <a:txBody>
                    <a:bodyPr/>
                    <a:lstStyle/>
                    <a:p>
                      <a:pPr marL="36000" algn="l">
                        <a:lnSpc>
                          <a:spcPct val="100000"/>
                        </a:lnSpc>
                        <a:spcBef>
                          <a:spcPts val="300"/>
                        </a:spcBef>
                      </a:pPr>
                      <a:r>
                        <a:rPr lang="en-AU" sz="1100" b="1" dirty="0" smtClean="0">
                          <a:solidFill>
                            <a:schemeClr val="tx1"/>
                          </a:solidFill>
                          <a:latin typeface="+mj-lt"/>
                          <a:cs typeface="Arial" panose="020B0604020202020204" pitchFamily="34" charset="0"/>
                        </a:rPr>
                        <a:t>Vanessa Guthrie</a:t>
                      </a:r>
                    </a:p>
                  </a:txBody>
                  <a:tcPr marL="108000" marR="72000" marT="54000" marB="54000">
                    <a:lnR w="12700" cap="flat" cmpd="sng" algn="ctr">
                      <a:noFill/>
                      <a:prstDash val="solid"/>
                      <a:round/>
                      <a:headEnd type="none" w="med" len="med"/>
                      <a:tailEnd type="none" w="med" len="med"/>
                    </a:lnR>
                    <a:lnB w="12700" cap="flat" cmpd="sng" algn="ctr">
                      <a:solidFill>
                        <a:srgbClr val="800000"/>
                      </a:solidFill>
                      <a:prstDash val="solid"/>
                      <a:round/>
                      <a:headEnd type="none" w="med" len="med"/>
                      <a:tailEnd type="none" w="med" len="med"/>
                    </a:lnB>
                    <a:noFill/>
                  </a:tcPr>
                </a:tc>
                <a:tc>
                  <a:txBody>
                    <a:bodyPr/>
                    <a:lstStyle/>
                    <a:p>
                      <a:pPr marL="171450" marR="0" lvl="0" indent="-171450" algn="l" defTabSz="914400" rtl="0" eaLnBrk="1" fontAlgn="base" latinLnBrk="0" hangingPunct="1">
                        <a:lnSpc>
                          <a:spcPct val="100000"/>
                        </a:lnSpc>
                        <a:spcBef>
                          <a:spcPts val="200"/>
                        </a:spcBef>
                        <a:spcAft>
                          <a:spcPts val="200"/>
                        </a:spcAft>
                        <a:buClr>
                          <a:srgbClr val="800000"/>
                        </a:buClr>
                        <a:buSzTx/>
                        <a:buFont typeface="Wingdings" pitchFamily="2" charset="2"/>
                        <a:buChar char="§"/>
                        <a:tabLst/>
                        <a:defRPr/>
                      </a:pPr>
                      <a:r>
                        <a:rPr lang="en-AU" sz="1100" b="0" kern="1200" baseline="0" dirty="0" smtClean="0">
                          <a:solidFill>
                            <a:schemeClr val="tx1"/>
                          </a:solidFill>
                          <a:latin typeface="+mj-lt"/>
                          <a:ea typeface="+mn-ea"/>
                          <a:cs typeface="Arial" panose="020B0604020202020204" pitchFamily="34" charset="0"/>
                        </a:rPr>
                        <a:t>Managing Director</a:t>
                      </a:r>
                    </a:p>
                    <a:p>
                      <a:pPr marL="171450" marR="0" lvl="0" indent="-171450" algn="l" defTabSz="914400" rtl="0" eaLnBrk="1" fontAlgn="base" latinLnBrk="0" hangingPunct="1">
                        <a:lnSpc>
                          <a:spcPct val="100000"/>
                        </a:lnSpc>
                        <a:spcBef>
                          <a:spcPts val="200"/>
                        </a:spcBef>
                        <a:spcAft>
                          <a:spcPts val="200"/>
                        </a:spcAft>
                        <a:buClr>
                          <a:srgbClr val="800000"/>
                        </a:buClr>
                        <a:buSzTx/>
                        <a:buFont typeface="Wingdings" pitchFamily="2" charset="2"/>
                        <a:buChar char="§"/>
                        <a:tabLst/>
                        <a:defRPr/>
                      </a:pPr>
                      <a:r>
                        <a:rPr lang="en-AU" sz="1100" b="0" kern="1200" baseline="0" dirty="0" smtClean="0">
                          <a:solidFill>
                            <a:schemeClr val="tx1"/>
                          </a:solidFill>
                          <a:latin typeface="+mn-lt"/>
                          <a:ea typeface="+mn-ea"/>
                          <a:cs typeface="Arial" panose="020B0604020202020204" pitchFamily="34" charset="0"/>
                        </a:rPr>
                        <a:t>PhD in Geology, Environment</a:t>
                      </a:r>
                    </a:p>
                    <a:p>
                      <a:pPr marL="171450" marR="0" lvl="0" indent="-171450" algn="l" defTabSz="914400" rtl="0" eaLnBrk="1" fontAlgn="base" latinLnBrk="0" hangingPunct="1">
                        <a:lnSpc>
                          <a:spcPct val="100000"/>
                        </a:lnSpc>
                        <a:spcBef>
                          <a:spcPts val="200"/>
                        </a:spcBef>
                        <a:spcAft>
                          <a:spcPts val="200"/>
                        </a:spcAft>
                        <a:buClr>
                          <a:srgbClr val="800000"/>
                        </a:buClr>
                        <a:buSzTx/>
                        <a:buFont typeface="Wingdings" pitchFamily="2" charset="2"/>
                        <a:buChar char="§"/>
                        <a:tabLst/>
                        <a:defRPr/>
                      </a:pPr>
                      <a:r>
                        <a:rPr lang="en-AU" sz="1100" b="0" kern="1200" baseline="0" dirty="0" smtClean="0">
                          <a:solidFill>
                            <a:schemeClr val="tx1"/>
                          </a:solidFill>
                          <a:latin typeface="+mn-lt"/>
                          <a:ea typeface="+mn-ea"/>
                          <a:cs typeface="Arial" panose="020B0604020202020204" pitchFamily="34" charset="0"/>
                        </a:rPr>
                        <a:t>Extensive executive &amp; management experience in sustainability, environment, government &amp; approvals, mine operations, community &amp; indigenous in Western Australia</a:t>
                      </a:r>
                    </a:p>
                  </a:txBody>
                  <a:tcPr marL="108000" marR="72000" marT="54000" marB="54000">
                    <a:lnL w="12700" cap="flat" cmpd="sng" algn="ctr">
                      <a:noFill/>
                      <a:prstDash val="solid"/>
                      <a:round/>
                      <a:headEnd type="none" w="med" len="med"/>
                      <a:tailEnd type="none" w="med" len="med"/>
                    </a:lnL>
                    <a:lnB w="12700" cap="flat" cmpd="sng" algn="ctr">
                      <a:solidFill>
                        <a:srgbClr val="800000"/>
                      </a:solidFill>
                      <a:prstDash val="solid"/>
                      <a:round/>
                      <a:headEnd type="none" w="med" len="med"/>
                      <a:tailEnd type="none" w="med" len="med"/>
                    </a:lnB>
                    <a:noFill/>
                  </a:tcPr>
                </a:tc>
              </a:tr>
              <a:tr h="838200">
                <a:tc>
                  <a:txBody>
                    <a:bodyPr/>
                    <a:lstStyle/>
                    <a:p>
                      <a:pPr marL="36000" algn="l">
                        <a:lnSpc>
                          <a:spcPct val="100000"/>
                        </a:lnSpc>
                        <a:spcBef>
                          <a:spcPts val="300"/>
                        </a:spcBef>
                      </a:pPr>
                      <a:r>
                        <a:rPr lang="en-AU" sz="1100" b="1" dirty="0" smtClean="0">
                          <a:solidFill>
                            <a:schemeClr val="tx1"/>
                          </a:solidFill>
                          <a:latin typeface="+mj-lt"/>
                          <a:cs typeface="Arial" panose="020B0604020202020204" pitchFamily="34" charset="0"/>
                        </a:rPr>
                        <a:t>Todd Alder</a:t>
                      </a:r>
                    </a:p>
                  </a:txBody>
                  <a:tcPr marL="108000" marR="72000" marT="54000" marB="54000">
                    <a:lnR w="12700" cap="flat" cmpd="sng" algn="ctr">
                      <a:noFill/>
                      <a:prstDash val="solid"/>
                      <a:round/>
                      <a:headEnd type="none" w="med" len="med"/>
                      <a:tailEnd type="none" w="med" len="med"/>
                    </a:lnR>
                    <a:lnT w="12700" cap="flat" cmpd="sng" algn="ctr">
                      <a:solidFill>
                        <a:srgbClr val="800000"/>
                      </a:solidFill>
                      <a:prstDash val="solid"/>
                      <a:round/>
                      <a:headEnd type="none" w="med" len="med"/>
                      <a:tailEnd type="none" w="med" len="med"/>
                    </a:lnT>
                    <a:lnB w="12700" cap="flat" cmpd="sng" algn="ctr">
                      <a:solidFill>
                        <a:srgbClr val="800000"/>
                      </a:solidFill>
                      <a:prstDash val="solid"/>
                      <a:round/>
                      <a:headEnd type="none" w="med" len="med"/>
                      <a:tailEnd type="none" w="med" len="med"/>
                    </a:lnB>
                    <a:noFill/>
                  </a:tcPr>
                </a:tc>
                <a:tc>
                  <a:txBody>
                    <a:bodyPr/>
                    <a:lstStyle/>
                    <a:p>
                      <a:pPr marL="171450" marR="0" lvl="0" indent="-171450" algn="l" defTabSz="914400" rtl="0" eaLnBrk="1" fontAlgn="base" latinLnBrk="0" hangingPunct="1">
                        <a:lnSpc>
                          <a:spcPct val="100000"/>
                        </a:lnSpc>
                        <a:spcBef>
                          <a:spcPts val="200"/>
                        </a:spcBef>
                        <a:spcAft>
                          <a:spcPts val="200"/>
                        </a:spcAft>
                        <a:buClr>
                          <a:srgbClr val="800000"/>
                        </a:buClr>
                        <a:buSzTx/>
                        <a:buFont typeface="Wingdings" pitchFamily="2" charset="2"/>
                        <a:buChar char="§"/>
                        <a:tabLst/>
                        <a:defRPr/>
                      </a:pPr>
                      <a:r>
                        <a:rPr lang="en-AU" sz="1100" b="0" kern="1200" baseline="0" dirty="0" smtClean="0">
                          <a:solidFill>
                            <a:schemeClr val="tx1"/>
                          </a:solidFill>
                          <a:latin typeface="+mj-lt"/>
                          <a:ea typeface="+mn-ea"/>
                          <a:cs typeface="Arial" panose="020B0604020202020204" pitchFamily="34" charset="0"/>
                        </a:rPr>
                        <a:t>Chief Financial Officer | Company Secretary</a:t>
                      </a:r>
                    </a:p>
                    <a:p>
                      <a:pPr marL="171450" marR="0" lvl="0" indent="-171450" algn="l" defTabSz="914400" rtl="0" eaLnBrk="1" fontAlgn="base" latinLnBrk="0" hangingPunct="1">
                        <a:lnSpc>
                          <a:spcPct val="100000"/>
                        </a:lnSpc>
                        <a:spcBef>
                          <a:spcPts val="200"/>
                        </a:spcBef>
                        <a:spcAft>
                          <a:spcPts val="200"/>
                        </a:spcAft>
                        <a:buClr>
                          <a:srgbClr val="800000"/>
                        </a:buClr>
                        <a:buSzTx/>
                        <a:buFont typeface="Wingdings" pitchFamily="2" charset="2"/>
                        <a:buChar char="§"/>
                        <a:tabLst/>
                        <a:defRPr/>
                      </a:pPr>
                      <a:r>
                        <a:rPr lang="en-AU" sz="1100" b="0" kern="1200" baseline="0" dirty="0" smtClean="0">
                          <a:solidFill>
                            <a:schemeClr val="tx1"/>
                          </a:solidFill>
                          <a:latin typeface="+mj-lt"/>
                          <a:ea typeface="+mn-ea"/>
                          <a:cs typeface="Arial" panose="020B0604020202020204" pitchFamily="34" charset="0"/>
                        </a:rPr>
                        <a:t>16+ years financial management experience within the Mining, Energy and Steel Manufacturing industries</a:t>
                      </a:r>
                      <a:endParaRPr lang="en-AU" sz="1100" b="0" kern="1200" baseline="0" dirty="0">
                        <a:solidFill>
                          <a:schemeClr val="tx1"/>
                        </a:solidFill>
                        <a:latin typeface="+mj-lt"/>
                        <a:ea typeface="+mn-ea"/>
                        <a:cs typeface="Arial" panose="020B0604020202020204" pitchFamily="34" charset="0"/>
                      </a:endParaRPr>
                    </a:p>
                  </a:txBody>
                  <a:tcPr marL="108000" marR="72000" marT="54000" marB="54000">
                    <a:lnL w="12700" cap="flat" cmpd="sng" algn="ctr">
                      <a:noFill/>
                      <a:prstDash val="solid"/>
                      <a:round/>
                      <a:headEnd type="none" w="med" len="med"/>
                      <a:tailEnd type="none" w="med" len="med"/>
                    </a:lnL>
                    <a:lnT w="12700" cap="flat" cmpd="sng" algn="ctr">
                      <a:solidFill>
                        <a:srgbClr val="800000"/>
                      </a:solidFill>
                      <a:prstDash val="solid"/>
                      <a:round/>
                      <a:headEnd type="none" w="med" len="med"/>
                      <a:tailEnd type="none" w="med" len="med"/>
                    </a:lnT>
                    <a:lnB w="12700" cap="flat" cmpd="sng" algn="ctr">
                      <a:solidFill>
                        <a:srgbClr val="800000"/>
                      </a:solidFill>
                      <a:prstDash val="solid"/>
                      <a:round/>
                      <a:headEnd type="none" w="med" len="med"/>
                      <a:tailEnd type="none" w="med" len="med"/>
                    </a:lnB>
                    <a:noFill/>
                  </a:tcPr>
                </a:tc>
              </a:tr>
              <a:tr h="913442">
                <a:tc>
                  <a:txBody>
                    <a:bodyPr/>
                    <a:lstStyle/>
                    <a:p>
                      <a:pPr marL="36000" indent="0" algn="l" defTabSz="914400" rtl="0" eaLnBrk="1" latinLnBrk="0" hangingPunct="1">
                        <a:lnSpc>
                          <a:spcPct val="100000"/>
                        </a:lnSpc>
                        <a:spcBef>
                          <a:spcPts val="300"/>
                        </a:spcBef>
                      </a:pPr>
                      <a:r>
                        <a:rPr lang="en-AU" sz="1100" b="1" kern="1200" dirty="0" smtClean="0">
                          <a:solidFill>
                            <a:schemeClr val="tx1"/>
                          </a:solidFill>
                          <a:latin typeface="+mj-lt"/>
                          <a:ea typeface="+mn-ea"/>
                          <a:cs typeface="Arial" panose="020B0604020202020204" pitchFamily="34" charset="0"/>
                        </a:rPr>
                        <a:t>Andrew Worland</a:t>
                      </a:r>
                    </a:p>
                    <a:p>
                      <a:pPr marL="36000" marR="0" indent="0" algn="l" defTabSz="914400" rtl="0" eaLnBrk="1" fontAlgn="auto" latinLnBrk="0" hangingPunct="1">
                        <a:lnSpc>
                          <a:spcPct val="100000"/>
                        </a:lnSpc>
                        <a:spcBef>
                          <a:spcPts val="300"/>
                        </a:spcBef>
                        <a:spcAft>
                          <a:spcPts val="0"/>
                        </a:spcAft>
                        <a:buClrTx/>
                        <a:buSzTx/>
                        <a:buFontTx/>
                        <a:buNone/>
                        <a:tabLst/>
                        <a:defRPr/>
                      </a:pPr>
                      <a:endParaRPr lang="en-AU" sz="1100" b="0" i="0" dirty="0" smtClean="0">
                        <a:solidFill>
                          <a:schemeClr val="tx1"/>
                        </a:solidFill>
                        <a:latin typeface="+mj-lt"/>
                        <a:cs typeface="Arial" panose="020B0604020202020204" pitchFamily="34" charset="0"/>
                      </a:endParaRPr>
                    </a:p>
                    <a:p>
                      <a:pPr marL="36000" indent="0" algn="l" defTabSz="914400" rtl="0" eaLnBrk="1" latinLnBrk="0" hangingPunct="1">
                        <a:lnSpc>
                          <a:spcPct val="100000"/>
                        </a:lnSpc>
                        <a:spcBef>
                          <a:spcPts val="300"/>
                        </a:spcBef>
                      </a:pPr>
                      <a:endParaRPr lang="en-AU" sz="1100" b="1" kern="1200" dirty="0">
                        <a:solidFill>
                          <a:schemeClr val="tx1"/>
                        </a:solidFill>
                        <a:latin typeface="+mj-lt"/>
                        <a:ea typeface="+mn-ea"/>
                        <a:cs typeface="Arial" panose="020B0604020202020204" pitchFamily="34" charset="0"/>
                      </a:endParaRPr>
                    </a:p>
                  </a:txBody>
                  <a:tcPr marL="108000" marR="72000" marT="54000" marB="54000">
                    <a:lnR w="12700" cap="flat" cmpd="sng" algn="ctr">
                      <a:noFill/>
                      <a:prstDash val="solid"/>
                      <a:round/>
                      <a:headEnd type="none" w="med" len="med"/>
                      <a:tailEnd type="none" w="med" len="med"/>
                    </a:lnR>
                    <a:lnT w="12700" cap="flat" cmpd="sng" algn="ctr">
                      <a:solidFill>
                        <a:srgbClr val="800000"/>
                      </a:solidFill>
                      <a:prstDash val="solid"/>
                      <a:round/>
                      <a:headEnd type="none" w="med" len="med"/>
                      <a:tailEnd type="none" w="med" len="med"/>
                    </a:lnT>
                    <a:lnB w="12700" cap="flat" cmpd="sng" algn="ctr">
                      <a:solidFill>
                        <a:srgbClr val="800000"/>
                      </a:solidFill>
                      <a:prstDash val="solid"/>
                      <a:round/>
                      <a:headEnd type="none" w="med" len="med"/>
                      <a:tailEnd type="none" w="med" len="med"/>
                    </a:lnB>
                    <a:noFill/>
                  </a:tcPr>
                </a:tc>
                <a:tc>
                  <a:txBody>
                    <a:bodyPr/>
                    <a:lstStyle/>
                    <a:p>
                      <a:pPr marL="171450" marR="0" lvl="0" indent="-171450" algn="l" defTabSz="914400" rtl="0" eaLnBrk="1" fontAlgn="base" latinLnBrk="0" hangingPunct="1">
                        <a:lnSpc>
                          <a:spcPct val="100000"/>
                        </a:lnSpc>
                        <a:spcBef>
                          <a:spcPts val="200"/>
                        </a:spcBef>
                        <a:spcAft>
                          <a:spcPts val="200"/>
                        </a:spcAft>
                        <a:buClr>
                          <a:srgbClr val="800000"/>
                        </a:buClr>
                        <a:buSzTx/>
                        <a:buFont typeface="Wingdings" pitchFamily="2" charset="2"/>
                        <a:buChar char="§"/>
                        <a:tabLst/>
                        <a:defRPr/>
                      </a:pPr>
                      <a:r>
                        <a:rPr lang="en-AU" sz="1100" b="0" kern="1200" baseline="0" dirty="0" smtClean="0">
                          <a:solidFill>
                            <a:schemeClr val="tx1"/>
                          </a:solidFill>
                          <a:latin typeface="+mj-lt"/>
                          <a:ea typeface="+mn-ea"/>
                          <a:cs typeface="Arial" panose="020B0604020202020204" pitchFamily="34" charset="0"/>
                        </a:rPr>
                        <a:t>General Manager – Wiluna and </a:t>
                      </a:r>
                      <a:r>
                        <a:rPr lang="en-AU" sz="1100" b="0" kern="1200" baseline="0" smtClean="0">
                          <a:solidFill>
                            <a:schemeClr val="tx1"/>
                          </a:solidFill>
                          <a:latin typeface="+mj-lt"/>
                          <a:ea typeface="+mn-ea"/>
                          <a:cs typeface="Arial" panose="020B0604020202020204" pitchFamily="34" charset="0"/>
                        </a:rPr>
                        <a:t>Project Development</a:t>
                      </a:r>
                      <a:endParaRPr lang="en-AU" sz="1100" b="0" kern="1200" baseline="0" dirty="0" smtClean="0">
                        <a:solidFill>
                          <a:schemeClr val="tx1"/>
                        </a:solidFill>
                        <a:latin typeface="+mj-lt"/>
                        <a:ea typeface="+mn-ea"/>
                        <a:cs typeface="Arial" panose="020B0604020202020204" pitchFamily="34" charset="0"/>
                      </a:endParaRPr>
                    </a:p>
                    <a:p>
                      <a:pPr marL="171450" marR="0" lvl="0" indent="-171450" algn="l" defTabSz="914400" rtl="0" eaLnBrk="1" fontAlgn="base" latinLnBrk="0" hangingPunct="1">
                        <a:lnSpc>
                          <a:spcPct val="100000"/>
                        </a:lnSpc>
                        <a:spcBef>
                          <a:spcPts val="200"/>
                        </a:spcBef>
                        <a:spcAft>
                          <a:spcPts val="200"/>
                        </a:spcAft>
                        <a:buClr>
                          <a:srgbClr val="800000"/>
                        </a:buClr>
                        <a:buSzTx/>
                        <a:buFont typeface="Wingdings" pitchFamily="2" charset="2"/>
                        <a:buChar char="§"/>
                        <a:tabLst/>
                        <a:defRPr/>
                      </a:pPr>
                      <a:r>
                        <a:rPr lang="en-AU" sz="1100" b="0" kern="1200" baseline="0" dirty="0" smtClean="0">
                          <a:solidFill>
                            <a:schemeClr val="tx1"/>
                          </a:solidFill>
                          <a:latin typeface="+mj-lt"/>
                          <a:ea typeface="+mn-ea"/>
                          <a:cs typeface="Arial" panose="020B0604020202020204" pitchFamily="34" charset="0"/>
                        </a:rPr>
                        <a:t>~20 years corporate, project financing, product marketing experience in development and operations stage mining companies. </a:t>
                      </a:r>
                    </a:p>
                    <a:p>
                      <a:pPr marL="171450" marR="0" lvl="0" indent="-171450" algn="l" defTabSz="914400" rtl="0" eaLnBrk="1" fontAlgn="base" latinLnBrk="0" hangingPunct="1">
                        <a:lnSpc>
                          <a:spcPct val="100000"/>
                        </a:lnSpc>
                        <a:spcBef>
                          <a:spcPts val="200"/>
                        </a:spcBef>
                        <a:spcAft>
                          <a:spcPts val="200"/>
                        </a:spcAft>
                        <a:buClr>
                          <a:srgbClr val="800000"/>
                        </a:buClr>
                        <a:buSzTx/>
                        <a:buFont typeface="Wingdings" pitchFamily="2" charset="2"/>
                        <a:buChar char="§"/>
                        <a:tabLst/>
                        <a:defRPr/>
                      </a:pPr>
                      <a:r>
                        <a:rPr lang="en-AU" sz="1100" b="0" kern="1200" baseline="0" dirty="0" smtClean="0">
                          <a:solidFill>
                            <a:schemeClr val="tx1"/>
                          </a:solidFill>
                          <a:latin typeface="+mj-lt"/>
                          <a:ea typeface="+mn-ea"/>
                          <a:cs typeface="Arial" panose="020B0604020202020204" pitchFamily="34" charset="0"/>
                        </a:rPr>
                        <a:t>Bulk, base, strategic and precious metals</a:t>
                      </a:r>
                    </a:p>
                  </a:txBody>
                  <a:tcPr marL="108000" marR="72000" marT="54000" marB="54000">
                    <a:lnL w="12700" cap="flat" cmpd="sng" algn="ctr">
                      <a:noFill/>
                      <a:prstDash val="solid"/>
                      <a:round/>
                      <a:headEnd type="none" w="med" len="med"/>
                      <a:tailEnd type="none" w="med" len="med"/>
                    </a:lnL>
                    <a:lnT w="12700" cap="flat" cmpd="sng" algn="ctr">
                      <a:solidFill>
                        <a:srgbClr val="800000"/>
                      </a:solidFill>
                      <a:prstDash val="solid"/>
                      <a:round/>
                      <a:headEnd type="none" w="med" len="med"/>
                      <a:tailEnd type="none" w="med" len="med"/>
                    </a:lnT>
                    <a:lnB w="12700" cap="flat" cmpd="sng" algn="ctr">
                      <a:solidFill>
                        <a:srgbClr val="800000"/>
                      </a:solidFill>
                      <a:prstDash val="solid"/>
                      <a:round/>
                      <a:headEnd type="none" w="med" len="med"/>
                      <a:tailEnd type="none" w="med" len="med"/>
                    </a:lnB>
                    <a:noFill/>
                  </a:tcPr>
                </a:tc>
              </a:tr>
              <a:tr h="883951">
                <a:tc>
                  <a:txBody>
                    <a:bodyPr/>
                    <a:lstStyle/>
                    <a:p>
                      <a:pPr marL="36000" marR="0" lvl="0" indent="0" algn="l" defTabSz="914400" rtl="0" eaLnBrk="1" fontAlgn="base" latinLnBrk="0" hangingPunct="1">
                        <a:lnSpc>
                          <a:spcPct val="100000"/>
                        </a:lnSpc>
                        <a:spcBef>
                          <a:spcPts val="300"/>
                        </a:spcBef>
                        <a:spcAft>
                          <a:spcPts val="200"/>
                        </a:spcAft>
                        <a:buClr>
                          <a:srgbClr val="800000"/>
                        </a:buClr>
                        <a:buSzTx/>
                        <a:buFont typeface="Wingdings" pitchFamily="2" charset="2"/>
                        <a:buNone/>
                        <a:tabLst/>
                        <a:defRPr/>
                      </a:pPr>
                      <a:r>
                        <a:rPr lang="en-AU" sz="1100" b="1" kern="1200" dirty="0" smtClean="0">
                          <a:solidFill>
                            <a:schemeClr val="tx1"/>
                          </a:solidFill>
                          <a:latin typeface="+mj-lt"/>
                          <a:ea typeface="+mn-ea"/>
                          <a:cs typeface="Arial" panose="020B0604020202020204" pitchFamily="34" charset="0"/>
                        </a:rPr>
                        <a:t>John Baines</a:t>
                      </a:r>
                    </a:p>
                    <a:p>
                      <a:pPr marL="36000" marR="0" lvl="0" indent="0" algn="l" defTabSz="914400" rtl="0" eaLnBrk="1" fontAlgn="base" latinLnBrk="0" hangingPunct="1">
                        <a:lnSpc>
                          <a:spcPct val="100000"/>
                        </a:lnSpc>
                        <a:spcBef>
                          <a:spcPts val="300"/>
                        </a:spcBef>
                        <a:spcAft>
                          <a:spcPts val="200"/>
                        </a:spcAft>
                        <a:buClr>
                          <a:srgbClr val="800000"/>
                        </a:buClr>
                        <a:buSzTx/>
                        <a:buFont typeface="Wingdings" pitchFamily="2" charset="2"/>
                        <a:buNone/>
                        <a:tabLst/>
                        <a:defRPr/>
                      </a:pPr>
                      <a:endParaRPr lang="en-AU" sz="1100" b="0" kern="1200" baseline="0" dirty="0">
                        <a:solidFill>
                          <a:schemeClr val="tx1"/>
                        </a:solidFill>
                        <a:latin typeface="+mj-lt"/>
                        <a:ea typeface="+mn-ea"/>
                        <a:cs typeface="Arial" panose="020B0604020202020204" pitchFamily="34" charset="0"/>
                      </a:endParaRPr>
                    </a:p>
                  </a:txBody>
                  <a:tcPr marL="108000" marR="72000" marT="54000" marB="54000">
                    <a:lnR w="12700" cap="flat" cmpd="sng" algn="ctr">
                      <a:noFill/>
                      <a:prstDash val="solid"/>
                      <a:round/>
                      <a:headEnd type="none" w="med" len="med"/>
                      <a:tailEnd type="none" w="med" len="med"/>
                    </a:lnR>
                    <a:lnT w="12700" cap="flat" cmpd="sng" algn="ctr">
                      <a:solidFill>
                        <a:srgbClr val="800000"/>
                      </a:solidFill>
                      <a:prstDash val="solid"/>
                      <a:round/>
                      <a:headEnd type="none" w="med" len="med"/>
                      <a:tailEnd type="none" w="med" len="med"/>
                    </a:lnT>
                    <a:lnB w="12700" cap="flat" cmpd="sng" algn="ctr">
                      <a:solidFill>
                        <a:srgbClr val="800000"/>
                      </a:solidFill>
                      <a:prstDash val="solid"/>
                      <a:round/>
                      <a:headEnd type="none" w="med" len="med"/>
                      <a:tailEnd type="none" w="med" len="med"/>
                    </a:lnB>
                    <a:noFill/>
                  </a:tcPr>
                </a:tc>
                <a:tc>
                  <a:txBody>
                    <a:bodyPr/>
                    <a:lstStyle/>
                    <a:p>
                      <a:pPr marL="171450" marR="0" lvl="0" indent="-171450" algn="l" defTabSz="914400" rtl="0" eaLnBrk="1" fontAlgn="base" latinLnBrk="0" hangingPunct="1">
                        <a:lnSpc>
                          <a:spcPct val="100000"/>
                        </a:lnSpc>
                        <a:spcBef>
                          <a:spcPts val="200"/>
                        </a:spcBef>
                        <a:spcAft>
                          <a:spcPts val="200"/>
                        </a:spcAft>
                        <a:buClr>
                          <a:srgbClr val="800000"/>
                        </a:buClr>
                        <a:buSzTx/>
                        <a:buFont typeface="Wingdings" pitchFamily="2" charset="2"/>
                        <a:buChar char="§"/>
                        <a:tabLst/>
                        <a:defRPr/>
                      </a:pPr>
                      <a:r>
                        <a:rPr lang="en-AU" sz="1100" b="0" kern="1200" baseline="0" dirty="0" smtClean="0">
                          <a:solidFill>
                            <a:schemeClr val="tx1"/>
                          </a:solidFill>
                          <a:latin typeface="+mj-lt"/>
                          <a:ea typeface="+mn-ea"/>
                          <a:cs typeface="Arial" panose="020B0604020202020204" pitchFamily="34" charset="0"/>
                        </a:rPr>
                        <a:t>Processing Manager</a:t>
                      </a:r>
                    </a:p>
                    <a:p>
                      <a:pPr marL="171450" marR="0" lvl="0" indent="-171450" algn="l" defTabSz="914400" rtl="0" eaLnBrk="1" fontAlgn="base" latinLnBrk="0" hangingPunct="1">
                        <a:lnSpc>
                          <a:spcPct val="100000"/>
                        </a:lnSpc>
                        <a:spcBef>
                          <a:spcPts val="200"/>
                        </a:spcBef>
                        <a:spcAft>
                          <a:spcPts val="200"/>
                        </a:spcAft>
                        <a:buClr>
                          <a:srgbClr val="800000"/>
                        </a:buClr>
                        <a:buSzTx/>
                        <a:buFont typeface="Wingdings" pitchFamily="2" charset="2"/>
                        <a:buChar char="§"/>
                        <a:tabLst/>
                        <a:defRPr/>
                      </a:pPr>
                      <a:r>
                        <a:rPr lang="en-AU" sz="1100" b="0" kern="1200" baseline="0" dirty="0" smtClean="0">
                          <a:solidFill>
                            <a:schemeClr val="tx1"/>
                          </a:solidFill>
                          <a:latin typeface="+mj-lt"/>
                          <a:ea typeface="+mn-ea"/>
                          <a:cs typeface="Arial" panose="020B0604020202020204" pitchFamily="34" charset="0"/>
                        </a:rPr>
                        <a:t>17 years of experience in a range of operational and process design roles.  He specialises in uranium processing and has worked for BHPB, WMC and as a general consultant to the industry</a:t>
                      </a:r>
                    </a:p>
                  </a:txBody>
                  <a:tcPr marL="108000" marR="72000" marT="54000" marB="54000">
                    <a:lnL w="12700" cap="flat" cmpd="sng" algn="ctr">
                      <a:noFill/>
                      <a:prstDash val="solid"/>
                      <a:round/>
                      <a:headEnd type="none" w="med" len="med"/>
                      <a:tailEnd type="none" w="med" len="med"/>
                    </a:lnL>
                    <a:lnT w="12700" cap="flat" cmpd="sng" algn="ctr">
                      <a:solidFill>
                        <a:srgbClr val="800000"/>
                      </a:solidFill>
                      <a:prstDash val="solid"/>
                      <a:round/>
                      <a:headEnd type="none" w="med" len="med"/>
                      <a:tailEnd type="none" w="med" len="med"/>
                    </a:lnT>
                    <a:lnB w="12700" cap="flat" cmpd="sng" algn="ctr">
                      <a:solidFill>
                        <a:srgbClr val="800000"/>
                      </a:solidFill>
                      <a:prstDash val="solid"/>
                      <a:round/>
                      <a:headEnd type="none" w="med" len="med"/>
                      <a:tailEnd type="none" w="med" len="med"/>
                    </a:lnB>
                    <a:noFill/>
                  </a:tcPr>
                </a:tc>
              </a:tr>
              <a:tr h="827260">
                <a:tc>
                  <a:txBody>
                    <a:bodyPr/>
                    <a:lstStyle/>
                    <a:p>
                      <a:pPr marL="36000" marR="0" lvl="0" indent="0" algn="l" defTabSz="914400" rtl="0" eaLnBrk="1" fontAlgn="base" latinLnBrk="0" hangingPunct="1">
                        <a:lnSpc>
                          <a:spcPct val="100000"/>
                        </a:lnSpc>
                        <a:spcBef>
                          <a:spcPts val="300"/>
                        </a:spcBef>
                        <a:spcAft>
                          <a:spcPts val="200"/>
                        </a:spcAft>
                        <a:buClr>
                          <a:srgbClr val="800000"/>
                        </a:buClr>
                        <a:buSzTx/>
                        <a:buFont typeface="Wingdings" pitchFamily="2" charset="2"/>
                        <a:buNone/>
                        <a:tabLst/>
                        <a:defRPr/>
                      </a:pPr>
                      <a:r>
                        <a:rPr lang="en-AU" sz="1100" b="1" kern="1200" dirty="0" smtClean="0">
                          <a:solidFill>
                            <a:schemeClr val="tx1"/>
                          </a:solidFill>
                          <a:latin typeface="+mj-lt"/>
                          <a:ea typeface="+mn-ea"/>
                          <a:cs typeface="Arial" panose="020B0604020202020204" pitchFamily="34" charset="0"/>
                        </a:rPr>
                        <a:t>Richard Yeeles</a:t>
                      </a:r>
                    </a:p>
                    <a:p>
                      <a:pPr marL="36000" algn="l">
                        <a:lnSpc>
                          <a:spcPct val="100000"/>
                        </a:lnSpc>
                        <a:spcBef>
                          <a:spcPts val="300"/>
                        </a:spcBef>
                      </a:pPr>
                      <a:endParaRPr lang="en-AU" sz="1100" b="0" i="1" dirty="0" smtClean="0">
                        <a:solidFill>
                          <a:schemeClr val="tx1"/>
                        </a:solidFill>
                        <a:latin typeface="+mj-lt"/>
                        <a:cs typeface="Arial" panose="020B0604020202020204" pitchFamily="34" charset="0"/>
                      </a:endParaRPr>
                    </a:p>
                  </a:txBody>
                  <a:tcPr marL="108000" marR="72000" marT="54000" marB="54000">
                    <a:lnR w="12700" cap="flat" cmpd="sng" algn="ctr">
                      <a:noFill/>
                      <a:prstDash val="solid"/>
                      <a:round/>
                      <a:headEnd type="none" w="med" len="med"/>
                      <a:tailEnd type="none" w="med" len="med"/>
                    </a:lnR>
                    <a:lnT w="12700" cap="flat" cmpd="sng" algn="ctr">
                      <a:solidFill>
                        <a:srgbClr val="800000"/>
                      </a:solidFill>
                      <a:prstDash val="solid"/>
                      <a:round/>
                      <a:headEnd type="none" w="med" len="med"/>
                      <a:tailEnd type="none" w="med" len="med"/>
                    </a:lnT>
                    <a:lnB w="12700" cap="flat" cmpd="sng" algn="ctr">
                      <a:solidFill>
                        <a:srgbClr val="800000"/>
                      </a:solidFill>
                      <a:prstDash val="solid"/>
                      <a:round/>
                      <a:headEnd type="none" w="med" len="med"/>
                      <a:tailEnd type="none" w="med" len="med"/>
                    </a:lnB>
                    <a:noFill/>
                  </a:tcPr>
                </a:tc>
                <a:tc>
                  <a:txBody>
                    <a:bodyPr/>
                    <a:lstStyle/>
                    <a:p>
                      <a:pPr marL="171450" marR="0" lvl="0" indent="-171450" algn="l" defTabSz="914400" rtl="0" eaLnBrk="1" fontAlgn="base" latinLnBrk="0" hangingPunct="1">
                        <a:lnSpc>
                          <a:spcPct val="100000"/>
                        </a:lnSpc>
                        <a:spcBef>
                          <a:spcPts val="200"/>
                        </a:spcBef>
                        <a:spcAft>
                          <a:spcPts val="200"/>
                        </a:spcAft>
                        <a:buClr>
                          <a:srgbClr val="800000"/>
                        </a:buClr>
                        <a:buSzTx/>
                        <a:buFont typeface="Wingdings" pitchFamily="2" charset="2"/>
                        <a:buChar char="§"/>
                        <a:tabLst/>
                        <a:defRPr/>
                      </a:pPr>
                      <a:r>
                        <a:rPr lang="en-AU" sz="1100" b="0" kern="1200" baseline="0" dirty="0" smtClean="0">
                          <a:solidFill>
                            <a:schemeClr val="tx1"/>
                          </a:solidFill>
                          <a:latin typeface="+mj-lt"/>
                          <a:ea typeface="+mn-ea"/>
                          <a:cs typeface="Arial" panose="020B0604020202020204" pitchFamily="34" charset="0"/>
                        </a:rPr>
                        <a:t>Approvals and Community Director - Wiluna</a:t>
                      </a:r>
                    </a:p>
                    <a:p>
                      <a:pPr marL="171450" marR="0" lvl="0" indent="-171450" algn="l" defTabSz="914400" rtl="0" eaLnBrk="1" fontAlgn="base" latinLnBrk="0" hangingPunct="1">
                        <a:lnSpc>
                          <a:spcPct val="100000"/>
                        </a:lnSpc>
                        <a:spcBef>
                          <a:spcPts val="200"/>
                        </a:spcBef>
                        <a:spcAft>
                          <a:spcPts val="200"/>
                        </a:spcAft>
                        <a:buClr>
                          <a:srgbClr val="800000"/>
                        </a:buClr>
                        <a:buSzTx/>
                        <a:buFont typeface="Wingdings" pitchFamily="2" charset="2"/>
                        <a:buChar char="§"/>
                        <a:tabLst/>
                        <a:defRPr/>
                      </a:pPr>
                      <a:r>
                        <a:rPr lang="en-AU" sz="1100" b="0" kern="1200" baseline="0" dirty="0" smtClean="0">
                          <a:solidFill>
                            <a:schemeClr val="tx1"/>
                          </a:solidFill>
                          <a:latin typeface="+mj-lt"/>
                          <a:ea typeface="+mn-ea"/>
                          <a:cs typeface="Arial" panose="020B0604020202020204" pitchFamily="34" charset="0"/>
                        </a:rPr>
                        <a:t>Extensive management experience in government/ community relations, ex-BHPB Olympic Dam Expansion, WMC, Government</a:t>
                      </a:r>
                    </a:p>
                  </a:txBody>
                  <a:tcPr marL="108000" marR="72000" marT="54000" marB="54000">
                    <a:lnL w="12700" cap="flat" cmpd="sng" algn="ctr">
                      <a:noFill/>
                      <a:prstDash val="solid"/>
                      <a:round/>
                      <a:headEnd type="none" w="med" len="med"/>
                      <a:tailEnd type="none" w="med" len="med"/>
                    </a:lnL>
                    <a:lnT w="12700" cap="flat" cmpd="sng" algn="ctr">
                      <a:solidFill>
                        <a:srgbClr val="800000"/>
                      </a:solidFill>
                      <a:prstDash val="solid"/>
                      <a:round/>
                      <a:headEnd type="none" w="med" len="med"/>
                      <a:tailEnd type="none" w="med" len="med"/>
                    </a:lnT>
                    <a:lnB w="12700" cap="flat" cmpd="sng" algn="ctr">
                      <a:solidFill>
                        <a:srgbClr val="800000"/>
                      </a:solidFill>
                      <a:prstDash val="solid"/>
                      <a:round/>
                      <a:headEnd type="none" w="med" len="med"/>
                      <a:tailEnd type="none" w="med" len="med"/>
                    </a:lnB>
                    <a:noFill/>
                  </a:tcPr>
                </a:tc>
              </a:tr>
              <a:tr h="1025190">
                <a:tc>
                  <a:txBody>
                    <a:bodyPr/>
                    <a:lstStyle/>
                    <a:p>
                      <a:pPr marL="36000" marR="0" lvl="0" indent="0" algn="l" defTabSz="914400" rtl="0" eaLnBrk="1" fontAlgn="auto" latinLnBrk="0" hangingPunct="1">
                        <a:lnSpc>
                          <a:spcPct val="100000"/>
                        </a:lnSpc>
                        <a:spcBef>
                          <a:spcPts val="300"/>
                        </a:spcBef>
                        <a:spcAft>
                          <a:spcPts val="0"/>
                        </a:spcAft>
                        <a:buClrTx/>
                        <a:buSzTx/>
                        <a:buFontTx/>
                        <a:buNone/>
                        <a:tabLst/>
                        <a:defRPr/>
                      </a:pPr>
                      <a:r>
                        <a:rPr lang="en-AU" sz="1100" b="1" kern="1200" dirty="0" smtClean="0">
                          <a:solidFill>
                            <a:schemeClr val="tx1"/>
                          </a:solidFill>
                          <a:latin typeface="+mj-lt"/>
                          <a:ea typeface="+mn-ea"/>
                          <a:cs typeface="Arial" panose="020B0604020202020204" pitchFamily="34" charset="0"/>
                        </a:rPr>
                        <a:t>Greg Shirtliff</a:t>
                      </a:r>
                    </a:p>
                    <a:p>
                      <a:pPr marL="36000" algn="l" defTabSz="914400" rtl="0" eaLnBrk="1" latinLnBrk="0" hangingPunct="1">
                        <a:lnSpc>
                          <a:spcPct val="100000"/>
                        </a:lnSpc>
                        <a:spcBef>
                          <a:spcPts val="300"/>
                        </a:spcBef>
                      </a:pPr>
                      <a:endParaRPr lang="en-AU" sz="1100" b="1" kern="1200" dirty="0" smtClean="0">
                        <a:solidFill>
                          <a:schemeClr val="tx1"/>
                        </a:solidFill>
                        <a:latin typeface="+mj-lt"/>
                        <a:ea typeface="+mn-ea"/>
                        <a:cs typeface="Arial" panose="020B0604020202020204" pitchFamily="34" charset="0"/>
                      </a:endParaRPr>
                    </a:p>
                  </a:txBody>
                  <a:tcPr marL="108000" marR="72000" marT="54000" marB="54000">
                    <a:lnR w="12700" cap="flat" cmpd="sng" algn="ctr">
                      <a:noFill/>
                      <a:prstDash val="solid"/>
                      <a:round/>
                      <a:headEnd type="none" w="med" len="med"/>
                      <a:tailEnd type="none" w="med" len="med"/>
                    </a:lnR>
                    <a:lnT w="12700" cap="flat" cmpd="sng" algn="ctr">
                      <a:solidFill>
                        <a:srgbClr val="800000"/>
                      </a:solid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marL="171450" marR="0" lvl="0" indent="-171450" algn="l" defTabSz="914400" rtl="0" eaLnBrk="1" fontAlgn="base" latinLnBrk="0" hangingPunct="1">
                        <a:lnSpc>
                          <a:spcPct val="100000"/>
                        </a:lnSpc>
                        <a:spcBef>
                          <a:spcPts val="200"/>
                        </a:spcBef>
                        <a:spcAft>
                          <a:spcPts val="200"/>
                        </a:spcAft>
                        <a:buClr>
                          <a:srgbClr val="800000"/>
                        </a:buClr>
                        <a:buSzTx/>
                        <a:buFont typeface="Wingdings" pitchFamily="2" charset="2"/>
                        <a:buChar char="§"/>
                        <a:tabLst/>
                        <a:defRPr/>
                      </a:pPr>
                      <a:r>
                        <a:rPr lang="en-AU" sz="1100" b="0" kern="1200" baseline="0" dirty="0" smtClean="0">
                          <a:solidFill>
                            <a:schemeClr val="tx1"/>
                          </a:solidFill>
                          <a:latin typeface="+mj-lt"/>
                          <a:ea typeface="+mn-ea"/>
                          <a:cs typeface="Arial" panose="020B0604020202020204" pitchFamily="34" charset="0"/>
                        </a:rPr>
                        <a:t>Geology Manager</a:t>
                      </a:r>
                    </a:p>
                    <a:p>
                      <a:pPr marL="171450" marR="0" lvl="0" indent="-171450" algn="l" defTabSz="914400" rtl="0" eaLnBrk="1" fontAlgn="base" latinLnBrk="0" hangingPunct="1">
                        <a:lnSpc>
                          <a:spcPct val="100000"/>
                        </a:lnSpc>
                        <a:spcBef>
                          <a:spcPts val="200"/>
                        </a:spcBef>
                        <a:spcAft>
                          <a:spcPts val="200"/>
                        </a:spcAft>
                        <a:buClr>
                          <a:srgbClr val="800000"/>
                        </a:buClr>
                        <a:buSzTx/>
                        <a:buFont typeface="Wingdings" pitchFamily="2" charset="2"/>
                        <a:buChar char="§"/>
                        <a:tabLst/>
                        <a:defRPr/>
                      </a:pPr>
                      <a:r>
                        <a:rPr lang="en-AU" sz="1100" b="0" kern="1200" baseline="0" dirty="0" smtClean="0">
                          <a:solidFill>
                            <a:schemeClr val="tx1"/>
                          </a:solidFill>
                          <a:latin typeface="+mj-lt"/>
                          <a:ea typeface="+mn-ea"/>
                          <a:cs typeface="Arial" panose="020B0604020202020204" pitchFamily="34" charset="0"/>
                        </a:rPr>
                        <a:t>PhD from Australian National University</a:t>
                      </a:r>
                    </a:p>
                    <a:p>
                      <a:pPr marL="171450" marR="0" lvl="0" indent="-171450" algn="l" defTabSz="914400" rtl="0" eaLnBrk="1" fontAlgn="base" latinLnBrk="0" hangingPunct="1">
                        <a:lnSpc>
                          <a:spcPct val="100000"/>
                        </a:lnSpc>
                        <a:spcBef>
                          <a:spcPts val="200"/>
                        </a:spcBef>
                        <a:spcAft>
                          <a:spcPts val="200"/>
                        </a:spcAft>
                        <a:buClr>
                          <a:srgbClr val="800000"/>
                        </a:buClr>
                        <a:buSzTx/>
                        <a:buFont typeface="Wingdings" pitchFamily="2" charset="2"/>
                        <a:buChar char="§"/>
                        <a:tabLst/>
                        <a:defRPr/>
                      </a:pPr>
                      <a:r>
                        <a:rPr lang="en-AU" sz="1100" b="0" kern="1200" baseline="0" dirty="0" smtClean="0">
                          <a:solidFill>
                            <a:schemeClr val="tx1"/>
                          </a:solidFill>
                          <a:latin typeface="+mj-lt"/>
                          <a:ea typeface="+mn-ea"/>
                          <a:cs typeface="Arial" panose="020B0604020202020204" pitchFamily="34" charset="0"/>
                        </a:rPr>
                        <a:t>13 years experience in geology and geochemistry of uranium including a PhD.  Employed in roles within the environment, mining and exploration side of the uranium mining industry with ERA-Rio Tinto and </a:t>
                      </a:r>
                      <a:r>
                        <a:rPr lang="en-AU" sz="1100" b="0" kern="1200" baseline="0" dirty="0" err="1" smtClean="0">
                          <a:solidFill>
                            <a:schemeClr val="tx1"/>
                          </a:solidFill>
                          <a:latin typeface="+mj-lt"/>
                          <a:ea typeface="+mn-ea"/>
                          <a:cs typeface="Arial" panose="020B0604020202020204" pitchFamily="34" charset="0"/>
                        </a:rPr>
                        <a:t>Cameco</a:t>
                      </a:r>
                      <a:r>
                        <a:rPr lang="en-AU" sz="1100" b="0" kern="1200" baseline="0" dirty="0" smtClean="0">
                          <a:solidFill>
                            <a:schemeClr val="tx1"/>
                          </a:solidFill>
                          <a:latin typeface="+mj-lt"/>
                          <a:ea typeface="+mn-ea"/>
                          <a:cs typeface="Arial" panose="020B0604020202020204" pitchFamily="34" charset="0"/>
                        </a:rPr>
                        <a:t> prior to joining Toro Energy</a:t>
                      </a:r>
                    </a:p>
                  </a:txBody>
                  <a:tcPr marL="108000" marR="72000" marT="54000" marB="54000">
                    <a:lnL w="12700" cap="flat" cmpd="sng" algn="ctr">
                      <a:noFill/>
                      <a:prstDash val="solid"/>
                      <a:round/>
                      <a:headEnd type="none" w="med" len="med"/>
                      <a:tailEnd type="none" w="med" len="med"/>
                    </a:lnL>
                    <a:lnT w="12700" cap="flat" cmpd="sng" algn="ctr">
                      <a:solidFill>
                        <a:srgbClr val="800000"/>
                      </a:solidFill>
                      <a:prstDash val="solid"/>
                      <a:round/>
                      <a:headEnd type="none" w="med" len="med"/>
                      <a:tailEnd type="none" w="med" len="med"/>
                    </a:lnT>
                    <a:lnB w="12700" cap="flat" cmpd="sng" algn="ctr">
                      <a:noFill/>
                      <a:prstDash val="solid"/>
                      <a:round/>
                      <a:headEnd type="none" w="med" len="med"/>
                      <a:tailEnd type="none" w="med" len="med"/>
                    </a:lnB>
                    <a:noFill/>
                  </a:tcPr>
                </a:tc>
              </a:tr>
            </a:tbl>
          </a:graphicData>
        </a:graphic>
      </p:graphicFrame>
      <p:pic>
        <p:nvPicPr>
          <p:cNvPr id="3074" name="Picture 2"/>
          <p:cNvPicPr>
            <a:picLocks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53273" y="1740356"/>
            <a:ext cx="576000" cy="720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075" name="Picture 3"/>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4027" y="3500001"/>
            <a:ext cx="576000" cy="720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076" name="Picture 4"/>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71148" y="2604451"/>
            <a:ext cx="576000" cy="720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077" name="Picture 5"/>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84027" y="4375019"/>
            <a:ext cx="576000" cy="720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078" name="Picture 6"/>
          <p:cNvPicPr>
            <a:picLocks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84027" y="5249600"/>
            <a:ext cx="576000" cy="720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0" name="Rectangle 6"/>
          <p:cNvSpPr txBox="1">
            <a:spLocks noChangeArrowheads="1"/>
          </p:cNvSpPr>
          <p:nvPr/>
        </p:nvSpPr>
        <p:spPr>
          <a:xfrm>
            <a:off x="7915776" y="6533587"/>
            <a:ext cx="1012371" cy="206375"/>
          </a:xfrm>
          <a:prstGeom prst="rect">
            <a:avLst/>
          </a:prstGeom>
          <a:ln/>
        </p:spPr>
        <p:txBody>
          <a:bodyPr/>
          <a:lstStyle>
            <a:defPPr>
              <a:defRPr lang="en-US"/>
            </a:defPPr>
            <a:lvl1pPr marL="0" algn="r" defTabSz="457200" rtl="0" eaLnBrk="1" latinLnBrk="0" hangingPunct="1">
              <a:defRPr sz="1400" b="0" kern="1200">
                <a:solidFill>
                  <a:schemeClr val="bg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defRPr/>
            </a:pPr>
            <a:fld id="{C0058901-BB66-4C24-8E05-A9D61A0959F8}" type="slidenum">
              <a:rPr lang="en-AU" sz="1200" smtClean="0">
                <a:latin typeface="Helvetica" pitchFamily="34" charset="0"/>
              </a:rPr>
              <a:pPr>
                <a:defRPr/>
              </a:pPr>
              <a:t>8</a:t>
            </a:fld>
            <a:endParaRPr lang="en-AU" sz="1200" dirty="0">
              <a:latin typeface="Helvetica" pitchFamily="34" charset="0"/>
            </a:endParaRPr>
          </a:p>
        </p:txBody>
      </p:sp>
      <p:pic>
        <p:nvPicPr>
          <p:cNvPr id="11" name="Picture 2"/>
          <p:cNvPicPr>
            <a:picLocks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53273" y="861496"/>
            <a:ext cx="576000" cy="720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56084995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91353" y="174622"/>
            <a:ext cx="7552765" cy="488925"/>
          </a:xfrm>
        </p:spPr>
        <p:txBody>
          <a:bodyPr/>
          <a:lstStyle/>
          <a:p>
            <a:r>
              <a:rPr lang="en-US" sz="2600" dirty="0" smtClean="0"/>
              <a:t>Toro Assets</a:t>
            </a:r>
            <a:endParaRPr lang="en-US" sz="2600" dirty="0">
              <a:uFillTx/>
            </a:endParaRPr>
          </a:p>
        </p:txBody>
      </p:sp>
      <p:sp>
        <p:nvSpPr>
          <p:cNvPr id="4" name="Rectangle 6"/>
          <p:cNvSpPr txBox="1">
            <a:spLocks noChangeArrowheads="1"/>
          </p:cNvSpPr>
          <p:nvPr/>
        </p:nvSpPr>
        <p:spPr>
          <a:xfrm>
            <a:off x="7915776" y="6533587"/>
            <a:ext cx="1012371" cy="206375"/>
          </a:xfrm>
          <a:prstGeom prst="rect">
            <a:avLst/>
          </a:prstGeom>
        </p:spPr>
        <p:txBody>
          <a:bodyPr/>
          <a:lstStyle>
            <a:defPPr>
              <a:defRPr lang="en-US">
                <a:uFillTx/>
              </a:defRPr>
            </a:defPPr>
            <a:lvl1pPr marL="0" algn="r" defTabSz="457200" rtl="0" eaLnBrk="1" latinLnBrk="0" hangingPunct="1">
              <a:defRPr sz="1400" b="0" kern="1200">
                <a:solidFill>
                  <a:schemeClr val="bg1"/>
                </a:solidFill>
                <a:uFillTx/>
                <a:latin typeface="+mn-lt"/>
                <a:ea typeface="+mn-ea"/>
                <a:cs typeface="+mn-cs"/>
              </a:defRPr>
            </a:lvl1pPr>
            <a:lvl2pPr marL="457200" algn="l" defTabSz="457200" rtl="0" eaLnBrk="1" latinLnBrk="0" hangingPunct="1">
              <a:defRPr sz="1800" kern="1200">
                <a:solidFill>
                  <a:schemeClr val="tx1"/>
                </a:solidFill>
                <a:uFillTx/>
                <a:latin typeface="+mn-lt"/>
                <a:ea typeface="+mn-ea"/>
                <a:cs typeface="+mn-cs"/>
              </a:defRPr>
            </a:lvl2pPr>
            <a:lvl3pPr marL="914400" algn="l" defTabSz="457200" rtl="0" eaLnBrk="1" latinLnBrk="0" hangingPunct="1">
              <a:defRPr sz="1800" kern="1200">
                <a:solidFill>
                  <a:schemeClr val="tx1"/>
                </a:solidFill>
                <a:uFillTx/>
                <a:latin typeface="+mn-lt"/>
                <a:ea typeface="+mn-ea"/>
                <a:cs typeface="+mn-cs"/>
              </a:defRPr>
            </a:lvl3pPr>
            <a:lvl4pPr marL="1371600" algn="l" defTabSz="457200" rtl="0" eaLnBrk="1" latinLnBrk="0" hangingPunct="1">
              <a:defRPr sz="1800" kern="1200">
                <a:solidFill>
                  <a:schemeClr val="tx1"/>
                </a:solidFill>
                <a:uFillTx/>
                <a:latin typeface="+mn-lt"/>
                <a:ea typeface="+mn-ea"/>
                <a:cs typeface="+mn-cs"/>
              </a:defRPr>
            </a:lvl4pPr>
            <a:lvl5pPr marL="1828800" algn="l" defTabSz="457200" rtl="0" eaLnBrk="1" latinLnBrk="0" hangingPunct="1">
              <a:defRPr sz="1800" kern="1200">
                <a:solidFill>
                  <a:schemeClr val="tx1"/>
                </a:solidFill>
                <a:uFillTx/>
                <a:latin typeface="+mn-lt"/>
                <a:ea typeface="+mn-ea"/>
                <a:cs typeface="+mn-cs"/>
              </a:defRPr>
            </a:lvl5pPr>
            <a:lvl6pPr marL="2286000" algn="l" defTabSz="457200" rtl="0" eaLnBrk="1" latinLnBrk="0" hangingPunct="1">
              <a:defRPr sz="1800" kern="1200">
                <a:solidFill>
                  <a:schemeClr val="tx1"/>
                </a:solidFill>
                <a:uFillTx/>
                <a:latin typeface="+mn-lt"/>
                <a:ea typeface="+mn-ea"/>
                <a:cs typeface="+mn-cs"/>
              </a:defRPr>
            </a:lvl6pPr>
            <a:lvl7pPr marL="2743200" algn="l" defTabSz="457200" rtl="0" eaLnBrk="1" latinLnBrk="0" hangingPunct="1">
              <a:defRPr sz="1800" kern="1200">
                <a:solidFill>
                  <a:schemeClr val="tx1"/>
                </a:solidFill>
                <a:uFillTx/>
                <a:latin typeface="+mn-lt"/>
                <a:ea typeface="+mn-ea"/>
                <a:cs typeface="+mn-cs"/>
              </a:defRPr>
            </a:lvl7pPr>
            <a:lvl8pPr marL="3200400" algn="l" defTabSz="457200" rtl="0" eaLnBrk="1" latinLnBrk="0" hangingPunct="1">
              <a:defRPr sz="1800" kern="1200">
                <a:solidFill>
                  <a:schemeClr val="tx1"/>
                </a:solidFill>
                <a:uFillTx/>
                <a:latin typeface="+mn-lt"/>
                <a:ea typeface="+mn-ea"/>
                <a:cs typeface="+mn-cs"/>
              </a:defRPr>
            </a:lvl8pPr>
            <a:lvl9pPr marL="3657600" algn="l" defTabSz="457200" rtl="0" eaLnBrk="1" latinLnBrk="0" hangingPunct="1">
              <a:defRPr sz="1800" kern="1200">
                <a:solidFill>
                  <a:schemeClr val="tx1"/>
                </a:solidFill>
                <a:uFillTx/>
                <a:latin typeface="+mn-lt"/>
                <a:ea typeface="+mn-ea"/>
                <a:cs typeface="+mn-cs"/>
              </a:defRPr>
            </a:lvl9pPr>
          </a:lstStyle>
          <a:p>
            <a:pPr>
              <a:defRPr>
                <a:uFillTx/>
              </a:defRPr>
            </a:pPr>
            <a:fld id="{C0058901-BB66-4C24-8E05-A9D61A0959F8}" type="slidenum">
              <a:rPr lang="en-AU" sz="1200" smtClean="0">
                <a:uFillTx/>
                <a:latin typeface="Helvetica" pitchFamily="34" charset="0"/>
              </a:rPr>
              <a:pPr>
                <a:defRPr>
                  <a:uFillTx/>
                </a:defRPr>
              </a:pPr>
              <a:t>9</a:t>
            </a:fld>
            <a:endParaRPr lang="en-AU" sz="1200" dirty="0">
              <a:uFillTx/>
              <a:latin typeface="Helvetica" pitchFamily="34" charset="0"/>
            </a:endParaRPr>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57953" y="1031631"/>
            <a:ext cx="8705445" cy="4837723"/>
          </a:xfrm>
          <a:prstGeom prst="rect">
            <a:avLst/>
          </a:prstGeom>
        </p:spPr>
      </p:pic>
    </p:spTree>
    <p:extLst>
      <p:ext uri="{BB962C8B-B14F-4D97-AF65-F5344CB8AC3E}">
        <p14:creationId xmlns:p14="http://schemas.microsoft.com/office/powerpoint/2010/main" val="2533414522"/>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88004" y="198438"/>
            <a:ext cx="7512971" cy="1152244"/>
          </a:xfrm>
        </p:spPr>
        <p:txBody>
          <a:bodyPr/>
          <a:lstStyle/>
          <a:p>
            <a:r>
              <a:rPr lang="en-US" sz="2400" dirty="0" smtClean="0"/>
              <a:t>Toro is committed to growing the company to being a true uranium leader</a:t>
            </a:r>
            <a:endParaRPr lang="en-US" sz="2400" dirty="0"/>
          </a:p>
        </p:txBody>
      </p:sp>
      <p:sp>
        <p:nvSpPr>
          <p:cNvPr id="4" name="Rectangle 6"/>
          <p:cNvSpPr txBox="1">
            <a:spLocks noChangeArrowheads="1"/>
          </p:cNvSpPr>
          <p:nvPr/>
        </p:nvSpPr>
        <p:spPr>
          <a:xfrm>
            <a:off x="7915776" y="6533587"/>
            <a:ext cx="1012371" cy="206375"/>
          </a:xfrm>
          <a:prstGeom prst="rect">
            <a:avLst/>
          </a:prstGeom>
          <a:ln/>
        </p:spPr>
        <p:txBody>
          <a:bodyPr/>
          <a:lstStyle>
            <a:defPPr>
              <a:defRPr lang="en-US"/>
            </a:defPPr>
            <a:lvl1pPr marL="0" algn="r" defTabSz="457200" rtl="0" eaLnBrk="1" latinLnBrk="0" hangingPunct="1">
              <a:defRPr sz="1400" b="0" kern="1200">
                <a:solidFill>
                  <a:schemeClr val="bg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defRPr/>
            </a:pPr>
            <a:fld id="{C0058901-BB66-4C24-8E05-A9D61A0959F8}" type="slidenum">
              <a:rPr lang="en-AU" sz="1200" smtClean="0">
                <a:latin typeface="Helvetica" pitchFamily="34" charset="0"/>
              </a:rPr>
              <a:pPr>
                <a:defRPr/>
              </a:pPr>
              <a:t>10</a:t>
            </a:fld>
            <a:endParaRPr lang="en-AU" sz="1200" dirty="0">
              <a:latin typeface="Helvetica" pitchFamily="34" charset="0"/>
            </a:endParaRPr>
          </a:p>
        </p:txBody>
      </p:sp>
      <p:graphicFrame>
        <p:nvGraphicFramePr>
          <p:cNvPr id="3" name="Diagram 2"/>
          <p:cNvGraphicFramePr/>
          <p:nvPr>
            <p:extLst>
              <p:ext uri="{D42A27DB-BD31-4B8C-83A1-F6EECF244321}">
                <p14:modId xmlns:p14="http://schemas.microsoft.com/office/powerpoint/2010/main" val="2740883485"/>
              </p:ext>
            </p:extLst>
          </p:nvPr>
        </p:nvGraphicFramePr>
        <p:xfrm>
          <a:off x="94998" y="1609443"/>
          <a:ext cx="8928147" cy="428059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Oval 4"/>
          <p:cNvSpPr/>
          <p:nvPr/>
        </p:nvSpPr>
        <p:spPr>
          <a:xfrm>
            <a:off x="94998" y="1533305"/>
            <a:ext cx="405065" cy="419852"/>
          </a:xfrm>
          <a:prstGeom prst="ellipse">
            <a:avLst/>
          </a:prstGeom>
          <a:solidFill>
            <a:schemeClr val="bg1"/>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AU" dirty="0" smtClean="0">
                <a:solidFill>
                  <a:schemeClr val="tx1"/>
                </a:solidFill>
              </a:rPr>
              <a:t>1</a:t>
            </a:r>
            <a:endParaRPr lang="en-AU" dirty="0">
              <a:solidFill>
                <a:schemeClr val="tx1"/>
              </a:solidFill>
            </a:endParaRPr>
          </a:p>
        </p:txBody>
      </p:sp>
      <p:sp>
        <p:nvSpPr>
          <p:cNvPr id="8" name="Oval 7"/>
          <p:cNvSpPr/>
          <p:nvPr/>
        </p:nvSpPr>
        <p:spPr>
          <a:xfrm>
            <a:off x="90231" y="3300202"/>
            <a:ext cx="405065" cy="419852"/>
          </a:xfrm>
          <a:prstGeom prst="ellipse">
            <a:avLst/>
          </a:prstGeom>
          <a:solidFill>
            <a:schemeClr val="bg1"/>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AU" dirty="0" smtClean="0">
                <a:solidFill>
                  <a:schemeClr val="tx1"/>
                </a:solidFill>
              </a:rPr>
              <a:t>2</a:t>
            </a:r>
            <a:endParaRPr lang="en-AU" dirty="0">
              <a:solidFill>
                <a:schemeClr val="tx1"/>
              </a:solidFill>
            </a:endParaRPr>
          </a:p>
        </p:txBody>
      </p:sp>
      <p:sp>
        <p:nvSpPr>
          <p:cNvPr id="9" name="Oval 8"/>
          <p:cNvSpPr/>
          <p:nvPr/>
        </p:nvSpPr>
        <p:spPr>
          <a:xfrm>
            <a:off x="85472" y="4767048"/>
            <a:ext cx="405065" cy="419852"/>
          </a:xfrm>
          <a:prstGeom prst="ellipse">
            <a:avLst/>
          </a:prstGeom>
          <a:solidFill>
            <a:schemeClr val="bg1"/>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AU" dirty="0">
                <a:solidFill>
                  <a:schemeClr val="tx1"/>
                </a:solidFill>
              </a:rPr>
              <a:t>3</a:t>
            </a:r>
          </a:p>
        </p:txBody>
      </p:sp>
    </p:spTree>
    <p:extLst>
      <p:ext uri="{BB962C8B-B14F-4D97-AF65-F5344CB8AC3E}">
        <p14:creationId xmlns:p14="http://schemas.microsoft.com/office/powerpoint/2010/main" val="226231025"/>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91353" y="198438"/>
            <a:ext cx="7552765" cy="1152244"/>
          </a:xfrm>
        </p:spPr>
        <p:txBody>
          <a:bodyPr/>
          <a:lstStyle/>
          <a:p>
            <a:r>
              <a:rPr lang="en-US" sz="2600" dirty="0" smtClean="0"/>
              <a:t>Toro and </a:t>
            </a:r>
            <a:r>
              <a:rPr lang="en-US" sz="2600" dirty="0" err="1" smtClean="0"/>
              <a:t>Wiluna’s</a:t>
            </a:r>
            <a:r>
              <a:rPr lang="en-US" sz="2600" dirty="0" smtClean="0"/>
              <a:t> Competitive </a:t>
            </a:r>
            <a:r>
              <a:rPr lang="en-US" sz="2600" dirty="0"/>
              <a:t>A</a:t>
            </a:r>
            <a:r>
              <a:rPr lang="en-US" sz="2600" dirty="0" smtClean="0"/>
              <a:t>dvantage in Australia</a:t>
            </a:r>
            <a:endParaRPr lang="en-US" sz="2600" dirty="0"/>
          </a:p>
        </p:txBody>
      </p:sp>
      <p:sp>
        <p:nvSpPr>
          <p:cNvPr id="4" name="Rectangle 6"/>
          <p:cNvSpPr txBox="1">
            <a:spLocks noChangeArrowheads="1"/>
          </p:cNvSpPr>
          <p:nvPr/>
        </p:nvSpPr>
        <p:spPr>
          <a:xfrm>
            <a:off x="7915776" y="6533587"/>
            <a:ext cx="1012371" cy="206375"/>
          </a:xfrm>
          <a:prstGeom prst="rect">
            <a:avLst/>
          </a:prstGeom>
          <a:ln/>
        </p:spPr>
        <p:txBody>
          <a:bodyPr/>
          <a:lstStyle>
            <a:defPPr>
              <a:defRPr lang="en-US"/>
            </a:defPPr>
            <a:lvl1pPr marL="0" algn="r" defTabSz="457200" rtl="0" eaLnBrk="1" latinLnBrk="0" hangingPunct="1">
              <a:defRPr sz="1400" b="0" kern="1200">
                <a:solidFill>
                  <a:schemeClr val="bg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defRPr/>
            </a:pPr>
            <a:fld id="{C0058901-BB66-4C24-8E05-A9D61A0959F8}" type="slidenum">
              <a:rPr lang="en-AU" sz="1200" smtClean="0">
                <a:latin typeface="Helvetica" pitchFamily="34" charset="0"/>
              </a:rPr>
              <a:pPr>
                <a:defRPr/>
              </a:pPr>
              <a:t>11</a:t>
            </a:fld>
            <a:endParaRPr lang="en-AU" sz="1200" dirty="0">
              <a:latin typeface="Helvetica" pitchFamily="34" charset="0"/>
            </a:endParaRPr>
          </a:p>
        </p:txBody>
      </p:sp>
      <p:sp>
        <p:nvSpPr>
          <p:cNvPr id="11" name="Text Placeholder 4"/>
          <p:cNvSpPr txBox="1">
            <a:spLocks/>
          </p:cNvSpPr>
          <p:nvPr/>
        </p:nvSpPr>
        <p:spPr>
          <a:xfrm>
            <a:off x="195032" y="6348825"/>
            <a:ext cx="4388789" cy="369524"/>
          </a:xfrm>
          <a:prstGeom prst="rect">
            <a:avLst/>
          </a:prstGeom>
        </p:spPr>
        <p:txBody>
          <a:bodyPr lIns="0"/>
          <a:lstStyle>
            <a:lvl1pPr marL="342900" indent="-342900" algn="l" rtl="0" eaLnBrk="0" fontAlgn="base" hangingPunct="0">
              <a:spcBef>
                <a:spcPct val="20000"/>
              </a:spcBef>
              <a:spcAft>
                <a:spcPct val="0"/>
              </a:spcAft>
              <a:buNone/>
              <a:defRPr sz="3200" baseline="0">
                <a:solidFill>
                  <a:schemeClr val="bg1"/>
                </a:solidFill>
                <a:latin typeface="+mn-lt"/>
                <a:ea typeface="+mn-ea"/>
                <a:cs typeface="+mn-cs"/>
              </a:defRPr>
            </a:lvl1pPr>
            <a:lvl2pPr marL="742950" indent="-285750" algn="l" rtl="0" eaLnBrk="0" fontAlgn="base" hangingPunct="0">
              <a:spcBef>
                <a:spcPct val="20000"/>
              </a:spcBef>
              <a:spcAft>
                <a:spcPct val="0"/>
              </a:spcAft>
              <a:buNone/>
              <a:defRPr sz="2400">
                <a:solidFill>
                  <a:schemeClr val="bg1"/>
                </a:solidFill>
                <a:latin typeface="+mn-lt"/>
              </a:defRPr>
            </a:lvl2pPr>
            <a:lvl3pPr marL="1143000" indent="-228600" algn="l" rtl="0" eaLnBrk="0" fontAlgn="base" hangingPunct="0">
              <a:spcBef>
                <a:spcPct val="20000"/>
              </a:spcBef>
              <a:spcAft>
                <a:spcPct val="0"/>
              </a:spcAft>
              <a:buNone/>
              <a:defRPr sz="2000">
                <a:solidFill>
                  <a:schemeClr val="bg1"/>
                </a:solidFill>
                <a:latin typeface="+mn-lt"/>
              </a:defRPr>
            </a:lvl3pPr>
            <a:lvl4pPr marL="1600200" indent="-228600" algn="l" rtl="0" eaLnBrk="0" fontAlgn="base" hangingPunct="0">
              <a:spcBef>
                <a:spcPct val="20000"/>
              </a:spcBef>
              <a:spcAft>
                <a:spcPct val="0"/>
              </a:spcAft>
              <a:buNone/>
              <a:defRPr sz="2000">
                <a:solidFill>
                  <a:schemeClr val="bg1"/>
                </a:solidFill>
                <a:latin typeface="+mn-lt"/>
              </a:defRPr>
            </a:lvl4pPr>
            <a:lvl5pPr marL="2057400" indent="-228600" algn="l" rtl="0" eaLnBrk="0" fontAlgn="base" hangingPunct="0">
              <a:spcBef>
                <a:spcPct val="20000"/>
              </a:spcBef>
              <a:spcAft>
                <a:spcPct val="0"/>
              </a:spcAft>
              <a:buNone/>
              <a:defRPr sz="1600">
                <a:solidFill>
                  <a:schemeClr val="bg1"/>
                </a:solidFill>
                <a:latin typeface="+mn-lt"/>
              </a:defRPr>
            </a:lvl5pPr>
            <a:lvl6pPr marL="2514600" indent="-228600" algn="l" rtl="0" fontAlgn="base">
              <a:spcBef>
                <a:spcPct val="20000"/>
              </a:spcBef>
              <a:spcAft>
                <a:spcPct val="0"/>
              </a:spcAft>
              <a:buChar char="»"/>
              <a:defRPr sz="1600">
                <a:solidFill>
                  <a:schemeClr val="tx1"/>
                </a:solidFill>
                <a:latin typeface="+mn-lt"/>
              </a:defRPr>
            </a:lvl6pPr>
            <a:lvl7pPr marL="2971800" indent="-228600" algn="l" rtl="0" fontAlgn="base">
              <a:spcBef>
                <a:spcPct val="20000"/>
              </a:spcBef>
              <a:spcAft>
                <a:spcPct val="0"/>
              </a:spcAft>
              <a:buChar char="»"/>
              <a:defRPr sz="1600">
                <a:solidFill>
                  <a:schemeClr val="tx1"/>
                </a:solidFill>
                <a:latin typeface="+mn-lt"/>
              </a:defRPr>
            </a:lvl7pPr>
            <a:lvl8pPr marL="3429000" indent="-228600" algn="l" rtl="0" fontAlgn="base">
              <a:spcBef>
                <a:spcPct val="20000"/>
              </a:spcBef>
              <a:spcAft>
                <a:spcPct val="0"/>
              </a:spcAft>
              <a:buChar char="»"/>
              <a:defRPr sz="1600">
                <a:solidFill>
                  <a:schemeClr val="tx1"/>
                </a:solidFill>
                <a:latin typeface="+mn-lt"/>
              </a:defRPr>
            </a:lvl8pPr>
            <a:lvl9pPr marL="3886200" indent="-228600" algn="l" rtl="0" fontAlgn="base">
              <a:spcBef>
                <a:spcPct val="20000"/>
              </a:spcBef>
              <a:spcAft>
                <a:spcPct val="0"/>
              </a:spcAft>
              <a:buChar char="»"/>
              <a:defRPr sz="1600">
                <a:solidFill>
                  <a:schemeClr val="tx1"/>
                </a:solidFill>
                <a:latin typeface="+mn-lt"/>
              </a:defRPr>
            </a:lvl9pPr>
          </a:lstStyle>
          <a:p>
            <a:pPr marL="800100" lvl="3" indent="-342900">
              <a:lnSpc>
                <a:spcPct val="105000"/>
              </a:lnSpc>
              <a:spcBef>
                <a:spcPct val="50000"/>
              </a:spcBef>
              <a:buClr>
                <a:srgbClr val="990000"/>
              </a:buClr>
              <a:buSzPct val="100000"/>
              <a:buFont typeface="Arial" panose="020B0604020202020204" pitchFamily="34" charset="0"/>
              <a:buChar char="•"/>
              <a:tabLst>
                <a:tab pos="101600" algn="l"/>
              </a:tabLst>
            </a:pPr>
            <a:endParaRPr lang="en-AU" dirty="0" smtClean="0">
              <a:solidFill>
                <a:schemeClr val="tx1"/>
              </a:solidFill>
              <a:cs typeface="Arial" panose="020B0604020202020204" pitchFamily="34" charset="0"/>
            </a:endParaRPr>
          </a:p>
          <a:p>
            <a:pPr marL="342900" lvl="2" indent="-342900">
              <a:lnSpc>
                <a:spcPct val="105000"/>
              </a:lnSpc>
              <a:spcBef>
                <a:spcPct val="50000"/>
              </a:spcBef>
              <a:buClr>
                <a:srgbClr val="990000"/>
              </a:buClr>
              <a:buSzPct val="100000"/>
              <a:buFont typeface="Arial" panose="020B0604020202020204" pitchFamily="34" charset="0"/>
              <a:buChar char="•"/>
              <a:tabLst>
                <a:tab pos="101600" algn="l"/>
              </a:tabLst>
            </a:pPr>
            <a:endParaRPr lang="en-AU" dirty="0" smtClean="0">
              <a:solidFill>
                <a:schemeClr val="tx1"/>
              </a:solidFill>
              <a:cs typeface="Arial" panose="020B0604020202020204" pitchFamily="34" charset="0"/>
            </a:endParaRPr>
          </a:p>
          <a:p>
            <a:pPr marL="800100" lvl="3" indent="-342900">
              <a:lnSpc>
                <a:spcPct val="105000"/>
              </a:lnSpc>
              <a:spcBef>
                <a:spcPct val="50000"/>
              </a:spcBef>
              <a:buClr>
                <a:srgbClr val="990000"/>
              </a:buClr>
              <a:buSzPct val="100000"/>
              <a:buFont typeface="Arial" panose="020B0604020202020204" pitchFamily="34" charset="0"/>
              <a:buChar char="•"/>
              <a:tabLst>
                <a:tab pos="101600" algn="l"/>
              </a:tabLst>
            </a:pPr>
            <a:endParaRPr lang="en-AU" dirty="0">
              <a:solidFill>
                <a:schemeClr val="tx1"/>
              </a:solidFill>
              <a:cs typeface="Arial" panose="020B0604020202020204" pitchFamily="34" charset="0"/>
            </a:endParaRPr>
          </a:p>
        </p:txBody>
      </p:sp>
      <p:graphicFrame>
        <p:nvGraphicFramePr>
          <p:cNvPr id="8" name="Table 7"/>
          <p:cNvGraphicFramePr>
            <a:graphicFrameLocks noGrp="1"/>
          </p:cNvGraphicFramePr>
          <p:nvPr>
            <p:extLst>
              <p:ext uri="{D42A27DB-BD31-4B8C-83A1-F6EECF244321}">
                <p14:modId xmlns:p14="http://schemas.microsoft.com/office/powerpoint/2010/main" val="2181159382"/>
              </p:ext>
            </p:extLst>
          </p:nvPr>
        </p:nvGraphicFramePr>
        <p:xfrm>
          <a:off x="679730" y="1350682"/>
          <a:ext cx="7784539" cy="4684470"/>
        </p:xfrm>
        <a:graphic>
          <a:graphicData uri="http://schemas.openxmlformats.org/drawingml/2006/table">
            <a:tbl>
              <a:tblPr firstRow="1" bandRow="1">
                <a:tableStyleId>{21E4AEA4-8DFA-4A89-87EB-49C32662AFE0}</a:tableStyleId>
              </a:tblPr>
              <a:tblGrid>
                <a:gridCol w="1687664"/>
                <a:gridCol w="6096875"/>
              </a:tblGrid>
              <a:tr h="445932">
                <a:tc>
                  <a:txBody>
                    <a:bodyPr/>
                    <a:lstStyle/>
                    <a:p>
                      <a:pPr algn="ctr"/>
                      <a:r>
                        <a:rPr lang="en-AU" sz="1400" dirty="0" smtClean="0">
                          <a:uFillTx/>
                        </a:rPr>
                        <a:t>Attribute</a:t>
                      </a:r>
                      <a:endParaRPr lang="en-AU" sz="1400" dirty="0">
                        <a:uFillTx/>
                      </a:endParaRPr>
                    </a:p>
                  </a:txBody>
                  <a:tcPr>
                    <a:solidFill>
                      <a:srgbClr val="800000"/>
                    </a:solidFill>
                  </a:tcPr>
                </a:tc>
                <a:tc>
                  <a:txBody>
                    <a:bodyPr/>
                    <a:lstStyle/>
                    <a:p>
                      <a:pPr algn="ctr"/>
                      <a:r>
                        <a:rPr lang="en-AU" sz="1400" dirty="0" smtClean="0">
                          <a:uFillTx/>
                        </a:rPr>
                        <a:t>Explanation</a:t>
                      </a:r>
                      <a:endParaRPr lang="en-AU" sz="1400" dirty="0">
                        <a:uFillTx/>
                      </a:endParaRPr>
                    </a:p>
                  </a:txBody>
                  <a:tcPr>
                    <a:solidFill>
                      <a:srgbClr val="800000"/>
                    </a:solidFill>
                  </a:tcPr>
                </a:tc>
              </a:tr>
              <a:tr h="659196">
                <a:tc>
                  <a:txBody>
                    <a:bodyPr/>
                    <a:lstStyle/>
                    <a:p>
                      <a:r>
                        <a:rPr lang="en-AU" sz="1400" dirty="0" smtClean="0">
                          <a:uFillTx/>
                        </a:rPr>
                        <a:t>Team</a:t>
                      </a:r>
                      <a:endParaRPr lang="en-AU" sz="1400" dirty="0">
                        <a:uFillTx/>
                      </a:endParaRPr>
                    </a:p>
                  </a:txBody>
                  <a:tcPr/>
                </a:tc>
                <a:tc>
                  <a:txBody>
                    <a:bodyPr/>
                    <a:lstStyle/>
                    <a:p>
                      <a:pPr marL="0" indent="0" eaLnBrk="0" fontAlgn="base" hangingPunct="0">
                        <a:lnSpc>
                          <a:spcPct val="105000"/>
                        </a:lnSpc>
                        <a:spcBef>
                          <a:spcPct val="50000"/>
                        </a:spcBef>
                        <a:spcAft>
                          <a:spcPct val="0"/>
                        </a:spcAft>
                        <a:buClr>
                          <a:srgbClr val="990000"/>
                        </a:buClr>
                        <a:buSzPct val="100000"/>
                        <a:buFont typeface="Wingdings" panose="05000000000000000000" pitchFamily="2" charset="2"/>
                        <a:buNone/>
                        <a:tabLst>
                          <a:tab pos="101600" algn="l"/>
                        </a:tabLst>
                      </a:pPr>
                      <a:r>
                        <a:rPr lang="en-AU" sz="1400" dirty="0" smtClean="0">
                          <a:uFillTx/>
                        </a:rPr>
                        <a:t>Executive</a:t>
                      </a:r>
                      <a:r>
                        <a:rPr lang="en-AU" sz="1400" baseline="0" dirty="0" smtClean="0">
                          <a:uFillTx/>
                        </a:rPr>
                        <a:t>s with proven project approvals, development, financing and operations experience</a:t>
                      </a:r>
                      <a:endParaRPr lang="en-AU" sz="1400" dirty="0">
                        <a:uFillTx/>
                      </a:endParaRPr>
                    </a:p>
                  </a:txBody>
                  <a:tcPr/>
                </a:tc>
              </a:tr>
              <a:tr h="571285">
                <a:tc>
                  <a:txBody>
                    <a:bodyPr/>
                    <a:lstStyle/>
                    <a:p>
                      <a:r>
                        <a:rPr lang="en-AU" sz="1400" dirty="0" smtClean="0">
                          <a:uFillTx/>
                        </a:rPr>
                        <a:t>Asset</a:t>
                      </a:r>
                      <a:endParaRPr lang="en-AU" sz="1400" dirty="0">
                        <a:uFillTx/>
                      </a:endParaRPr>
                    </a:p>
                  </a:txBody>
                  <a:tcPr/>
                </a:tc>
                <a:tc>
                  <a:txBody>
                    <a:bodyPr/>
                    <a:lstStyle/>
                    <a:p>
                      <a:pPr marL="0" indent="0" algn="l" defTabSz="457200" rtl="0" eaLnBrk="0" fontAlgn="base" latinLnBrk="0" hangingPunct="0">
                        <a:lnSpc>
                          <a:spcPct val="105000"/>
                        </a:lnSpc>
                        <a:spcBef>
                          <a:spcPct val="50000"/>
                        </a:spcBef>
                        <a:spcAft>
                          <a:spcPct val="0"/>
                        </a:spcAft>
                        <a:buClr>
                          <a:srgbClr val="990000"/>
                        </a:buClr>
                        <a:buSzPct val="100000"/>
                        <a:buFont typeface="Wingdings" panose="05000000000000000000" pitchFamily="2" charset="2"/>
                        <a:buNone/>
                        <a:tabLst>
                          <a:tab pos="101600" algn="l"/>
                        </a:tabLst>
                      </a:pPr>
                      <a:r>
                        <a:rPr lang="en-AU" sz="1400" kern="1200" dirty="0" smtClean="0">
                          <a:solidFill>
                            <a:schemeClr val="dk1"/>
                          </a:solidFill>
                          <a:uFillTx/>
                          <a:latin typeface="+mn-lt"/>
                          <a:ea typeface="+mn-ea"/>
                          <a:cs typeface="+mn-cs"/>
                        </a:rPr>
                        <a:t>The Wiluna Uranium Project </a:t>
                      </a:r>
                      <a:endParaRPr lang="en-AU" sz="1400" kern="1200" dirty="0">
                        <a:solidFill>
                          <a:schemeClr val="dk1"/>
                        </a:solidFill>
                        <a:uFillTx/>
                        <a:latin typeface="+mn-lt"/>
                        <a:ea typeface="+mn-ea"/>
                        <a:cs typeface="+mn-cs"/>
                      </a:endParaRPr>
                    </a:p>
                  </a:txBody>
                  <a:tcPr/>
                </a:tc>
              </a:tr>
              <a:tr h="772948">
                <a:tc>
                  <a:txBody>
                    <a:bodyPr/>
                    <a:lstStyle/>
                    <a:p>
                      <a:r>
                        <a:rPr lang="en-AU" sz="1400" dirty="0" smtClean="0">
                          <a:uFillTx/>
                        </a:rPr>
                        <a:t>Ownership</a:t>
                      </a:r>
                      <a:endParaRPr lang="en-AU" sz="1400" dirty="0">
                        <a:uFillTx/>
                      </a:endParaRPr>
                    </a:p>
                  </a:txBody>
                  <a:tcPr/>
                </a:tc>
                <a:tc>
                  <a:txBody>
                    <a:bodyPr/>
                    <a:lstStyle/>
                    <a:p>
                      <a:pPr marL="0" indent="0" algn="l" defTabSz="457200" rtl="0" eaLnBrk="0" fontAlgn="base" latinLnBrk="0" hangingPunct="0">
                        <a:lnSpc>
                          <a:spcPct val="105000"/>
                        </a:lnSpc>
                        <a:spcBef>
                          <a:spcPct val="50000"/>
                        </a:spcBef>
                        <a:spcAft>
                          <a:spcPct val="0"/>
                        </a:spcAft>
                        <a:buClr>
                          <a:srgbClr val="990000"/>
                        </a:buClr>
                        <a:buSzPct val="100000"/>
                        <a:buFont typeface="Wingdings" panose="05000000000000000000" pitchFamily="2" charset="2"/>
                        <a:buNone/>
                        <a:tabLst>
                          <a:tab pos="101600" algn="l"/>
                        </a:tabLst>
                      </a:pPr>
                      <a:r>
                        <a:rPr lang="en-AU" sz="1400" kern="1200" dirty="0" smtClean="0">
                          <a:solidFill>
                            <a:schemeClr val="dk1"/>
                          </a:solidFill>
                          <a:uFillTx/>
                          <a:latin typeface="+mn-lt"/>
                          <a:ea typeface="+mn-ea"/>
                          <a:cs typeface="+mn-cs"/>
                        </a:rPr>
                        <a:t>Toro is an independent</a:t>
                      </a:r>
                      <a:r>
                        <a:rPr lang="en-AU" sz="1400" kern="1200" baseline="0" dirty="0" smtClean="0">
                          <a:solidFill>
                            <a:schemeClr val="dk1"/>
                          </a:solidFill>
                          <a:uFillTx/>
                          <a:latin typeface="+mn-lt"/>
                          <a:ea typeface="+mn-ea"/>
                          <a:cs typeface="+mn-cs"/>
                        </a:rPr>
                        <a:t> Australian company with diverse shareholders that will welcome strong overseas strategic investors</a:t>
                      </a:r>
                      <a:endParaRPr lang="en-AU" sz="1400" kern="1200" dirty="0">
                        <a:solidFill>
                          <a:schemeClr val="dk1"/>
                        </a:solidFill>
                        <a:uFillTx/>
                        <a:latin typeface="+mn-lt"/>
                        <a:ea typeface="+mn-ea"/>
                        <a:cs typeface="+mn-cs"/>
                      </a:endParaRPr>
                    </a:p>
                  </a:txBody>
                  <a:tcPr/>
                </a:tc>
              </a:tr>
              <a:tr h="835598">
                <a:tc>
                  <a:txBody>
                    <a:bodyPr/>
                    <a:lstStyle/>
                    <a:p>
                      <a:r>
                        <a:rPr lang="en-AU" sz="1400" dirty="0" smtClean="0">
                          <a:uFillTx/>
                        </a:rPr>
                        <a:t>Approvals</a:t>
                      </a:r>
                      <a:endParaRPr lang="en-AU" sz="1400" dirty="0">
                        <a:uFillTx/>
                      </a:endParaRPr>
                    </a:p>
                  </a:txBody>
                  <a:tcPr/>
                </a:tc>
                <a:tc>
                  <a:txBody>
                    <a:bodyPr/>
                    <a:lstStyle/>
                    <a:p>
                      <a:pPr marL="0" indent="0" algn="l" defTabSz="457200" rtl="0" eaLnBrk="0" fontAlgn="base" latinLnBrk="0" hangingPunct="0">
                        <a:lnSpc>
                          <a:spcPct val="105000"/>
                        </a:lnSpc>
                        <a:spcBef>
                          <a:spcPct val="50000"/>
                        </a:spcBef>
                        <a:spcAft>
                          <a:spcPct val="0"/>
                        </a:spcAft>
                        <a:buClr>
                          <a:srgbClr val="990000"/>
                        </a:buClr>
                        <a:buSzPct val="100000"/>
                        <a:buFont typeface="Wingdings" panose="05000000000000000000" pitchFamily="2" charset="2"/>
                        <a:buNone/>
                        <a:tabLst>
                          <a:tab pos="101600" algn="l"/>
                        </a:tabLst>
                      </a:pPr>
                      <a:r>
                        <a:rPr lang="en-AU" sz="1400" kern="1200" dirty="0" smtClean="0">
                          <a:solidFill>
                            <a:schemeClr val="dk1"/>
                          </a:solidFill>
                          <a:uFillTx/>
                          <a:latin typeface="+mn-lt"/>
                          <a:ea typeface="+mn-ea"/>
                          <a:cs typeface="+mn-cs"/>
                        </a:rPr>
                        <a:t>Wiluna</a:t>
                      </a:r>
                      <a:r>
                        <a:rPr lang="en-AU" sz="1400" kern="1200" baseline="0" dirty="0" smtClean="0">
                          <a:solidFill>
                            <a:schemeClr val="dk1"/>
                          </a:solidFill>
                          <a:uFillTx/>
                          <a:latin typeface="+mn-lt"/>
                          <a:ea typeface="+mn-ea"/>
                          <a:cs typeface="+mn-cs"/>
                        </a:rPr>
                        <a:t> and Kintyre (Cameco / Mitsui joint venture) are the only Australian development stage uranium projects to have any government environmental approvals in place</a:t>
                      </a:r>
                      <a:endParaRPr lang="en-AU" sz="1400" kern="1200" dirty="0">
                        <a:solidFill>
                          <a:schemeClr val="dk1"/>
                        </a:solidFill>
                        <a:uFillTx/>
                        <a:latin typeface="+mn-lt"/>
                        <a:ea typeface="+mn-ea"/>
                        <a:cs typeface="+mn-cs"/>
                      </a:endParaRPr>
                    </a:p>
                  </a:txBody>
                  <a:tcPr/>
                </a:tc>
              </a:tr>
              <a:tr h="745984">
                <a:tc>
                  <a:txBody>
                    <a:bodyPr/>
                    <a:lstStyle/>
                    <a:p>
                      <a:r>
                        <a:rPr lang="en-AU" sz="1400" dirty="0" smtClean="0">
                          <a:uFillTx/>
                        </a:rPr>
                        <a:t>Development timetable</a:t>
                      </a:r>
                      <a:endParaRPr lang="en-AU" sz="1400" dirty="0">
                        <a:uFillTx/>
                      </a:endParaRPr>
                    </a:p>
                  </a:txBody>
                  <a:tcPr/>
                </a:tc>
                <a:tc>
                  <a:txBody>
                    <a:bodyPr/>
                    <a:lstStyle/>
                    <a:p>
                      <a:pPr marL="0" indent="0" algn="l" defTabSz="457200" rtl="0" eaLnBrk="0" fontAlgn="base" latinLnBrk="0" hangingPunct="0">
                        <a:lnSpc>
                          <a:spcPct val="105000"/>
                        </a:lnSpc>
                        <a:spcBef>
                          <a:spcPct val="50000"/>
                        </a:spcBef>
                        <a:spcAft>
                          <a:spcPct val="0"/>
                        </a:spcAft>
                        <a:buClr>
                          <a:srgbClr val="990000"/>
                        </a:buClr>
                        <a:buSzPct val="100000"/>
                        <a:buFont typeface="Wingdings" panose="05000000000000000000" pitchFamily="2" charset="2"/>
                        <a:buNone/>
                        <a:tabLst>
                          <a:tab pos="101600" algn="l"/>
                        </a:tabLst>
                      </a:pPr>
                      <a:r>
                        <a:rPr lang="en-AU" sz="1400" kern="1200" dirty="0" smtClean="0">
                          <a:solidFill>
                            <a:schemeClr val="dk1"/>
                          </a:solidFill>
                          <a:uFillTx/>
                          <a:latin typeface="+mn-lt"/>
                          <a:ea typeface="+mn-ea"/>
                          <a:cs typeface="+mn-cs"/>
                        </a:rPr>
                        <a:t>The only project in</a:t>
                      </a:r>
                      <a:r>
                        <a:rPr lang="en-AU" sz="1400" kern="1200" baseline="0" dirty="0" smtClean="0">
                          <a:solidFill>
                            <a:schemeClr val="dk1"/>
                          </a:solidFill>
                          <a:uFillTx/>
                          <a:latin typeface="+mn-lt"/>
                          <a:ea typeface="+mn-ea"/>
                          <a:cs typeface="+mn-cs"/>
                        </a:rPr>
                        <a:t> Australia capable of immediate development</a:t>
                      </a:r>
                      <a:endParaRPr lang="en-AU" sz="1400" kern="1200" dirty="0">
                        <a:solidFill>
                          <a:schemeClr val="dk1"/>
                        </a:solidFill>
                        <a:uFillTx/>
                        <a:latin typeface="+mn-lt"/>
                        <a:ea typeface="+mn-ea"/>
                        <a:cs typeface="+mn-cs"/>
                      </a:endParaRPr>
                    </a:p>
                  </a:txBody>
                  <a:tcPr/>
                </a:tc>
              </a:tr>
              <a:tr h="653527">
                <a:tc>
                  <a:txBody>
                    <a:bodyPr/>
                    <a:lstStyle/>
                    <a:p>
                      <a:r>
                        <a:rPr lang="en-AU" sz="1400" dirty="0" smtClean="0">
                          <a:uFillTx/>
                        </a:rPr>
                        <a:t>Offtake</a:t>
                      </a:r>
                      <a:endParaRPr lang="en-AU" sz="1400" dirty="0">
                        <a:uFillTx/>
                      </a:endParaRPr>
                    </a:p>
                  </a:txBody>
                  <a:tcPr/>
                </a:tc>
                <a:tc>
                  <a:txBody>
                    <a:bodyPr/>
                    <a:lstStyle/>
                    <a:p>
                      <a:pPr marL="0" indent="0" algn="l" defTabSz="457200" rtl="0" eaLnBrk="0" fontAlgn="base" latinLnBrk="0" hangingPunct="0">
                        <a:lnSpc>
                          <a:spcPct val="105000"/>
                        </a:lnSpc>
                        <a:spcBef>
                          <a:spcPct val="50000"/>
                        </a:spcBef>
                        <a:spcAft>
                          <a:spcPct val="0"/>
                        </a:spcAft>
                        <a:buClr>
                          <a:srgbClr val="990000"/>
                        </a:buClr>
                        <a:buSzPct val="100000"/>
                        <a:buFont typeface="Wingdings" panose="05000000000000000000" pitchFamily="2" charset="2"/>
                        <a:buNone/>
                        <a:tabLst>
                          <a:tab pos="101600" algn="l"/>
                        </a:tabLst>
                      </a:pPr>
                      <a:r>
                        <a:rPr lang="en-AU" sz="1400" kern="1200" dirty="0" smtClean="0">
                          <a:solidFill>
                            <a:schemeClr val="dk1"/>
                          </a:solidFill>
                          <a:uFillTx/>
                          <a:latin typeface="+mn-lt"/>
                          <a:ea typeface="+mn-ea"/>
                          <a:cs typeface="+mn-cs"/>
                        </a:rPr>
                        <a:t>All</a:t>
                      </a:r>
                      <a:r>
                        <a:rPr lang="en-AU" sz="1400" kern="1200" baseline="0" dirty="0" smtClean="0">
                          <a:solidFill>
                            <a:schemeClr val="dk1"/>
                          </a:solidFill>
                          <a:uFillTx/>
                          <a:latin typeface="+mn-lt"/>
                          <a:ea typeface="+mn-ea"/>
                          <a:cs typeface="+mn-cs"/>
                        </a:rPr>
                        <a:t> Wiluna mine production is available for offtake</a:t>
                      </a:r>
                      <a:endParaRPr lang="en-AU" sz="1400" kern="1200" dirty="0">
                        <a:solidFill>
                          <a:schemeClr val="dk1"/>
                        </a:solidFill>
                        <a:uFillTx/>
                        <a:latin typeface="+mn-lt"/>
                        <a:ea typeface="+mn-ea"/>
                        <a:cs typeface="+mn-cs"/>
                      </a:endParaRPr>
                    </a:p>
                  </a:txBody>
                  <a:tcPr/>
                </a:tc>
              </a:tr>
            </a:tbl>
          </a:graphicData>
        </a:graphic>
      </p:graphicFrame>
    </p:spTree>
    <p:extLst>
      <p:ext uri="{BB962C8B-B14F-4D97-AF65-F5344CB8AC3E}">
        <p14:creationId xmlns:p14="http://schemas.microsoft.com/office/powerpoint/2010/main" val="3662835165"/>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91353" y="198438"/>
            <a:ext cx="7552765" cy="1152244"/>
          </a:xfrm>
        </p:spPr>
        <p:txBody>
          <a:bodyPr/>
          <a:lstStyle/>
          <a:p>
            <a:r>
              <a:rPr lang="en-US" sz="2600" dirty="0" err="1" smtClean="0"/>
              <a:t>Wiluna</a:t>
            </a:r>
            <a:r>
              <a:rPr lang="en-US" sz="2600" dirty="0" smtClean="0"/>
              <a:t> Uranium </a:t>
            </a:r>
            <a:r>
              <a:rPr lang="en-US" sz="2600" dirty="0"/>
              <a:t>P</a:t>
            </a:r>
            <a:r>
              <a:rPr lang="en-US" sz="2600" dirty="0" smtClean="0"/>
              <a:t>rovince</a:t>
            </a:r>
            <a:endParaRPr lang="en-US" sz="2600" dirty="0"/>
          </a:p>
        </p:txBody>
      </p:sp>
      <p:sp>
        <p:nvSpPr>
          <p:cNvPr id="4" name="Rectangle 6"/>
          <p:cNvSpPr txBox="1">
            <a:spLocks noChangeArrowheads="1"/>
          </p:cNvSpPr>
          <p:nvPr/>
        </p:nvSpPr>
        <p:spPr>
          <a:xfrm>
            <a:off x="7915776" y="6533587"/>
            <a:ext cx="1012371" cy="206375"/>
          </a:xfrm>
          <a:prstGeom prst="rect">
            <a:avLst/>
          </a:prstGeom>
          <a:ln/>
        </p:spPr>
        <p:txBody>
          <a:bodyPr/>
          <a:lstStyle>
            <a:defPPr>
              <a:defRPr lang="en-US"/>
            </a:defPPr>
            <a:lvl1pPr marL="0" algn="r" defTabSz="457200" rtl="0" eaLnBrk="1" latinLnBrk="0" hangingPunct="1">
              <a:defRPr sz="1400" b="0" kern="1200">
                <a:solidFill>
                  <a:schemeClr val="bg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defRPr/>
            </a:pPr>
            <a:fld id="{C0058901-BB66-4C24-8E05-A9D61A0959F8}" type="slidenum">
              <a:rPr lang="en-AU" sz="1200" smtClean="0">
                <a:latin typeface="Helvetica" pitchFamily="34" charset="0"/>
              </a:rPr>
              <a:pPr>
                <a:defRPr/>
              </a:pPr>
              <a:t>12</a:t>
            </a:fld>
            <a:endParaRPr lang="en-AU" sz="1200" dirty="0">
              <a:latin typeface="Helvetica" pitchFamily="34" charset="0"/>
            </a:endParaRP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843051"/>
            <a:ext cx="9144000" cy="5407276"/>
          </a:xfrm>
          <a:prstGeom prst="rect">
            <a:avLst/>
          </a:prstGeom>
        </p:spPr>
      </p:pic>
      <p:sp>
        <p:nvSpPr>
          <p:cNvPr id="6" name="TextBox 5"/>
          <p:cNvSpPr txBox="1"/>
          <p:nvPr/>
        </p:nvSpPr>
        <p:spPr>
          <a:xfrm>
            <a:off x="155800" y="6318143"/>
            <a:ext cx="7823869" cy="430887"/>
          </a:xfrm>
          <a:prstGeom prst="rect">
            <a:avLst/>
          </a:prstGeom>
          <a:noFill/>
        </p:spPr>
        <p:txBody>
          <a:bodyPr wrap="square" rtlCol="0">
            <a:spAutoFit/>
          </a:bodyPr>
          <a:lstStyle/>
          <a:p>
            <a:r>
              <a:rPr lang="en-AU" sz="1100" i="1" dirty="0" smtClean="0">
                <a:solidFill>
                  <a:schemeClr val="bg1"/>
                </a:solidFill>
              </a:rPr>
              <a:t>Wiluna project resources highlighted in red with JORC resource categories detailed on slide 13 and referenced in ASX </a:t>
            </a:r>
            <a:r>
              <a:rPr lang="en-AU" sz="1100" i="1" dirty="0">
                <a:solidFill>
                  <a:schemeClr val="bg1"/>
                </a:solidFill>
              </a:rPr>
              <a:t>release 19 November </a:t>
            </a:r>
            <a:r>
              <a:rPr lang="en-AU" sz="1100" i="1" dirty="0" smtClean="0">
                <a:solidFill>
                  <a:schemeClr val="bg1"/>
                </a:solidFill>
              </a:rPr>
              <a:t>2013</a:t>
            </a:r>
            <a:endParaRPr lang="en-AU" sz="1100" i="1" dirty="0">
              <a:solidFill>
                <a:schemeClr val="bg1"/>
              </a:solidFill>
            </a:endParaRPr>
          </a:p>
        </p:txBody>
      </p:sp>
    </p:spTree>
    <p:extLst>
      <p:ext uri="{BB962C8B-B14F-4D97-AF65-F5344CB8AC3E}">
        <p14:creationId xmlns:p14="http://schemas.microsoft.com/office/powerpoint/2010/main" val="1210919039"/>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p:cNvPicPr>
            <a:picLocks noChangeAspect="1"/>
          </p:cNvPicPr>
          <p:nvPr/>
        </p:nvPicPr>
        <p:blipFill>
          <a:blip r:embed="rId3"/>
          <a:stretch>
            <a:fillRect/>
          </a:stretch>
        </p:blipFill>
        <p:spPr>
          <a:xfrm>
            <a:off x="150386" y="937846"/>
            <a:ext cx="6995752" cy="4963421"/>
          </a:xfrm>
          <a:prstGeom prst="rect">
            <a:avLst/>
          </a:prstGeom>
        </p:spPr>
      </p:pic>
      <p:sp>
        <p:nvSpPr>
          <p:cNvPr id="2" name="Title 1"/>
          <p:cNvSpPr>
            <a:spLocks noGrp="1"/>
          </p:cNvSpPr>
          <p:nvPr>
            <p:ph type="title"/>
          </p:nvPr>
        </p:nvSpPr>
        <p:spPr>
          <a:xfrm>
            <a:off x="291353" y="198438"/>
            <a:ext cx="7552765" cy="1152244"/>
          </a:xfrm>
        </p:spPr>
        <p:txBody>
          <a:bodyPr/>
          <a:lstStyle/>
          <a:p>
            <a:r>
              <a:rPr lang="en-US" sz="2600" dirty="0" smtClean="0"/>
              <a:t>Wiluna Resources</a:t>
            </a:r>
            <a:endParaRPr lang="en-US" sz="2600" dirty="0"/>
          </a:p>
        </p:txBody>
      </p:sp>
      <p:sp>
        <p:nvSpPr>
          <p:cNvPr id="4" name="Rectangle 6"/>
          <p:cNvSpPr txBox="1">
            <a:spLocks noChangeArrowheads="1"/>
          </p:cNvSpPr>
          <p:nvPr/>
        </p:nvSpPr>
        <p:spPr>
          <a:xfrm>
            <a:off x="7915776" y="6533587"/>
            <a:ext cx="1012371" cy="206375"/>
          </a:xfrm>
          <a:prstGeom prst="rect">
            <a:avLst/>
          </a:prstGeom>
          <a:ln/>
        </p:spPr>
        <p:txBody>
          <a:bodyPr/>
          <a:lstStyle>
            <a:defPPr>
              <a:defRPr lang="en-US"/>
            </a:defPPr>
            <a:lvl1pPr marL="0" algn="r" defTabSz="457200" rtl="0" eaLnBrk="1" latinLnBrk="0" hangingPunct="1">
              <a:defRPr sz="1400" b="0" kern="1200">
                <a:solidFill>
                  <a:schemeClr val="bg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defRPr/>
            </a:pPr>
            <a:fld id="{C0058901-BB66-4C24-8E05-A9D61A0959F8}" type="slidenum">
              <a:rPr lang="en-AU" sz="1200" smtClean="0">
                <a:latin typeface="Helvetica" pitchFamily="34" charset="0"/>
              </a:rPr>
              <a:pPr>
                <a:defRPr/>
              </a:pPr>
              <a:t>13</a:t>
            </a:fld>
            <a:endParaRPr lang="en-AU" sz="1200" dirty="0">
              <a:latin typeface="Helvetica" pitchFamily="34" charset="0"/>
            </a:endParaRPr>
          </a:p>
        </p:txBody>
      </p:sp>
      <p:sp>
        <p:nvSpPr>
          <p:cNvPr id="6" name="Rectangle 5"/>
          <p:cNvSpPr/>
          <p:nvPr/>
        </p:nvSpPr>
        <p:spPr>
          <a:xfrm>
            <a:off x="7341218" y="3613136"/>
            <a:ext cx="1593776" cy="1126462"/>
          </a:xfrm>
          <a:prstGeom prst="rect">
            <a:avLst/>
          </a:prstGeom>
          <a:solidFill>
            <a:srgbClr val="691C24"/>
          </a:solidFill>
        </p:spPr>
        <p:txBody>
          <a:bodyPr wrap="square">
            <a:spAutoFit/>
          </a:bodyPr>
          <a:lstStyle/>
          <a:p>
            <a:pPr algn="ctr" eaLnBrk="0" fontAlgn="base" hangingPunct="0">
              <a:lnSpc>
                <a:spcPct val="105000"/>
              </a:lnSpc>
              <a:spcBef>
                <a:spcPct val="50000"/>
              </a:spcBef>
              <a:spcAft>
                <a:spcPct val="0"/>
              </a:spcAft>
              <a:buClr>
                <a:srgbClr val="990000"/>
              </a:buClr>
              <a:buSzPct val="100000"/>
              <a:tabLst>
                <a:tab pos="101600" algn="l"/>
              </a:tabLst>
            </a:pPr>
            <a:r>
              <a:rPr lang="en-AU" sz="1600" b="1" dirty="0" smtClean="0">
                <a:solidFill>
                  <a:schemeClr val="bg1"/>
                </a:solidFill>
                <a:latin typeface="Arial" panose="020B0604020202020204" pitchFamily="34" charset="0"/>
                <a:cs typeface="Arial" panose="020B0604020202020204" pitchFamily="34" charset="0"/>
              </a:rPr>
              <a:t>Wiluna = a high grade, long life mine with scale</a:t>
            </a:r>
            <a:endParaRPr lang="en-AU" sz="1600" b="1" dirty="0">
              <a:solidFill>
                <a:schemeClr val="bg1"/>
              </a:solidFill>
              <a:latin typeface="Arial" panose="020B0604020202020204" pitchFamily="34" charset="0"/>
              <a:cs typeface="Arial" panose="020B0604020202020204" pitchFamily="34" charset="0"/>
            </a:endParaRPr>
          </a:p>
        </p:txBody>
      </p:sp>
      <p:sp>
        <p:nvSpPr>
          <p:cNvPr id="7" name="Oval 6"/>
          <p:cNvSpPr/>
          <p:nvPr/>
        </p:nvSpPr>
        <p:spPr>
          <a:xfrm>
            <a:off x="6654009" y="3697941"/>
            <a:ext cx="660313" cy="769678"/>
          </a:xfrm>
          <a:prstGeom prst="ellipse">
            <a:avLst/>
          </a:prstGeom>
          <a:noFill/>
          <a:ln w="28575">
            <a:solidFill>
              <a:srgbClr val="691C24"/>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AU" dirty="0"/>
          </a:p>
        </p:txBody>
      </p:sp>
      <p:sp>
        <p:nvSpPr>
          <p:cNvPr id="8" name="TextBox 7"/>
          <p:cNvSpPr txBox="1"/>
          <p:nvPr/>
        </p:nvSpPr>
        <p:spPr>
          <a:xfrm>
            <a:off x="91908" y="6247680"/>
            <a:ext cx="7823869" cy="261610"/>
          </a:xfrm>
          <a:prstGeom prst="rect">
            <a:avLst/>
          </a:prstGeom>
          <a:noFill/>
        </p:spPr>
        <p:txBody>
          <a:bodyPr wrap="square" rtlCol="0">
            <a:spAutoFit/>
          </a:bodyPr>
          <a:lstStyle/>
          <a:p>
            <a:r>
              <a:rPr lang="en-AU" sz="1100" i="1" dirty="0" smtClean="0">
                <a:solidFill>
                  <a:schemeClr val="bg1"/>
                </a:solidFill>
              </a:rPr>
              <a:t>Refer to </a:t>
            </a:r>
            <a:r>
              <a:rPr lang="en-AU" sz="1100" i="1" dirty="0">
                <a:solidFill>
                  <a:schemeClr val="bg1"/>
                </a:solidFill>
              </a:rPr>
              <a:t>ASX release 19 November 2013 and Competent Persons </a:t>
            </a:r>
            <a:r>
              <a:rPr lang="en-AU" sz="1100" i="1" dirty="0" smtClean="0">
                <a:solidFill>
                  <a:schemeClr val="bg1"/>
                </a:solidFill>
              </a:rPr>
              <a:t>statement </a:t>
            </a:r>
            <a:r>
              <a:rPr lang="en-AU" sz="1100" i="1" dirty="0">
                <a:solidFill>
                  <a:schemeClr val="bg1"/>
                </a:solidFill>
              </a:rPr>
              <a:t>at end of this </a:t>
            </a:r>
            <a:r>
              <a:rPr lang="en-AU" sz="1100" i="1" dirty="0" smtClean="0">
                <a:solidFill>
                  <a:schemeClr val="bg1"/>
                </a:solidFill>
              </a:rPr>
              <a:t>presentation</a:t>
            </a:r>
            <a:endParaRPr lang="en-AU" sz="1100" i="1" dirty="0">
              <a:solidFill>
                <a:schemeClr val="bg1"/>
              </a:solidFill>
            </a:endParaRPr>
          </a:p>
        </p:txBody>
      </p:sp>
    </p:spTree>
    <p:extLst>
      <p:ext uri="{BB962C8B-B14F-4D97-AF65-F5344CB8AC3E}">
        <p14:creationId xmlns:p14="http://schemas.microsoft.com/office/powerpoint/2010/main" val="3227276885"/>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Table 5"/>
          <p:cNvGraphicFramePr>
            <a:graphicFrameLocks noGrp="1"/>
          </p:cNvGraphicFramePr>
          <p:nvPr>
            <p:extLst>
              <p:ext uri="{D42A27DB-BD31-4B8C-83A1-F6EECF244321}">
                <p14:modId xmlns:p14="http://schemas.microsoft.com/office/powerpoint/2010/main" val="2160592587"/>
              </p:ext>
            </p:extLst>
          </p:nvPr>
        </p:nvGraphicFramePr>
        <p:xfrm>
          <a:off x="257175" y="1228726"/>
          <a:ext cx="8286749" cy="4729162"/>
        </p:xfrm>
        <a:graphic>
          <a:graphicData uri="http://schemas.openxmlformats.org/drawingml/2006/table">
            <a:tbl>
              <a:tblPr firstRow="1" bandRow="1">
                <a:tableStyleId>{5C22544A-7EE6-4342-B048-85BDC9FD1C3A}</a:tableStyleId>
              </a:tblPr>
              <a:tblGrid>
                <a:gridCol w="2241401"/>
                <a:gridCol w="1705082"/>
                <a:gridCol w="1787730"/>
                <a:gridCol w="2552536"/>
              </a:tblGrid>
              <a:tr h="894951">
                <a:tc>
                  <a:txBody>
                    <a:bodyPr/>
                    <a:lstStyle/>
                    <a:p>
                      <a:r>
                        <a:rPr lang="en-AU" sz="1400" dirty="0" smtClean="0">
                          <a:latin typeface="+mj-lt"/>
                          <a:cs typeface="Arial" panose="020B0604020202020204" pitchFamily="34" charset="0"/>
                        </a:rPr>
                        <a:t>Wiluna Deposit</a:t>
                      </a:r>
                      <a:endParaRPr lang="en-AU" sz="1400" dirty="0">
                        <a:latin typeface="+mj-lt"/>
                        <a:cs typeface="Arial" panose="020B0604020202020204" pitchFamily="34" charset="0"/>
                      </a:endParaRPr>
                    </a:p>
                  </a:txBody>
                  <a:tcPr marL="68580" marR="68580" marT="34290" marB="34290" anchor="ctr">
                    <a:solidFill>
                      <a:srgbClr val="800000"/>
                    </a:solidFill>
                  </a:tcPr>
                </a:tc>
                <a:tc>
                  <a:txBody>
                    <a:bodyPr/>
                    <a:lstStyle/>
                    <a:p>
                      <a:pPr algn="ctr"/>
                      <a:r>
                        <a:rPr lang="en-AU" sz="1400" dirty="0" smtClean="0">
                          <a:solidFill>
                            <a:schemeClr val="bg1"/>
                          </a:solidFill>
                          <a:latin typeface="+mj-lt"/>
                          <a:cs typeface="Arial" panose="020B0604020202020204" pitchFamily="34" charset="0"/>
                        </a:rPr>
                        <a:t>Government Environmental Approvals</a:t>
                      </a:r>
                      <a:endParaRPr lang="en-AU" sz="1400" dirty="0">
                        <a:solidFill>
                          <a:schemeClr val="bg1"/>
                        </a:solidFill>
                        <a:latin typeface="+mj-lt"/>
                        <a:cs typeface="Arial" panose="020B0604020202020204" pitchFamily="34" charset="0"/>
                      </a:endParaRPr>
                    </a:p>
                  </a:txBody>
                  <a:tcPr marL="68580" marR="68580" marT="34290" marB="34290" anchor="ctr">
                    <a:solidFill>
                      <a:srgbClr val="800000"/>
                    </a:solidFill>
                  </a:tcPr>
                </a:tc>
                <a:tc>
                  <a:txBody>
                    <a:bodyPr/>
                    <a:lstStyle/>
                    <a:p>
                      <a:pPr algn="ctr"/>
                      <a:r>
                        <a:rPr lang="en-AU" sz="1400" dirty="0" smtClean="0">
                          <a:solidFill>
                            <a:schemeClr val="bg1"/>
                          </a:solidFill>
                          <a:latin typeface="+mj-lt"/>
                          <a:cs typeface="Arial" panose="020B0604020202020204" pitchFamily="34" charset="0"/>
                        </a:rPr>
                        <a:t>Mining Leases Granted</a:t>
                      </a:r>
                      <a:endParaRPr lang="en-AU" sz="1400" dirty="0">
                        <a:solidFill>
                          <a:schemeClr val="bg1"/>
                        </a:solidFill>
                        <a:latin typeface="+mj-lt"/>
                        <a:cs typeface="Arial" panose="020B0604020202020204" pitchFamily="34" charset="0"/>
                      </a:endParaRPr>
                    </a:p>
                  </a:txBody>
                  <a:tcPr marL="68580" marR="68580" marT="34290" marB="34290" anchor="ctr">
                    <a:solidFill>
                      <a:srgbClr val="800000"/>
                    </a:solidFill>
                  </a:tcPr>
                </a:tc>
                <a:tc>
                  <a:txBody>
                    <a:bodyPr/>
                    <a:lstStyle/>
                    <a:p>
                      <a:pPr algn="ctr"/>
                      <a:r>
                        <a:rPr lang="en-AU" sz="1400" dirty="0" smtClean="0">
                          <a:solidFill>
                            <a:schemeClr val="bg1"/>
                          </a:solidFill>
                          <a:latin typeface="+mj-lt"/>
                          <a:cs typeface="Arial" panose="020B0604020202020204" pitchFamily="34" charset="0"/>
                        </a:rPr>
                        <a:t>Traditional Owner Agreement</a:t>
                      </a:r>
                      <a:endParaRPr lang="en-AU" sz="1400" dirty="0">
                        <a:solidFill>
                          <a:schemeClr val="bg1"/>
                        </a:solidFill>
                        <a:latin typeface="+mj-lt"/>
                        <a:cs typeface="Arial" panose="020B0604020202020204" pitchFamily="34" charset="0"/>
                      </a:endParaRPr>
                    </a:p>
                  </a:txBody>
                  <a:tcPr marL="68580" marR="68580" marT="34290" marB="34290" anchor="ctr">
                    <a:solidFill>
                      <a:srgbClr val="800000"/>
                    </a:solidFill>
                  </a:tcPr>
                </a:tc>
              </a:tr>
              <a:tr h="511821">
                <a:tc>
                  <a:txBody>
                    <a:bodyPr/>
                    <a:lstStyle/>
                    <a:p>
                      <a:r>
                        <a:rPr lang="en-AU" sz="1500" dirty="0" smtClean="0">
                          <a:latin typeface="+mj-lt"/>
                          <a:cs typeface="Arial" panose="020B0604020202020204" pitchFamily="34" charset="0"/>
                        </a:rPr>
                        <a:t>  Centipede</a:t>
                      </a:r>
                      <a:endParaRPr lang="en-AU" sz="1500" dirty="0">
                        <a:latin typeface="+mj-lt"/>
                        <a:cs typeface="Arial" panose="020B0604020202020204" pitchFamily="34" charset="0"/>
                      </a:endParaRPr>
                    </a:p>
                  </a:txBody>
                  <a:tcPr marL="68580" marR="68580" marT="34290" marB="34290" anchor="ctr">
                    <a:noFill/>
                  </a:tcPr>
                </a:tc>
                <a:tc>
                  <a:txBody>
                    <a:bodyPr/>
                    <a:lstStyle/>
                    <a:p>
                      <a:pPr algn="ctr"/>
                      <a:endParaRPr lang="en-AU" sz="1500" dirty="0">
                        <a:latin typeface="+mj-lt"/>
                        <a:cs typeface="Arial" panose="020B0604020202020204" pitchFamily="34" charset="0"/>
                      </a:endParaRPr>
                    </a:p>
                  </a:txBody>
                  <a:tcPr marL="68580" marR="68580" marT="34290" marB="34290" anchor="ctr">
                    <a:noFill/>
                  </a:tcPr>
                </a:tc>
                <a:tc>
                  <a:txBody>
                    <a:bodyPr/>
                    <a:lstStyle/>
                    <a:p>
                      <a:pPr algn="ctr"/>
                      <a:endParaRPr lang="en-AU" sz="1500" dirty="0">
                        <a:latin typeface="+mj-lt"/>
                        <a:cs typeface="Arial" panose="020B0604020202020204" pitchFamily="34" charset="0"/>
                      </a:endParaRPr>
                    </a:p>
                  </a:txBody>
                  <a:tcPr marL="68580" marR="68580" marT="34290" marB="34290" anchor="ctr">
                    <a:noFill/>
                  </a:tcPr>
                </a:tc>
                <a:tc>
                  <a:txBody>
                    <a:bodyPr/>
                    <a:lstStyle/>
                    <a:p>
                      <a:pPr algn="ctr"/>
                      <a:r>
                        <a:rPr lang="en-AU" sz="1500" dirty="0" smtClean="0">
                          <a:latin typeface="+mj-lt"/>
                          <a:cs typeface="Arial" panose="020B0604020202020204" pitchFamily="34" charset="0"/>
                        </a:rPr>
                        <a:t>2015</a:t>
                      </a:r>
                      <a:endParaRPr lang="en-AU" sz="1500" dirty="0">
                        <a:latin typeface="+mj-lt"/>
                        <a:cs typeface="Arial" panose="020B0604020202020204" pitchFamily="34" charset="0"/>
                      </a:endParaRPr>
                    </a:p>
                  </a:txBody>
                  <a:tcPr marL="68580" marR="68580" marT="34290" marB="34290" anchor="ctr">
                    <a:noFill/>
                  </a:tcPr>
                </a:tc>
              </a:tr>
              <a:tr h="631991">
                <a:tc>
                  <a:txBody>
                    <a:bodyPr/>
                    <a:lstStyle/>
                    <a:p>
                      <a:r>
                        <a:rPr lang="en-AU" sz="1500" dirty="0" smtClean="0">
                          <a:latin typeface="+mj-lt"/>
                          <a:cs typeface="Arial" panose="020B0604020202020204" pitchFamily="34" charset="0"/>
                        </a:rPr>
                        <a:t>  Lake Way</a:t>
                      </a:r>
                      <a:endParaRPr lang="en-AU" sz="1500" dirty="0">
                        <a:latin typeface="+mj-lt"/>
                        <a:cs typeface="Arial" panose="020B0604020202020204" pitchFamily="34" charset="0"/>
                      </a:endParaRPr>
                    </a:p>
                  </a:txBody>
                  <a:tcPr marL="68580" marR="68580" marT="34290" marB="34290" anchor="ctr">
                    <a:noFill/>
                  </a:tcPr>
                </a:tc>
                <a:tc>
                  <a:txBody>
                    <a:bodyPr/>
                    <a:lstStyle/>
                    <a:p>
                      <a:pPr algn="ctr"/>
                      <a:endParaRPr lang="en-AU" sz="1500" dirty="0">
                        <a:latin typeface="+mj-lt"/>
                        <a:cs typeface="Arial" panose="020B0604020202020204" pitchFamily="34" charset="0"/>
                      </a:endParaRPr>
                    </a:p>
                  </a:txBody>
                  <a:tcPr marL="68580" marR="68580" marT="34290" marB="34290" anchor="ctr">
                    <a:noFill/>
                  </a:tcPr>
                </a:tc>
                <a:tc>
                  <a:txBody>
                    <a:bodyPr/>
                    <a:lstStyle/>
                    <a:p>
                      <a:pPr algn="ctr"/>
                      <a:r>
                        <a:rPr lang="en-AU" sz="1500" dirty="0" smtClean="0">
                          <a:latin typeface="+mj-lt"/>
                          <a:cs typeface="Arial" panose="020B0604020202020204" pitchFamily="34" charset="0"/>
                        </a:rPr>
                        <a:t>Application</a:t>
                      </a:r>
                      <a:endParaRPr lang="en-AU" sz="1500" dirty="0">
                        <a:latin typeface="+mj-lt"/>
                        <a:cs typeface="Arial" panose="020B0604020202020204" pitchFamily="34" charset="0"/>
                      </a:endParaRPr>
                    </a:p>
                  </a:txBody>
                  <a:tcPr marL="68580" marR="68580" marT="34290" marB="34290" anchor="ctr">
                    <a:noFill/>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AU" sz="1500" dirty="0" smtClean="0">
                          <a:latin typeface="+mj-lt"/>
                          <a:cs typeface="Arial" panose="020B0604020202020204" pitchFamily="34" charset="0"/>
                        </a:rPr>
                        <a:t>2015</a:t>
                      </a:r>
                    </a:p>
                  </a:txBody>
                  <a:tcPr marL="68580" marR="68580" marT="34290" marB="34290" anchor="ctr">
                    <a:noFill/>
                  </a:tcPr>
                </a:tc>
              </a:tr>
              <a:tr h="631991">
                <a:tc>
                  <a:txBody>
                    <a:bodyPr/>
                    <a:lstStyle/>
                    <a:p>
                      <a:r>
                        <a:rPr lang="en-AU" sz="1500" dirty="0" smtClean="0">
                          <a:latin typeface="+mj-lt"/>
                          <a:cs typeface="Arial" panose="020B0604020202020204" pitchFamily="34" charset="0"/>
                        </a:rPr>
                        <a:t>  Millipede</a:t>
                      </a:r>
                      <a:endParaRPr lang="en-AU" sz="1500" dirty="0">
                        <a:latin typeface="+mj-lt"/>
                        <a:cs typeface="Arial" panose="020B0604020202020204" pitchFamily="34" charset="0"/>
                      </a:endParaRPr>
                    </a:p>
                  </a:txBody>
                  <a:tcPr marL="68580" marR="68580" marT="34290" marB="34290" anchor="ctr">
                    <a:noFill/>
                  </a:tcPr>
                </a:tc>
                <a:tc>
                  <a:txBody>
                    <a:bodyPr/>
                    <a:lstStyle/>
                    <a:p>
                      <a:pPr algn="ctr"/>
                      <a:r>
                        <a:rPr lang="en-AU" sz="1500" dirty="0" smtClean="0">
                          <a:latin typeface="+mj-lt"/>
                          <a:cs typeface="Arial" panose="020B0604020202020204" pitchFamily="34" charset="0"/>
                        </a:rPr>
                        <a:t>In</a:t>
                      </a:r>
                      <a:r>
                        <a:rPr lang="en-AU" sz="1500" baseline="0" dirty="0" smtClean="0">
                          <a:latin typeface="+mj-lt"/>
                          <a:cs typeface="Arial" panose="020B0604020202020204" pitchFamily="34" charset="0"/>
                        </a:rPr>
                        <a:t> process</a:t>
                      </a:r>
                      <a:endParaRPr lang="en-AU" sz="1500" dirty="0">
                        <a:latin typeface="+mj-lt"/>
                        <a:cs typeface="Arial" panose="020B0604020202020204" pitchFamily="34" charset="0"/>
                      </a:endParaRPr>
                    </a:p>
                  </a:txBody>
                  <a:tcPr marL="68580" marR="68580" marT="34290" marB="34290" anchor="ctr">
                    <a:noFill/>
                  </a:tcPr>
                </a:tc>
                <a:tc>
                  <a:txBody>
                    <a:bodyPr/>
                    <a:lstStyle/>
                    <a:p>
                      <a:pPr algn="ctr"/>
                      <a:endParaRPr lang="en-AU" sz="1500" dirty="0">
                        <a:latin typeface="+mj-lt"/>
                        <a:cs typeface="Arial" panose="020B0604020202020204" pitchFamily="34" charset="0"/>
                      </a:endParaRPr>
                    </a:p>
                  </a:txBody>
                  <a:tcPr marL="68580" marR="68580" marT="34290" marB="34290" anchor="ctr">
                    <a:noFill/>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AU" sz="1500" dirty="0" smtClean="0">
                          <a:latin typeface="+mj-lt"/>
                          <a:cs typeface="Arial" panose="020B0604020202020204" pitchFamily="34" charset="0"/>
                        </a:rPr>
                        <a:t>2015</a:t>
                      </a:r>
                    </a:p>
                  </a:txBody>
                  <a:tcPr marL="68580" marR="68580" marT="34290" marB="34290" anchor="ctr">
                    <a:noFill/>
                  </a:tcPr>
                </a:tc>
              </a:tr>
              <a:tr h="631991">
                <a:tc>
                  <a:txBody>
                    <a:bodyPr/>
                    <a:lstStyle/>
                    <a:p>
                      <a:r>
                        <a:rPr lang="en-AU" sz="1500" dirty="0" smtClean="0">
                          <a:latin typeface="+mj-lt"/>
                          <a:cs typeface="Arial" panose="020B0604020202020204" pitchFamily="34" charset="0"/>
                        </a:rPr>
                        <a:t>  Lake Maitland</a:t>
                      </a:r>
                      <a:endParaRPr lang="en-AU" sz="1500" dirty="0">
                        <a:latin typeface="+mj-lt"/>
                        <a:cs typeface="Arial" panose="020B0604020202020204" pitchFamily="34" charset="0"/>
                      </a:endParaRPr>
                    </a:p>
                  </a:txBody>
                  <a:tcPr marL="68580" marR="68580" marT="34290" marB="34290" anchor="ctr">
                    <a:noFill/>
                  </a:tcPr>
                </a:tc>
                <a:tc>
                  <a:txBody>
                    <a:bodyPr/>
                    <a:lstStyle/>
                    <a:p>
                      <a:pPr algn="ctr"/>
                      <a:r>
                        <a:rPr lang="en-AU" sz="1500" dirty="0" smtClean="0">
                          <a:latin typeface="+mj-lt"/>
                          <a:cs typeface="Arial" panose="020B0604020202020204" pitchFamily="34" charset="0"/>
                        </a:rPr>
                        <a:t>In process</a:t>
                      </a:r>
                      <a:endParaRPr lang="en-AU" sz="1500" dirty="0">
                        <a:latin typeface="+mj-lt"/>
                        <a:cs typeface="Arial" panose="020B0604020202020204" pitchFamily="34" charset="0"/>
                      </a:endParaRPr>
                    </a:p>
                  </a:txBody>
                  <a:tcPr marL="68580" marR="68580" marT="34290" marB="34290" anchor="ctr">
                    <a:noFill/>
                  </a:tcPr>
                </a:tc>
                <a:tc>
                  <a:txBody>
                    <a:bodyPr/>
                    <a:lstStyle/>
                    <a:p>
                      <a:pPr algn="ctr"/>
                      <a:endParaRPr lang="en-AU" sz="1500" dirty="0">
                        <a:latin typeface="+mj-lt"/>
                        <a:cs typeface="Arial" panose="020B0604020202020204" pitchFamily="34" charset="0"/>
                      </a:endParaRPr>
                    </a:p>
                  </a:txBody>
                  <a:tcPr marL="68580" marR="68580" marT="34290" marB="34290" anchor="ctr">
                    <a:noFill/>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US" sz="1500" dirty="0" smtClean="0">
                          <a:latin typeface="+mj-lt"/>
                          <a:cs typeface="Arial" panose="020B0604020202020204" pitchFamily="34" charset="0"/>
                        </a:rPr>
                        <a:t>2015/16</a:t>
                      </a:r>
                      <a:endParaRPr lang="en-AU" sz="1500" dirty="0" smtClean="0">
                        <a:latin typeface="+mj-lt"/>
                        <a:cs typeface="Arial" panose="020B0604020202020204" pitchFamily="34" charset="0"/>
                      </a:endParaRPr>
                    </a:p>
                  </a:txBody>
                  <a:tcPr marL="68580" marR="68580" marT="34290" marB="34290" anchor="ctr">
                    <a:noFill/>
                  </a:tcPr>
                </a:tc>
              </a:tr>
              <a:tr h="586818">
                <a:tc>
                  <a:txBody>
                    <a:bodyPr/>
                    <a:lstStyle/>
                    <a:p>
                      <a:r>
                        <a:rPr lang="en-AU" sz="1400" dirty="0" smtClean="0">
                          <a:latin typeface="+mj-lt"/>
                          <a:cs typeface="Arial" panose="020B0604020202020204" pitchFamily="34" charset="0"/>
                        </a:rPr>
                        <a:t>  </a:t>
                      </a:r>
                    </a:p>
                    <a:p>
                      <a:r>
                        <a:rPr lang="en-AU" sz="1400" dirty="0" smtClean="0">
                          <a:latin typeface="+mj-lt"/>
                          <a:cs typeface="Arial" panose="020B0604020202020204" pitchFamily="34" charset="0"/>
                        </a:rPr>
                        <a:t>  Dawson</a:t>
                      </a:r>
                      <a:r>
                        <a:rPr lang="en-AU" sz="1400" baseline="0" dirty="0" smtClean="0">
                          <a:latin typeface="+mj-lt"/>
                          <a:cs typeface="Arial" panose="020B0604020202020204" pitchFamily="34" charset="0"/>
                        </a:rPr>
                        <a:t> Hinkler</a:t>
                      </a:r>
                      <a:endParaRPr lang="en-AU" sz="1400" dirty="0">
                        <a:latin typeface="+mj-lt"/>
                        <a:cs typeface="Arial" panose="020B0604020202020204" pitchFamily="34" charset="0"/>
                      </a:endParaRPr>
                    </a:p>
                  </a:txBody>
                  <a:tcPr marL="68580" marR="68580" marT="34290" marB="34290" anchor="ctr">
                    <a:noFill/>
                  </a:tcPr>
                </a:tc>
                <a:tc>
                  <a:txBody>
                    <a:bodyPr/>
                    <a:lstStyle/>
                    <a:p>
                      <a:pPr algn="ctr"/>
                      <a:endParaRPr lang="en-AU" sz="1400" dirty="0" smtClean="0">
                        <a:latin typeface="+mj-lt"/>
                        <a:cs typeface="Arial" panose="020B0604020202020204" pitchFamily="34" charset="0"/>
                      </a:endParaRPr>
                    </a:p>
                    <a:p>
                      <a:pPr algn="ctr"/>
                      <a:r>
                        <a:rPr lang="en-AU" sz="1400" dirty="0" smtClean="0">
                          <a:latin typeface="+mj-lt"/>
                          <a:cs typeface="Arial" panose="020B0604020202020204" pitchFamily="34" charset="0"/>
                        </a:rPr>
                        <a:t>Post 2016</a:t>
                      </a:r>
                      <a:endParaRPr lang="en-AU" sz="1400" dirty="0">
                        <a:latin typeface="+mj-lt"/>
                        <a:cs typeface="Arial" panose="020B0604020202020204" pitchFamily="34" charset="0"/>
                      </a:endParaRPr>
                    </a:p>
                  </a:txBody>
                  <a:tcPr marL="68580" marR="68580" marT="34290" marB="34290" anchor="ctr">
                    <a:noFill/>
                  </a:tcPr>
                </a:tc>
                <a:tc>
                  <a:txBody>
                    <a:bodyPr/>
                    <a:lstStyle/>
                    <a:p>
                      <a:pPr algn="ctr"/>
                      <a:endParaRPr lang="en-AU" sz="1400" dirty="0" smtClean="0">
                        <a:latin typeface="+mj-lt"/>
                        <a:cs typeface="Arial" panose="020B0604020202020204" pitchFamily="34" charset="0"/>
                      </a:endParaRPr>
                    </a:p>
                    <a:p>
                      <a:pPr algn="ctr"/>
                      <a:r>
                        <a:rPr lang="en-AU" sz="1400" dirty="0" smtClean="0">
                          <a:latin typeface="+mj-lt"/>
                          <a:cs typeface="Arial" panose="020B0604020202020204" pitchFamily="34" charset="0"/>
                        </a:rPr>
                        <a:t>Application</a:t>
                      </a:r>
                      <a:endParaRPr lang="en-AU" sz="1400" dirty="0">
                        <a:latin typeface="+mj-lt"/>
                        <a:cs typeface="Arial" panose="020B0604020202020204" pitchFamily="34" charset="0"/>
                      </a:endParaRPr>
                    </a:p>
                  </a:txBody>
                  <a:tcPr marL="68580" marR="68580" marT="34290" marB="34290" anchor="ctr">
                    <a:noFill/>
                  </a:tcPr>
                </a:tc>
                <a:tc>
                  <a:txBody>
                    <a:bodyPr/>
                    <a:lstStyle/>
                    <a:p>
                      <a:pPr algn="ctr"/>
                      <a:endParaRPr lang="en-AU" sz="1400" dirty="0" smtClean="0">
                        <a:latin typeface="+mj-lt"/>
                        <a:cs typeface="Arial" panose="020B0604020202020204" pitchFamily="34" charset="0"/>
                      </a:endParaRPr>
                    </a:p>
                    <a:p>
                      <a:pPr algn="ctr"/>
                      <a:r>
                        <a:rPr lang="en-AU" sz="1400" dirty="0" smtClean="0">
                          <a:latin typeface="+mj-lt"/>
                          <a:cs typeface="Arial" panose="020B0604020202020204" pitchFamily="34" charset="0"/>
                        </a:rPr>
                        <a:t>Negotiations 2016</a:t>
                      </a:r>
                      <a:endParaRPr lang="en-AU" sz="1400" dirty="0">
                        <a:latin typeface="+mj-lt"/>
                        <a:cs typeface="Arial" panose="020B0604020202020204" pitchFamily="34" charset="0"/>
                      </a:endParaRPr>
                    </a:p>
                  </a:txBody>
                  <a:tcPr marL="68580" marR="68580" marT="34290" marB="34290" anchor="ctr">
                    <a:noFill/>
                  </a:tcPr>
                </a:tc>
              </a:tr>
              <a:tr h="839599">
                <a:tc>
                  <a:txBody>
                    <a:bodyPr/>
                    <a:lstStyle/>
                    <a:p>
                      <a:r>
                        <a:rPr lang="en-AU" sz="1400" dirty="0" smtClean="0">
                          <a:latin typeface="+mj-lt"/>
                          <a:cs typeface="Arial" panose="020B0604020202020204" pitchFamily="34" charset="0"/>
                        </a:rPr>
                        <a:t>  Nowthanna</a:t>
                      </a:r>
                      <a:endParaRPr lang="en-AU" sz="1400" dirty="0">
                        <a:latin typeface="+mj-lt"/>
                        <a:cs typeface="Arial" panose="020B0604020202020204" pitchFamily="34" charset="0"/>
                      </a:endParaRPr>
                    </a:p>
                  </a:txBody>
                  <a:tcPr marL="68580" marR="68580" marT="34290" marB="34290" anchor="ctr">
                    <a:noFill/>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AU" sz="1400" dirty="0" smtClean="0">
                          <a:latin typeface="+mj-lt"/>
                          <a:cs typeface="Arial" panose="020B0604020202020204" pitchFamily="34" charset="0"/>
                        </a:rPr>
                        <a:t>Post 2016</a:t>
                      </a:r>
                      <a:endParaRPr lang="en-AU" sz="1400" dirty="0">
                        <a:latin typeface="+mj-lt"/>
                        <a:cs typeface="Arial" panose="020B0604020202020204" pitchFamily="34" charset="0"/>
                      </a:endParaRPr>
                    </a:p>
                  </a:txBody>
                  <a:tcPr marL="68580" marR="68580" marT="34290" marB="34290" anchor="ctr">
                    <a:noFill/>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AU" sz="1400" dirty="0" smtClean="0">
                          <a:latin typeface="+mj-lt"/>
                          <a:cs typeface="Arial" panose="020B0604020202020204" pitchFamily="34" charset="0"/>
                        </a:rPr>
                        <a:t>Post 2016</a:t>
                      </a:r>
                      <a:endParaRPr lang="en-AU" sz="1400" dirty="0">
                        <a:latin typeface="+mj-lt"/>
                        <a:cs typeface="Arial" panose="020B0604020202020204" pitchFamily="34" charset="0"/>
                      </a:endParaRPr>
                    </a:p>
                  </a:txBody>
                  <a:tcPr marL="68580" marR="68580" marT="34290" marB="34290" anchor="ctr">
                    <a:noFill/>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endParaRPr lang="en-AU" sz="1400" dirty="0" smtClean="0">
                        <a:latin typeface="+mj-lt"/>
                        <a:cs typeface="Arial" panose="020B0604020202020204" pitchFamily="34" charset="0"/>
                      </a:endParaRPr>
                    </a:p>
                    <a:p>
                      <a:pPr marL="0" marR="0" indent="0" algn="ctr" defTabSz="457200" rtl="0" eaLnBrk="1" fontAlgn="auto" latinLnBrk="0" hangingPunct="1">
                        <a:lnSpc>
                          <a:spcPct val="100000"/>
                        </a:lnSpc>
                        <a:spcBef>
                          <a:spcPts val="0"/>
                        </a:spcBef>
                        <a:spcAft>
                          <a:spcPts val="0"/>
                        </a:spcAft>
                        <a:buClrTx/>
                        <a:buSzTx/>
                        <a:buFontTx/>
                        <a:buNone/>
                        <a:tabLst/>
                        <a:defRPr/>
                      </a:pPr>
                      <a:r>
                        <a:rPr lang="en-AU" sz="1400" dirty="0" smtClean="0">
                          <a:latin typeface="+mj-lt"/>
                          <a:cs typeface="Arial" panose="020B0604020202020204" pitchFamily="34" charset="0"/>
                        </a:rPr>
                        <a:t>Negotiations 2016</a:t>
                      </a:r>
                    </a:p>
                    <a:p>
                      <a:pPr algn="ctr"/>
                      <a:endParaRPr lang="en-AU" sz="1400" dirty="0">
                        <a:latin typeface="+mj-lt"/>
                        <a:cs typeface="Arial" panose="020B0604020202020204" pitchFamily="34" charset="0"/>
                      </a:endParaRPr>
                    </a:p>
                  </a:txBody>
                  <a:tcPr marL="68580" marR="68580" marT="34290" marB="34290" anchor="ctr">
                    <a:noFill/>
                  </a:tcPr>
                </a:tc>
              </a:tr>
            </a:tbl>
          </a:graphicData>
        </a:graphic>
      </p:graphicFrame>
      <p:pic>
        <p:nvPicPr>
          <p:cNvPr id="7" name="Picture 5" descr="C:\Users\cherie pemberton\AppData\Local\Microsoft\Windows\Temporary Internet Files\Content.IE5\EXGEVTXK\MC900434713[1].wmf"/>
          <p:cNvPicPr>
            <a:picLocks noChangeAspect="1" noChangeArrowheads="1"/>
          </p:cNvPicPr>
          <p:nvPr/>
        </p:nvPicPr>
        <p:blipFill>
          <a:blip r:embed="rId3" cstate="print">
            <a:duotone>
              <a:schemeClr val="accent3">
                <a:shade val="45000"/>
                <a:satMod val="135000"/>
              </a:schemeClr>
              <a:prstClr val="white"/>
            </a:duotone>
          </a:blip>
          <a:srcRect/>
          <a:stretch>
            <a:fillRect/>
          </a:stretch>
        </p:blipFill>
        <p:spPr bwMode="auto">
          <a:xfrm>
            <a:off x="3487127" y="2419419"/>
            <a:ext cx="249032" cy="261033"/>
          </a:xfrm>
          <a:prstGeom prst="rect">
            <a:avLst/>
          </a:prstGeom>
          <a:noFill/>
          <a:effectLst>
            <a:outerShdw blurRad="50800" dist="38100" dir="2700000" algn="tl" rotWithShape="0">
              <a:prstClr val="black">
                <a:alpha val="40000"/>
              </a:prstClr>
            </a:outerShdw>
          </a:effectLst>
        </p:spPr>
      </p:pic>
      <p:pic>
        <p:nvPicPr>
          <p:cNvPr id="8" name="Picture 5" descr="C:\Users\cherie pemberton\AppData\Local\Microsoft\Windows\Temporary Internet Files\Content.IE5\EXGEVTXK\MC900434713[1].wmf"/>
          <p:cNvPicPr>
            <a:picLocks noChangeAspect="1" noChangeArrowheads="1"/>
          </p:cNvPicPr>
          <p:nvPr/>
        </p:nvPicPr>
        <p:blipFill>
          <a:blip r:embed="rId3" cstate="print">
            <a:duotone>
              <a:schemeClr val="accent3">
                <a:shade val="45000"/>
                <a:satMod val="135000"/>
              </a:schemeClr>
              <a:prstClr val="white"/>
            </a:duotone>
          </a:blip>
          <a:srcRect/>
          <a:stretch>
            <a:fillRect/>
          </a:stretch>
        </p:blipFill>
        <p:spPr bwMode="auto">
          <a:xfrm>
            <a:off x="3487128" y="2870673"/>
            <a:ext cx="249032" cy="261033"/>
          </a:xfrm>
          <a:prstGeom prst="rect">
            <a:avLst/>
          </a:prstGeom>
          <a:noFill/>
          <a:effectLst>
            <a:outerShdw blurRad="50800" dist="38100" dir="2700000" algn="tl" rotWithShape="0">
              <a:prstClr val="black">
                <a:alpha val="40000"/>
              </a:prstClr>
            </a:outerShdw>
          </a:effectLst>
        </p:spPr>
      </p:pic>
      <p:pic>
        <p:nvPicPr>
          <p:cNvPr id="9" name="Picture 5" descr="C:\Users\cherie pemberton\AppData\Local\Microsoft\Windows\Temporary Internet Files\Content.IE5\EXGEVTXK\MC900434713[1].wmf"/>
          <p:cNvPicPr>
            <a:picLocks noChangeAspect="1" noChangeArrowheads="1"/>
          </p:cNvPicPr>
          <p:nvPr/>
        </p:nvPicPr>
        <p:blipFill>
          <a:blip r:embed="rId3" cstate="print">
            <a:duotone>
              <a:schemeClr val="accent3">
                <a:shade val="45000"/>
                <a:satMod val="135000"/>
              </a:schemeClr>
              <a:prstClr val="white"/>
            </a:duotone>
          </a:blip>
          <a:srcRect/>
          <a:stretch>
            <a:fillRect/>
          </a:stretch>
        </p:blipFill>
        <p:spPr bwMode="auto">
          <a:xfrm>
            <a:off x="4830385" y="3949794"/>
            <a:ext cx="249032" cy="261033"/>
          </a:xfrm>
          <a:prstGeom prst="rect">
            <a:avLst/>
          </a:prstGeom>
          <a:noFill/>
          <a:effectLst>
            <a:outerShdw blurRad="50800" dist="38100" dir="2700000" algn="tl" rotWithShape="0">
              <a:prstClr val="black">
                <a:alpha val="40000"/>
              </a:prstClr>
            </a:outerShdw>
          </a:effectLst>
        </p:spPr>
      </p:pic>
      <p:pic>
        <p:nvPicPr>
          <p:cNvPr id="10" name="Picture 5" descr="C:\Users\cherie pemberton\AppData\Local\Microsoft\Windows\Temporary Internet Files\Content.IE5\EXGEVTXK\MC900434713[1].wmf"/>
          <p:cNvPicPr>
            <a:picLocks noChangeAspect="1" noChangeArrowheads="1"/>
          </p:cNvPicPr>
          <p:nvPr/>
        </p:nvPicPr>
        <p:blipFill>
          <a:blip r:embed="rId3" cstate="print">
            <a:duotone>
              <a:schemeClr val="accent3">
                <a:shade val="45000"/>
                <a:satMod val="135000"/>
              </a:schemeClr>
              <a:prstClr val="white"/>
            </a:duotone>
          </a:blip>
          <a:srcRect/>
          <a:stretch>
            <a:fillRect/>
          </a:stretch>
        </p:blipFill>
        <p:spPr bwMode="auto">
          <a:xfrm>
            <a:off x="4830384" y="2419418"/>
            <a:ext cx="249032" cy="261033"/>
          </a:xfrm>
          <a:prstGeom prst="rect">
            <a:avLst/>
          </a:prstGeom>
          <a:noFill/>
          <a:effectLst>
            <a:outerShdw blurRad="50800" dist="38100" dir="2700000" algn="tl" rotWithShape="0">
              <a:prstClr val="black">
                <a:alpha val="40000"/>
              </a:prstClr>
            </a:outerShdw>
          </a:effectLst>
        </p:spPr>
      </p:pic>
      <p:pic>
        <p:nvPicPr>
          <p:cNvPr id="11" name="Picture 5" descr="C:\Users\cherie pemberton\AppData\Local\Microsoft\Windows\Temporary Internet Files\Content.IE5\EXGEVTXK\MC900434713[1].wmf"/>
          <p:cNvPicPr>
            <a:picLocks noChangeAspect="1" noChangeArrowheads="1"/>
          </p:cNvPicPr>
          <p:nvPr/>
        </p:nvPicPr>
        <p:blipFill>
          <a:blip r:embed="rId3" cstate="print">
            <a:duotone>
              <a:schemeClr val="accent3">
                <a:shade val="45000"/>
                <a:satMod val="135000"/>
              </a:schemeClr>
              <a:prstClr val="white"/>
            </a:duotone>
          </a:blip>
          <a:srcRect/>
          <a:stretch>
            <a:fillRect/>
          </a:stretch>
        </p:blipFill>
        <p:spPr bwMode="auto">
          <a:xfrm>
            <a:off x="4814518" y="3425220"/>
            <a:ext cx="249032" cy="261033"/>
          </a:xfrm>
          <a:prstGeom prst="rect">
            <a:avLst/>
          </a:prstGeom>
          <a:noFill/>
          <a:effectLst>
            <a:outerShdw blurRad="50800" dist="38100" dir="2700000" algn="tl" rotWithShape="0">
              <a:prstClr val="black">
                <a:alpha val="40000"/>
              </a:prstClr>
            </a:outerShdw>
          </a:effectLst>
        </p:spPr>
      </p:pic>
      <p:sp>
        <p:nvSpPr>
          <p:cNvPr id="16" name="Rounded Rectangle 15"/>
          <p:cNvSpPr/>
          <p:nvPr/>
        </p:nvSpPr>
        <p:spPr>
          <a:xfrm>
            <a:off x="257175" y="2185989"/>
            <a:ext cx="8286749" cy="2428874"/>
          </a:xfrm>
          <a:prstGeom prst="roundRect">
            <a:avLst/>
          </a:prstGeom>
          <a:noFill/>
          <a:ln w="25400">
            <a:solidFill>
              <a:schemeClr val="tx1"/>
            </a:solidFill>
            <a:prstDash val="dash"/>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AU" sz="1350" dirty="0"/>
          </a:p>
        </p:txBody>
      </p:sp>
      <p:sp>
        <p:nvSpPr>
          <p:cNvPr id="18" name="Rectangle 17"/>
          <p:cNvSpPr/>
          <p:nvPr/>
        </p:nvSpPr>
        <p:spPr>
          <a:xfrm>
            <a:off x="1165866" y="2650331"/>
            <a:ext cx="277000" cy="1309865"/>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AU" sz="1350" dirty="0"/>
          </a:p>
        </p:txBody>
      </p:sp>
      <p:sp>
        <p:nvSpPr>
          <p:cNvPr id="17" name="TextBox 16"/>
          <p:cNvSpPr txBox="1"/>
          <p:nvPr/>
        </p:nvSpPr>
        <p:spPr>
          <a:xfrm rot="16200000">
            <a:off x="-530266" y="3252238"/>
            <a:ext cx="1503896" cy="300082"/>
          </a:xfrm>
          <a:prstGeom prst="rect">
            <a:avLst/>
          </a:prstGeom>
          <a:gradFill flip="none" rotWithShape="1">
            <a:gsLst>
              <a:gs pos="20000">
                <a:srgbClr val="DDEBCF"/>
              </a:gs>
              <a:gs pos="49000">
                <a:srgbClr val="9CB86E"/>
              </a:gs>
              <a:gs pos="100000">
                <a:srgbClr val="156B13">
                  <a:alpha val="34000"/>
                </a:srgbClr>
              </a:gs>
            </a:gsLst>
            <a:lin ang="16200000" scaled="1"/>
            <a:tileRect/>
          </a:gradFill>
        </p:spPr>
        <p:txBody>
          <a:bodyPr wrap="square" rtlCol="0">
            <a:spAutoFit/>
          </a:bodyPr>
          <a:lstStyle/>
          <a:p>
            <a:pPr algn="ctr"/>
            <a:r>
              <a:rPr lang="en-AU" sz="1350" b="1" dirty="0"/>
              <a:t>CORE DEPOSITS</a:t>
            </a:r>
          </a:p>
        </p:txBody>
      </p:sp>
      <p:sp>
        <p:nvSpPr>
          <p:cNvPr id="13" name="Title 1"/>
          <p:cNvSpPr txBox="1">
            <a:spLocks/>
          </p:cNvSpPr>
          <p:nvPr/>
        </p:nvSpPr>
        <p:spPr>
          <a:xfrm>
            <a:off x="142391" y="274638"/>
            <a:ext cx="7552765" cy="1152244"/>
          </a:xfrm>
          <a:prstGeom prst="rect">
            <a:avLst/>
          </a:prstGeom>
        </p:spPr>
        <p:txBody>
          <a:bodyPr vert="horz" lIns="91440" tIns="45720" rIns="91440" bIns="45720" rtlCol="0" anchor="t" anchorCtr="0">
            <a:noAutofit/>
          </a:bodyPr>
          <a:lstStyle>
            <a:lvl1pPr algn="l" defTabSz="457200" rtl="0" eaLnBrk="1" latinLnBrk="0" hangingPunct="1">
              <a:spcBef>
                <a:spcPct val="0"/>
              </a:spcBef>
              <a:buNone/>
              <a:defRPr sz="3200" b="1" kern="1200">
                <a:solidFill>
                  <a:srgbClr val="691C24"/>
                </a:solidFill>
                <a:latin typeface="Arial"/>
                <a:ea typeface="+mj-ea"/>
                <a:cs typeface="Arial"/>
              </a:defRPr>
            </a:lvl1pPr>
          </a:lstStyle>
          <a:p>
            <a:r>
              <a:rPr lang="en-US" sz="2600" dirty="0"/>
              <a:t>Major Approval &amp; Permitting Requirements</a:t>
            </a:r>
          </a:p>
        </p:txBody>
      </p:sp>
      <p:sp>
        <p:nvSpPr>
          <p:cNvPr id="14" name="Rectangle 6"/>
          <p:cNvSpPr txBox="1">
            <a:spLocks noChangeArrowheads="1"/>
          </p:cNvSpPr>
          <p:nvPr/>
        </p:nvSpPr>
        <p:spPr>
          <a:xfrm>
            <a:off x="7915776" y="6533587"/>
            <a:ext cx="1012371" cy="206375"/>
          </a:xfrm>
          <a:prstGeom prst="rect">
            <a:avLst/>
          </a:prstGeom>
        </p:spPr>
        <p:txBody>
          <a:bodyPr/>
          <a:lstStyle>
            <a:defPPr>
              <a:defRPr lang="en-US">
                <a:uFillTx/>
              </a:defRPr>
            </a:defPPr>
            <a:lvl1pPr marL="0" algn="r" defTabSz="457200" rtl="0" eaLnBrk="1" latinLnBrk="0" hangingPunct="1">
              <a:defRPr sz="1400" b="0" kern="1200">
                <a:solidFill>
                  <a:schemeClr val="bg1"/>
                </a:solidFill>
                <a:uFillTx/>
                <a:latin typeface="+mn-lt"/>
                <a:ea typeface="+mn-ea"/>
                <a:cs typeface="+mn-cs"/>
              </a:defRPr>
            </a:lvl1pPr>
            <a:lvl2pPr marL="457200" algn="l" defTabSz="457200" rtl="0" eaLnBrk="1" latinLnBrk="0" hangingPunct="1">
              <a:defRPr sz="1800" kern="1200">
                <a:solidFill>
                  <a:schemeClr val="tx1"/>
                </a:solidFill>
                <a:uFillTx/>
                <a:latin typeface="+mn-lt"/>
                <a:ea typeface="+mn-ea"/>
                <a:cs typeface="+mn-cs"/>
              </a:defRPr>
            </a:lvl2pPr>
            <a:lvl3pPr marL="914400" algn="l" defTabSz="457200" rtl="0" eaLnBrk="1" latinLnBrk="0" hangingPunct="1">
              <a:defRPr sz="1800" kern="1200">
                <a:solidFill>
                  <a:schemeClr val="tx1"/>
                </a:solidFill>
                <a:uFillTx/>
                <a:latin typeface="+mn-lt"/>
                <a:ea typeface="+mn-ea"/>
                <a:cs typeface="+mn-cs"/>
              </a:defRPr>
            </a:lvl3pPr>
            <a:lvl4pPr marL="1371600" algn="l" defTabSz="457200" rtl="0" eaLnBrk="1" latinLnBrk="0" hangingPunct="1">
              <a:defRPr sz="1800" kern="1200">
                <a:solidFill>
                  <a:schemeClr val="tx1"/>
                </a:solidFill>
                <a:uFillTx/>
                <a:latin typeface="+mn-lt"/>
                <a:ea typeface="+mn-ea"/>
                <a:cs typeface="+mn-cs"/>
              </a:defRPr>
            </a:lvl4pPr>
            <a:lvl5pPr marL="1828800" algn="l" defTabSz="457200" rtl="0" eaLnBrk="1" latinLnBrk="0" hangingPunct="1">
              <a:defRPr sz="1800" kern="1200">
                <a:solidFill>
                  <a:schemeClr val="tx1"/>
                </a:solidFill>
                <a:uFillTx/>
                <a:latin typeface="+mn-lt"/>
                <a:ea typeface="+mn-ea"/>
                <a:cs typeface="+mn-cs"/>
              </a:defRPr>
            </a:lvl5pPr>
            <a:lvl6pPr marL="2286000" algn="l" defTabSz="457200" rtl="0" eaLnBrk="1" latinLnBrk="0" hangingPunct="1">
              <a:defRPr sz="1800" kern="1200">
                <a:solidFill>
                  <a:schemeClr val="tx1"/>
                </a:solidFill>
                <a:uFillTx/>
                <a:latin typeface="+mn-lt"/>
                <a:ea typeface="+mn-ea"/>
                <a:cs typeface="+mn-cs"/>
              </a:defRPr>
            </a:lvl6pPr>
            <a:lvl7pPr marL="2743200" algn="l" defTabSz="457200" rtl="0" eaLnBrk="1" latinLnBrk="0" hangingPunct="1">
              <a:defRPr sz="1800" kern="1200">
                <a:solidFill>
                  <a:schemeClr val="tx1"/>
                </a:solidFill>
                <a:uFillTx/>
                <a:latin typeface="+mn-lt"/>
                <a:ea typeface="+mn-ea"/>
                <a:cs typeface="+mn-cs"/>
              </a:defRPr>
            </a:lvl7pPr>
            <a:lvl8pPr marL="3200400" algn="l" defTabSz="457200" rtl="0" eaLnBrk="1" latinLnBrk="0" hangingPunct="1">
              <a:defRPr sz="1800" kern="1200">
                <a:solidFill>
                  <a:schemeClr val="tx1"/>
                </a:solidFill>
                <a:uFillTx/>
                <a:latin typeface="+mn-lt"/>
                <a:ea typeface="+mn-ea"/>
                <a:cs typeface="+mn-cs"/>
              </a:defRPr>
            </a:lvl8pPr>
            <a:lvl9pPr marL="3657600" algn="l" defTabSz="457200" rtl="0" eaLnBrk="1" latinLnBrk="0" hangingPunct="1">
              <a:defRPr sz="1800" kern="1200">
                <a:solidFill>
                  <a:schemeClr val="tx1"/>
                </a:solidFill>
                <a:uFillTx/>
                <a:latin typeface="+mn-lt"/>
                <a:ea typeface="+mn-ea"/>
                <a:cs typeface="+mn-cs"/>
              </a:defRPr>
            </a:lvl9pPr>
          </a:lstStyle>
          <a:p>
            <a:pPr>
              <a:defRPr>
                <a:uFillTx/>
              </a:defRPr>
            </a:pPr>
            <a:r>
              <a:rPr lang="en-AU" sz="1200" dirty="0" smtClean="0">
                <a:uFillTx/>
                <a:latin typeface="Helvetica" pitchFamily="34" charset="0"/>
              </a:rPr>
              <a:t>14</a:t>
            </a:r>
            <a:endParaRPr lang="en-AU" sz="1200" dirty="0">
              <a:uFillTx/>
              <a:latin typeface="Helvetica" pitchFamily="34" charset="0"/>
            </a:endParaRPr>
          </a:p>
        </p:txBody>
      </p:sp>
    </p:spTree>
    <p:extLst>
      <p:ext uri="{BB962C8B-B14F-4D97-AF65-F5344CB8AC3E}">
        <p14:creationId xmlns:p14="http://schemas.microsoft.com/office/powerpoint/2010/main" val="4168116744"/>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4294967294"/>
          <p:cNvSpPr>
            <a:spLocks noGrp="1"/>
          </p:cNvSpPr>
          <p:nvPr>
            <p:ph type="title"/>
          </p:nvPr>
        </p:nvSpPr>
        <p:spPr>
          <a:xfrm>
            <a:off x="113553" y="122238"/>
            <a:ext cx="7751905" cy="753050"/>
          </a:xfrm>
        </p:spPr>
        <p:txBody>
          <a:bodyPr/>
          <a:lstStyle/>
          <a:p>
            <a:r>
              <a:rPr lang="en-AU" sz="2600" dirty="0" smtClean="0">
                <a:uFillTx/>
              </a:rPr>
              <a:t>Key Approved </a:t>
            </a:r>
            <a:r>
              <a:rPr lang="en-AU" sz="2600" dirty="0"/>
              <a:t>P</a:t>
            </a:r>
            <a:r>
              <a:rPr lang="en-AU" sz="2600" dirty="0" smtClean="0">
                <a:uFillTx/>
              </a:rPr>
              <a:t>roject </a:t>
            </a:r>
            <a:r>
              <a:rPr lang="en-AU" sz="2600" dirty="0"/>
              <a:t>C</a:t>
            </a:r>
            <a:r>
              <a:rPr lang="en-AU" sz="2600" dirty="0" smtClean="0">
                <a:uFillTx/>
              </a:rPr>
              <a:t>haracteristics</a:t>
            </a:r>
            <a:endParaRPr sz="2600" dirty="0">
              <a:uFillTx/>
            </a:endParaRPr>
          </a:p>
        </p:txBody>
      </p:sp>
      <p:graphicFrame>
        <p:nvGraphicFramePr>
          <p:cNvPr id="34" name="Table 33"/>
          <p:cNvGraphicFramePr>
            <a:graphicFrameLocks noGrp="1"/>
          </p:cNvGraphicFramePr>
          <p:nvPr>
            <p:extLst>
              <p:ext uri="{D42A27DB-BD31-4B8C-83A1-F6EECF244321}">
                <p14:modId xmlns:p14="http://schemas.microsoft.com/office/powerpoint/2010/main" val="809958521"/>
              </p:ext>
            </p:extLst>
          </p:nvPr>
        </p:nvGraphicFramePr>
        <p:xfrm>
          <a:off x="452439" y="875288"/>
          <a:ext cx="8192806" cy="5327445"/>
        </p:xfrm>
        <a:graphic>
          <a:graphicData uri="http://schemas.openxmlformats.org/drawingml/2006/table">
            <a:tbl>
              <a:tblPr firstRow="1" bandRow="1">
                <a:tableStyleId>{21E4AEA4-8DFA-4A89-87EB-49C32662AFE0}</a:tableStyleId>
              </a:tblPr>
              <a:tblGrid>
                <a:gridCol w="1776175"/>
                <a:gridCol w="6416631"/>
              </a:tblGrid>
              <a:tr h="283073">
                <a:tc>
                  <a:txBody>
                    <a:bodyPr/>
                    <a:lstStyle/>
                    <a:p>
                      <a:r>
                        <a:rPr lang="en-AU" sz="1200" dirty="0" smtClean="0">
                          <a:uFillTx/>
                        </a:rPr>
                        <a:t>Area</a:t>
                      </a:r>
                      <a:endParaRPr lang="en-AU" sz="1200" dirty="0">
                        <a:uFillTx/>
                      </a:endParaRPr>
                    </a:p>
                  </a:txBody>
                  <a:tcPr>
                    <a:solidFill>
                      <a:srgbClr val="800000"/>
                    </a:solidFill>
                  </a:tcPr>
                </a:tc>
                <a:tc>
                  <a:txBody>
                    <a:bodyPr/>
                    <a:lstStyle/>
                    <a:p>
                      <a:pPr algn="ctr"/>
                      <a:r>
                        <a:rPr lang="en-AU" sz="1200" dirty="0" smtClean="0">
                          <a:uFillTx/>
                        </a:rPr>
                        <a:t>Description</a:t>
                      </a:r>
                      <a:endParaRPr lang="en-AU" sz="1200" dirty="0">
                        <a:uFillTx/>
                      </a:endParaRPr>
                    </a:p>
                  </a:txBody>
                  <a:tcPr>
                    <a:solidFill>
                      <a:srgbClr val="800000"/>
                    </a:solidFill>
                  </a:tcPr>
                </a:tc>
              </a:tr>
              <a:tr h="585019">
                <a:tc>
                  <a:txBody>
                    <a:bodyPr/>
                    <a:lstStyle/>
                    <a:p>
                      <a:r>
                        <a:rPr lang="en-AU" sz="1200" dirty="0" smtClean="0">
                          <a:uFillTx/>
                        </a:rPr>
                        <a:t>Tailings</a:t>
                      </a:r>
                      <a:endParaRPr lang="en-AU" sz="1200" dirty="0">
                        <a:uFillTx/>
                      </a:endParaRPr>
                    </a:p>
                  </a:txBody>
                  <a:tcPr/>
                </a:tc>
                <a:tc>
                  <a:txBody>
                    <a:bodyPr/>
                    <a:lstStyle/>
                    <a:p>
                      <a:pPr marL="285750" indent="-285750" eaLnBrk="0" fontAlgn="base" hangingPunct="0">
                        <a:lnSpc>
                          <a:spcPct val="105000"/>
                        </a:lnSpc>
                        <a:spcBef>
                          <a:spcPct val="50000"/>
                        </a:spcBef>
                        <a:spcAft>
                          <a:spcPct val="0"/>
                        </a:spcAft>
                        <a:buClr>
                          <a:srgbClr val="990000"/>
                        </a:buClr>
                        <a:buSzPct val="100000"/>
                        <a:buFont typeface="Wingdings" panose="05000000000000000000" pitchFamily="2" charset="2"/>
                        <a:buChar char="Ø"/>
                        <a:tabLst>
                          <a:tab pos="101600" algn="l"/>
                        </a:tabLst>
                      </a:pPr>
                      <a:r>
                        <a:rPr lang="en-AU" sz="1200" dirty="0" smtClean="0">
                          <a:uFillTx/>
                        </a:rPr>
                        <a:t>In-pit</a:t>
                      </a:r>
                      <a:r>
                        <a:rPr lang="en-AU" sz="1200" baseline="0" dirty="0" smtClean="0">
                          <a:uFillTx/>
                        </a:rPr>
                        <a:t> tailings disposal within the mining void opened at Centipede and Millipede only</a:t>
                      </a:r>
                    </a:p>
                    <a:p>
                      <a:pPr marL="285750" indent="-285750" eaLnBrk="0" fontAlgn="base" hangingPunct="0">
                        <a:lnSpc>
                          <a:spcPct val="105000"/>
                        </a:lnSpc>
                        <a:spcBef>
                          <a:spcPct val="50000"/>
                        </a:spcBef>
                        <a:spcAft>
                          <a:spcPct val="0"/>
                        </a:spcAft>
                        <a:buClr>
                          <a:srgbClr val="990000"/>
                        </a:buClr>
                        <a:buSzPct val="100000"/>
                        <a:buFont typeface="Wingdings" panose="05000000000000000000" pitchFamily="2" charset="2"/>
                        <a:buChar char="Ø"/>
                        <a:tabLst>
                          <a:tab pos="101600" algn="l"/>
                        </a:tabLst>
                      </a:pPr>
                      <a:r>
                        <a:rPr lang="en-US" sz="1200" kern="1200" dirty="0" smtClean="0">
                          <a:solidFill>
                            <a:schemeClr val="dk1"/>
                          </a:solidFill>
                          <a:uFillTx/>
                          <a:latin typeface="+mn-lt"/>
                          <a:ea typeface="+mn-ea"/>
                          <a:cs typeface="Arial" panose="020B0604020202020204" pitchFamily="34" charset="0"/>
                        </a:rPr>
                        <a:t>Disposal of no more than 2.1Mtpa of tailings for entire life of Project</a:t>
                      </a:r>
                      <a:endParaRPr lang="en-AU" sz="1200" dirty="0">
                        <a:uFillTx/>
                      </a:endParaRPr>
                    </a:p>
                  </a:txBody>
                  <a:tcPr/>
                </a:tc>
              </a:tr>
              <a:tr h="783171">
                <a:tc>
                  <a:txBody>
                    <a:bodyPr/>
                    <a:lstStyle/>
                    <a:p>
                      <a:r>
                        <a:rPr lang="en-AU" sz="1200" dirty="0" smtClean="0">
                          <a:uFillTx/>
                        </a:rPr>
                        <a:t>Rehabilitation</a:t>
                      </a:r>
                      <a:endParaRPr lang="en-AU" sz="1200" dirty="0">
                        <a:uFillTx/>
                      </a:endParaRPr>
                    </a:p>
                  </a:txBody>
                  <a:tcPr/>
                </a:tc>
                <a:tc>
                  <a:txBody>
                    <a:bodyPr/>
                    <a:lstStyle/>
                    <a:p>
                      <a:pPr marL="285750" indent="-285750" algn="l" defTabSz="457200" rtl="0" eaLnBrk="0" fontAlgn="base" latinLnBrk="0" hangingPunct="0">
                        <a:lnSpc>
                          <a:spcPct val="105000"/>
                        </a:lnSpc>
                        <a:spcBef>
                          <a:spcPct val="50000"/>
                        </a:spcBef>
                        <a:spcAft>
                          <a:spcPct val="0"/>
                        </a:spcAft>
                        <a:buClr>
                          <a:srgbClr val="990000"/>
                        </a:buClr>
                        <a:buSzPct val="100000"/>
                        <a:buFont typeface="Wingdings" panose="05000000000000000000" pitchFamily="2" charset="2"/>
                        <a:buChar char="Ø"/>
                        <a:tabLst>
                          <a:tab pos="101600" algn="l"/>
                        </a:tabLst>
                      </a:pPr>
                      <a:r>
                        <a:rPr lang="en-AU" sz="1200" kern="1200" dirty="0" smtClean="0">
                          <a:solidFill>
                            <a:schemeClr val="dk1"/>
                          </a:solidFill>
                          <a:uFillTx/>
                          <a:latin typeface="+mn-lt"/>
                          <a:ea typeface="+mn-ea"/>
                          <a:cs typeface="+mn-cs"/>
                        </a:rPr>
                        <a:t>Progressive rehabilitation of the mining void/tailings</a:t>
                      </a:r>
                    </a:p>
                    <a:p>
                      <a:pPr marL="285750" indent="-285750" algn="l" defTabSz="457200" rtl="0" eaLnBrk="0" fontAlgn="base" latinLnBrk="0" hangingPunct="0">
                        <a:lnSpc>
                          <a:spcPct val="105000"/>
                        </a:lnSpc>
                        <a:spcBef>
                          <a:spcPct val="50000"/>
                        </a:spcBef>
                        <a:spcAft>
                          <a:spcPct val="0"/>
                        </a:spcAft>
                        <a:buClr>
                          <a:srgbClr val="990000"/>
                        </a:buClr>
                        <a:buSzPct val="100000"/>
                        <a:buFont typeface="Wingdings" panose="05000000000000000000" pitchFamily="2" charset="2"/>
                        <a:buChar char="Ø"/>
                        <a:tabLst>
                          <a:tab pos="101600" algn="l"/>
                        </a:tabLst>
                      </a:pPr>
                      <a:r>
                        <a:rPr lang="en-AU" sz="1200" kern="1200" dirty="0" smtClean="0">
                          <a:solidFill>
                            <a:schemeClr val="dk1"/>
                          </a:solidFill>
                          <a:uFillTx/>
                          <a:latin typeface="+mn-lt"/>
                          <a:ea typeface="+mn-ea"/>
                          <a:cs typeface="+mn-cs"/>
                        </a:rPr>
                        <a:t>Land would be re-contoured to blend with local terrain and revegetated using local provenance species</a:t>
                      </a:r>
                      <a:endParaRPr lang="en-AU" sz="1200" kern="1200" dirty="0">
                        <a:solidFill>
                          <a:schemeClr val="dk1"/>
                        </a:solidFill>
                        <a:uFillTx/>
                        <a:latin typeface="+mn-lt"/>
                        <a:ea typeface="+mn-ea"/>
                        <a:cs typeface="+mn-cs"/>
                      </a:endParaRPr>
                    </a:p>
                  </a:txBody>
                  <a:tcPr/>
                </a:tc>
              </a:tr>
              <a:tr h="460406">
                <a:tc>
                  <a:txBody>
                    <a:bodyPr/>
                    <a:lstStyle/>
                    <a:p>
                      <a:r>
                        <a:rPr lang="en-AU" sz="1200" dirty="0" smtClean="0">
                          <a:uFillTx/>
                        </a:rPr>
                        <a:t>Annual Production</a:t>
                      </a:r>
                      <a:endParaRPr lang="en-AU" sz="1200" dirty="0">
                        <a:uFillTx/>
                      </a:endParaRPr>
                    </a:p>
                  </a:txBody>
                  <a:tcPr/>
                </a:tc>
                <a:tc>
                  <a:txBody>
                    <a:bodyPr/>
                    <a:lstStyle/>
                    <a:p>
                      <a:pPr marL="285750" indent="-285750" algn="l" defTabSz="457200" rtl="0" eaLnBrk="0" fontAlgn="base" latinLnBrk="0" hangingPunct="0">
                        <a:lnSpc>
                          <a:spcPct val="105000"/>
                        </a:lnSpc>
                        <a:spcBef>
                          <a:spcPct val="50000"/>
                        </a:spcBef>
                        <a:spcAft>
                          <a:spcPct val="0"/>
                        </a:spcAft>
                        <a:buClr>
                          <a:srgbClr val="990000"/>
                        </a:buClr>
                        <a:buSzPct val="100000"/>
                        <a:buFont typeface="Wingdings" panose="05000000000000000000" pitchFamily="2" charset="2"/>
                        <a:buChar char="Ø"/>
                        <a:tabLst>
                          <a:tab pos="101600" algn="l"/>
                        </a:tabLst>
                      </a:pPr>
                      <a:r>
                        <a:rPr lang="en-AU" sz="1200" kern="1200" dirty="0" smtClean="0">
                          <a:solidFill>
                            <a:schemeClr val="dk1"/>
                          </a:solidFill>
                          <a:uFillTx/>
                          <a:latin typeface="+mn-lt"/>
                          <a:ea typeface="+mn-ea"/>
                          <a:cs typeface="+mn-cs"/>
                        </a:rPr>
                        <a:t>Up to 1,200 tonnes of uranium oxide concentrate per annum</a:t>
                      </a:r>
                      <a:endParaRPr lang="en-AU" sz="1200" kern="1200" dirty="0">
                        <a:solidFill>
                          <a:schemeClr val="dk1"/>
                        </a:solidFill>
                        <a:uFillTx/>
                        <a:latin typeface="+mn-lt"/>
                        <a:ea typeface="+mn-ea"/>
                        <a:cs typeface="+mn-cs"/>
                      </a:endParaRPr>
                    </a:p>
                  </a:txBody>
                  <a:tcPr/>
                </a:tc>
              </a:tr>
              <a:tr h="1368191">
                <a:tc>
                  <a:txBody>
                    <a:bodyPr/>
                    <a:lstStyle/>
                    <a:p>
                      <a:r>
                        <a:rPr lang="en-AU" sz="1200" dirty="0" smtClean="0">
                          <a:uFillTx/>
                        </a:rPr>
                        <a:t>Water</a:t>
                      </a:r>
                      <a:endParaRPr lang="en-AU" sz="1200" dirty="0">
                        <a:uFillTx/>
                      </a:endParaRPr>
                    </a:p>
                  </a:txBody>
                  <a:tcPr/>
                </a:tc>
                <a:tc>
                  <a:txBody>
                    <a:bodyPr/>
                    <a:lstStyle/>
                    <a:p>
                      <a:pPr marL="285750" indent="-285750" algn="l" defTabSz="457200" rtl="0" eaLnBrk="0" fontAlgn="base" latinLnBrk="0" hangingPunct="0">
                        <a:lnSpc>
                          <a:spcPct val="105000"/>
                        </a:lnSpc>
                        <a:spcBef>
                          <a:spcPct val="50000"/>
                        </a:spcBef>
                        <a:spcAft>
                          <a:spcPct val="0"/>
                        </a:spcAft>
                        <a:buClr>
                          <a:srgbClr val="990000"/>
                        </a:buClr>
                        <a:buSzPct val="100000"/>
                        <a:buFont typeface="Wingdings" panose="05000000000000000000" pitchFamily="2" charset="2"/>
                        <a:buChar char="Ø"/>
                        <a:tabLst>
                          <a:tab pos="101600" algn="l"/>
                        </a:tabLst>
                      </a:pPr>
                      <a:r>
                        <a:rPr lang="en-AU" sz="1200" kern="1200" dirty="0" smtClean="0">
                          <a:solidFill>
                            <a:schemeClr val="dk1"/>
                          </a:solidFill>
                          <a:uFillTx/>
                          <a:latin typeface="+mn-lt"/>
                          <a:ea typeface="+mn-ea"/>
                          <a:cs typeface="+mn-cs"/>
                        </a:rPr>
                        <a:t>Up to 2.5 GL/a sourced from underground aquifer(s)</a:t>
                      </a:r>
                    </a:p>
                    <a:p>
                      <a:pPr marL="285750" indent="-285750" algn="l" defTabSz="457200" rtl="0" eaLnBrk="0" fontAlgn="base" latinLnBrk="0" hangingPunct="0">
                        <a:lnSpc>
                          <a:spcPct val="105000"/>
                        </a:lnSpc>
                        <a:spcBef>
                          <a:spcPct val="50000"/>
                        </a:spcBef>
                        <a:spcAft>
                          <a:spcPct val="0"/>
                        </a:spcAft>
                        <a:buClr>
                          <a:srgbClr val="990000"/>
                        </a:buClr>
                        <a:buSzPct val="100000"/>
                        <a:buFont typeface="Wingdings" panose="05000000000000000000" pitchFamily="2" charset="2"/>
                        <a:buChar char="Ø"/>
                        <a:tabLst>
                          <a:tab pos="101600" algn="l"/>
                        </a:tabLst>
                      </a:pPr>
                      <a:r>
                        <a:rPr lang="en-AU" sz="1200" kern="1200" dirty="0" smtClean="0">
                          <a:solidFill>
                            <a:schemeClr val="dk1"/>
                          </a:solidFill>
                          <a:uFillTx/>
                          <a:latin typeface="+mn-lt"/>
                          <a:ea typeface="+mn-ea"/>
                          <a:cs typeface="+mn-cs"/>
                        </a:rPr>
                        <a:t>Approximately 0.7 GL/a of fresh to brackish water would be sourced from the West Creek borefield</a:t>
                      </a:r>
                    </a:p>
                    <a:p>
                      <a:pPr marL="285750" indent="-285750" algn="l" defTabSz="457200" rtl="0" eaLnBrk="0" fontAlgn="base" latinLnBrk="0" hangingPunct="0">
                        <a:lnSpc>
                          <a:spcPct val="105000"/>
                        </a:lnSpc>
                        <a:spcBef>
                          <a:spcPct val="50000"/>
                        </a:spcBef>
                        <a:spcAft>
                          <a:spcPct val="0"/>
                        </a:spcAft>
                        <a:buClr>
                          <a:srgbClr val="990000"/>
                        </a:buClr>
                        <a:buSzPct val="100000"/>
                        <a:buFont typeface="Wingdings" panose="05000000000000000000" pitchFamily="2" charset="2"/>
                        <a:buChar char="Ø"/>
                        <a:tabLst>
                          <a:tab pos="101600" algn="l"/>
                        </a:tabLst>
                      </a:pPr>
                      <a:r>
                        <a:rPr lang="en-AU" sz="1200" kern="1200" dirty="0" smtClean="0">
                          <a:solidFill>
                            <a:schemeClr val="dk1"/>
                          </a:solidFill>
                          <a:uFillTx/>
                          <a:latin typeface="+mn-lt"/>
                          <a:ea typeface="+mn-ea"/>
                          <a:cs typeface="+mn-cs"/>
                        </a:rPr>
                        <a:t>Balance of water would comprise saline or hypersaline water from pit dewatering</a:t>
                      </a:r>
                    </a:p>
                    <a:p>
                      <a:pPr marL="285750" indent="-285750" algn="l" defTabSz="457200" rtl="0" eaLnBrk="0" fontAlgn="base" latinLnBrk="0" hangingPunct="0">
                        <a:lnSpc>
                          <a:spcPct val="105000"/>
                        </a:lnSpc>
                        <a:spcBef>
                          <a:spcPct val="50000"/>
                        </a:spcBef>
                        <a:spcAft>
                          <a:spcPct val="0"/>
                        </a:spcAft>
                        <a:buClr>
                          <a:srgbClr val="990000"/>
                        </a:buClr>
                        <a:buSzPct val="100000"/>
                        <a:buFont typeface="Wingdings" panose="05000000000000000000" pitchFamily="2" charset="2"/>
                        <a:buChar char="Ø"/>
                        <a:tabLst>
                          <a:tab pos="101600" algn="l"/>
                        </a:tabLst>
                      </a:pPr>
                      <a:r>
                        <a:rPr lang="en-AU" sz="1200" kern="1200" dirty="0" smtClean="0">
                          <a:solidFill>
                            <a:schemeClr val="dk1"/>
                          </a:solidFill>
                          <a:uFillTx/>
                          <a:latin typeface="+mn-lt"/>
                          <a:ea typeface="+mn-ea"/>
                          <a:cs typeface="+mn-cs"/>
                        </a:rPr>
                        <a:t>No discharge of excess water to the lake surface</a:t>
                      </a:r>
                      <a:endParaRPr lang="en-AU" sz="1200" kern="1200" dirty="0">
                        <a:solidFill>
                          <a:schemeClr val="dk1"/>
                        </a:solidFill>
                        <a:uFillTx/>
                        <a:latin typeface="+mn-lt"/>
                        <a:ea typeface="+mn-ea"/>
                        <a:cs typeface="+mn-cs"/>
                      </a:endParaRPr>
                    </a:p>
                  </a:txBody>
                  <a:tcPr/>
                </a:tc>
              </a:tr>
              <a:tr h="390426">
                <a:tc>
                  <a:txBody>
                    <a:bodyPr/>
                    <a:lstStyle/>
                    <a:p>
                      <a:r>
                        <a:rPr lang="en-AU" sz="1200" dirty="0" smtClean="0">
                          <a:uFillTx/>
                        </a:rPr>
                        <a:t>Power</a:t>
                      </a:r>
                      <a:endParaRPr lang="en-AU" sz="1200" dirty="0">
                        <a:uFillTx/>
                      </a:endParaRPr>
                    </a:p>
                  </a:txBody>
                  <a:tcPr/>
                </a:tc>
                <a:tc>
                  <a:txBody>
                    <a:bodyPr/>
                    <a:lstStyle/>
                    <a:p>
                      <a:pPr marL="285750" indent="-285750" algn="l" defTabSz="457200" rtl="0" eaLnBrk="0" fontAlgn="base" latinLnBrk="0" hangingPunct="0">
                        <a:lnSpc>
                          <a:spcPct val="105000"/>
                        </a:lnSpc>
                        <a:spcBef>
                          <a:spcPct val="50000"/>
                        </a:spcBef>
                        <a:spcAft>
                          <a:spcPct val="0"/>
                        </a:spcAft>
                        <a:buClr>
                          <a:srgbClr val="990000"/>
                        </a:buClr>
                        <a:buSzPct val="100000"/>
                        <a:buFont typeface="Wingdings" panose="05000000000000000000" pitchFamily="2" charset="2"/>
                        <a:buChar char="Ø"/>
                        <a:tabLst>
                          <a:tab pos="101600" algn="l"/>
                        </a:tabLst>
                      </a:pPr>
                      <a:r>
                        <a:rPr lang="en-AU" sz="1200" kern="1200" dirty="0" smtClean="0">
                          <a:solidFill>
                            <a:schemeClr val="dk1"/>
                          </a:solidFill>
                          <a:uFillTx/>
                          <a:latin typeface="+mn-lt"/>
                          <a:ea typeface="+mn-ea"/>
                          <a:cs typeface="+mn-cs"/>
                        </a:rPr>
                        <a:t>Up to 12 MW of on-site gas powered generation (with diesel as back-up)</a:t>
                      </a:r>
                      <a:endParaRPr lang="en-AU" sz="1200" kern="1200" dirty="0">
                        <a:solidFill>
                          <a:schemeClr val="dk1"/>
                        </a:solidFill>
                        <a:uFillTx/>
                        <a:latin typeface="+mn-lt"/>
                        <a:ea typeface="+mn-ea"/>
                        <a:cs typeface="+mn-cs"/>
                      </a:endParaRPr>
                    </a:p>
                  </a:txBody>
                  <a:tcPr/>
                </a:tc>
              </a:tr>
              <a:tr h="400350">
                <a:tc>
                  <a:txBody>
                    <a:bodyPr/>
                    <a:lstStyle/>
                    <a:p>
                      <a:r>
                        <a:rPr lang="en-AU" sz="1200" dirty="0" smtClean="0">
                          <a:uFillTx/>
                        </a:rPr>
                        <a:t>Waste</a:t>
                      </a:r>
                      <a:endParaRPr lang="en-AU" sz="1200" dirty="0">
                        <a:uFillTx/>
                      </a:endParaRPr>
                    </a:p>
                  </a:txBody>
                  <a:tcPr/>
                </a:tc>
                <a:tc>
                  <a:txBody>
                    <a:bodyPr/>
                    <a:lstStyle/>
                    <a:p>
                      <a:pPr marL="285750" indent="-285750" algn="l" defTabSz="457200" rtl="0" eaLnBrk="0" fontAlgn="base" latinLnBrk="0" hangingPunct="0">
                        <a:lnSpc>
                          <a:spcPct val="105000"/>
                        </a:lnSpc>
                        <a:spcBef>
                          <a:spcPct val="50000"/>
                        </a:spcBef>
                        <a:spcAft>
                          <a:spcPct val="0"/>
                        </a:spcAft>
                        <a:buClr>
                          <a:srgbClr val="990000"/>
                        </a:buClr>
                        <a:buSzPct val="100000"/>
                        <a:buFont typeface="Wingdings" panose="05000000000000000000" pitchFamily="2" charset="2"/>
                        <a:buChar char="Ø"/>
                        <a:tabLst>
                          <a:tab pos="101600" algn="l"/>
                        </a:tabLst>
                      </a:pPr>
                      <a:r>
                        <a:rPr lang="en-AU" sz="1200" kern="1200" dirty="0" smtClean="0">
                          <a:solidFill>
                            <a:schemeClr val="dk1"/>
                          </a:solidFill>
                          <a:uFillTx/>
                          <a:latin typeface="+mn-lt"/>
                          <a:ea typeface="+mn-ea"/>
                          <a:cs typeface="+mn-cs"/>
                        </a:rPr>
                        <a:t>Overburden to be temporarily stored adjacent to pit, then pack-filled into void.</a:t>
                      </a:r>
                      <a:endParaRPr lang="en-AU" sz="1200" kern="1200" dirty="0">
                        <a:solidFill>
                          <a:schemeClr val="dk1"/>
                        </a:solidFill>
                        <a:uFillTx/>
                        <a:latin typeface="+mn-lt"/>
                        <a:ea typeface="+mn-ea"/>
                        <a:cs typeface="+mn-cs"/>
                      </a:endParaRPr>
                    </a:p>
                  </a:txBody>
                  <a:tcPr/>
                </a:tc>
              </a:tr>
              <a:tr h="471790">
                <a:tc>
                  <a:txBody>
                    <a:bodyPr/>
                    <a:lstStyle/>
                    <a:p>
                      <a:r>
                        <a:rPr lang="en-AU" sz="1200" dirty="0" smtClean="0">
                          <a:uFillTx/>
                        </a:rPr>
                        <a:t>Estimated ground disturbance</a:t>
                      </a:r>
                      <a:endParaRPr lang="en-AU" sz="1200" dirty="0">
                        <a:uFillTx/>
                      </a:endParaRPr>
                    </a:p>
                  </a:txBody>
                  <a:tcPr/>
                </a:tc>
                <a:tc>
                  <a:txBody>
                    <a:bodyPr/>
                    <a:lstStyle/>
                    <a:p>
                      <a:pPr marL="285750" indent="-285750" algn="l" defTabSz="457200" rtl="0" eaLnBrk="0" fontAlgn="base" latinLnBrk="0" hangingPunct="0">
                        <a:lnSpc>
                          <a:spcPct val="105000"/>
                        </a:lnSpc>
                        <a:spcBef>
                          <a:spcPct val="50000"/>
                        </a:spcBef>
                        <a:spcAft>
                          <a:spcPct val="0"/>
                        </a:spcAft>
                        <a:buClr>
                          <a:srgbClr val="990000"/>
                        </a:buClr>
                        <a:buSzPct val="100000"/>
                        <a:buFont typeface="Wingdings" panose="05000000000000000000" pitchFamily="2" charset="2"/>
                        <a:buChar char="Ø"/>
                        <a:tabLst>
                          <a:tab pos="101600" algn="l"/>
                        </a:tabLst>
                      </a:pPr>
                      <a:r>
                        <a:rPr lang="en-AU" sz="1200" kern="1200" dirty="0" smtClean="0">
                          <a:solidFill>
                            <a:schemeClr val="dk1"/>
                          </a:solidFill>
                          <a:uFillTx/>
                          <a:latin typeface="+mn-lt"/>
                          <a:ea typeface="+mn-ea"/>
                          <a:cs typeface="+mn-cs"/>
                        </a:rPr>
                        <a:t>Approximately 1,530 hectares</a:t>
                      </a:r>
                      <a:endParaRPr lang="en-AU" sz="1200" kern="1200" dirty="0">
                        <a:solidFill>
                          <a:schemeClr val="dk1"/>
                        </a:solidFill>
                        <a:uFillTx/>
                        <a:latin typeface="+mn-lt"/>
                        <a:ea typeface="+mn-ea"/>
                        <a:cs typeface="+mn-cs"/>
                      </a:endParaRPr>
                    </a:p>
                  </a:txBody>
                  <a:tcPr/>
                </a:tc>
              </a:tr>
              <a:tr h="585019">
                <a:tc>
                  <a:txBody>
                    <a:bodyPr/>
                    <a:lstStyle/>
                    <a:p>
                      <a:r>
                        <a:rPr lang="en-AU" sz="1200" dirty="0" smtClean="0">
                          <a:uFillTx/>
                        </a:rPr>
                        <a:t>Workforce</a:t>
                      </a:r>
                      <a:endParaRPr lang="en-AU" sz="1200" dirty="0">
                        <a:uFillTx/>
                      </a:endParaRPr>
                    </a:p>
                  </a:txBody>
                  <a:tcPr/>
                </a:tc>
                <a:tc>
                  <a:txBody>
                    <a:bodyPr/>
                    <a:lstStyle/>
                    <a:p>
                      <a:pPr marL="285750" indent="-285750" algn="l" defTabSz="457200" rtl="0" eaLnBrk="0" fontAlgn="base" latinLnBrk="0" hangingPunct="0">
                        <a:lnSpc>
                          <a:spcPct val="105000"/>
                        </a:lnSpc>
                        <a:spcBef>
                          <a:spcPct val="50000"/>
                        </a:spcBef>
                        <a:spcAft>
                          <a:spcPct val="0"/>
                        </a:spcAft>
                        <a:buClr>
                          <a:srgbClr val="990000"/>
                        </a:buClr>
                        <a:buSzPct val="100000"/>
                        <a:buFont typeface="Wingdings" panose="05000000000000000000" pitchFamily="2" charset="2"/>
                        <a:buChar char="Ø"/>
                        <a:tabLst>
                          <a:tab pos="101600" algn="l"/>
                        </a:tabLst>
                      </a:pPr>
                      <a:r>
                        <a:rPr lang="en-AU" sz="1200" kern="1200" dirty="0" smtClean="0">
                          <a:solidFill>
                            <a:schemeClr val="dk1"/>
                          </a:solidFill>
                          <a:uFillTx/>
                          <a:latin typeface="+mn-lt"/>
                          <a:ea typeface="+mn-ea"/>
                          <a:cs typeface="+mn-cs"/>
                        </a:rPr>
                        <a:t>Construction – up to 350</a:t>
                      </a:r>
                    </a:p>
                    <a:p>
                      <a:pPr marL="285750" indent="-285750" algn="l" defTabSz="457200" rtl="0" eaLnBrk="0" fontAlgn="base" latinLnBrk="0" hangingPunct="0">
                        <a:lnSpc>
                          <a:spcPct val="105000"/>
                        </a:lnSpc>
                        <a:spcBef>
                          <a:spcPct val="50000"/>
                        </a:spcBef>
                        <a:spcAft>
                          <a:spcPct val="0"/>
                        </a:spcAft>
                        <a:buClr>
                          <a:srgbClr val="990000"/>
                        </a:buClr>
                        <a:buSzPct val="100000"/>
                        <a:buFont typeface="Wingdings" panose="05000000000000000000" pitchFamily="2" charset="2"/>
                        <a:buChar char="Ø"/>
                        <a:tabLst>
                          <a:tab pos="101600" algn="l"/>
                        </a:tabLst>
                      </a:pPr>
                      <a:r>
                        <a:rPr lang="en-AU" sz="1200" kern="1200" dirty="0" smtClean="0">
                          <a:solidFill>
                            <a:schemeClr val="dk1"/>
                          </a:solidFill>
                          <a:uFillTx/>
                          <a:latin typeface="+mn-lt"/>
                          <a:ea typeface="+mn-ea"/>
                          <a:cs typeface="+mn-cs"/>
                        </a:rPr>
                        <a:t>Operations – up to 170</a:t>
                      </a:r>
                      <a:endParaRPr lang="en-AU" sz="1200" kern="1200" dirty="0">
                        <a:solidFill>
                          <a:schemeClr val="dk1"/>
                        </a:solidFill>
                        <a:uFillTx/>
                        <a:latin typeface="+mn-lt"/>
                        <a:ea typeface="+mn-ea"/>
                        <a:cs typeface="+mn-cs"/>
                      </a:endParaRPr>
                    </a:p>
                  </a:txBody>
                  <a:tcPr/>
                </a:tc>
              </a:tr>
            </a:tbl>
          </a:graphicData>
        </a:graphic>
      </p:graphicFrame>
      <p:sp>
        <p:nvSpPr>
          <p:cNvPr id="4" name="Rectangle 6"/>
          <p:cNvSpPr txBox="1">
            <a:spLocks noChangeArrowheads="1"/>
          </p:cNvSpPr>
          <p:nvPr/>
        </p:nvSpPr>
        <p:spPr>
          <a:xfrm>
            <a:off x="7915776" y="6533587"/>
            <a:ext cx="1012371" cy="206375"/>
          </a:xfrm>
          <a:prstGeom prst="rect">
            <a:avLst/>
          </a:prstGeom>
        </p:spPr>
        <p:txBody>
          <a:bodyPr/>
          <a:lstStyle>
            <a:defPPr>
              <a:defRPr lang="en-US">
                <a:uFillTx/>
              </a:defRPr>
            </a:defPPr>
            <a:lvl1pPr marL="0" algn="r" defTabSz="457200" rtl="0" eaLnBrk="1" latinLnBrk="0" hangingPunct="1">
              <a:defRPr sz="1400" b="0" kern="1200">
                <a:solidFill>
                  <a:schemeClr val="bg1"/>
                </a:solidFill>
                <a:uFillTx/>
                <a:latin typeface="+mn-lt"/>
                <a:ea typeface="+mn-ea"/>
                <a:cs typeface="+mn-cs"/>
              </a:defRPr>
            </a:lvl1pPr>
            <a:lvl2pPr marL="457200" algn="l" defTabSz="457200" rtl="0" eaLnBrk="1" latinLnBrk="0" hangingPunct="1">
              <a:defRPr sz="1800" kern="1200">
                <a:solidFill>
                  <a:schemeClr val="tx1"/>
                </a:solidFill>
                <a:uFillTx/>
                <a:latin typeface="+mn-lt"/>
                <a:ea typeface="+mn-ea"/>
                <a:cs typeface="+mn-cs"/>
              </a:defRPr>
            </a:lvl2pPr>
            <a:lvl3pPr marL="914400" algn="l" defTabSz="457200" rtl="0" eaLnBrk="1" latinLnBrk="0" hangingPunct="1">
              <a:defRPr sz="1800" kern="1200">
                <a:solidFill>
                  <a:schemeClr val="tx1"/>
                </a:solidFill>
                <a:uFillTx/>
                <a:latin typeface="+mn-lt"/>
                <a:ea typeface="+mn-ea"/>
                <a:cs typeface="+mn-cs"/>
              </a:defRPr>
            </a:lvl3pPr>
            <a:lvl4pPr marL="1371600" algn="l" defTabSz="457200" rtl="0" eaLnBrk="1" latinLnBrk="0" hangingPunct="1">
              <a:defRPr sz="1800" kern="1200">
                <a:solidFill>
                  <a:schemeClr val="tx1"/>
                </a:solidFill>
                <a:uFillTx/>
                <a:latin typeface="+mn-lt"/>
                <a:ea typeface="+mn-ea"/>
                <a:cs typeface="+mn-cs"/>
              </a:defRPr>
            </a:lvl4pPr>
            <a:lvl5pPr marL="1828800" algn="l" defTabSz="457200" rtl="0" eaLnBrk="1" latinLnBrk="0" hangingPunct="1">
              <a:defRPr sz="1800" kern="1200">
                <a:solidFill>
                  <a:schemeClr val="tx1"/>
                </a:solidFill>
                <a:uFillTx/>
                <a:latin typeface="+mn-lt"/>
                <a:ea typeface="+mn-ea"/>
                <a:cs typeface="+mn-cs"/>
              </a:defRPr>
            </a:lvl5pPr>
            <a:lvl6pPr marL="2286000" algn="l" defTabSz="457200" rtl="0" eaLnBrk="1" latinLnBrk="0" hangingPunct="1">
              <a:defRPr sz="1800" kern="1200">
                <a:solidFill>
                  <a:schemeClr val="tx1"/>
                </a:solidFill>
                <a:uFillTx/>
                <a:latin typeface="+mn-lt"/>
                <a:ea typeface="+mn-ea"/>
                <a:cs typeface="+mn-cs"/>
              </a:defRPr>
            </a:lvl6pPr>
            <a:lvl7pPr marL="2743200" algn="l" defTabSz="457200" rtl="0" eaLnBrk="1" latinLnBrk="0" hangingPunct="1">
              <a:defRPr sz="1800" kern="1200">
                <a:solidFill>
                  <a:schemeClr val="tx1"/>
                </a:solidFill>
                <a:uFillTx/>
                <a:latin typeface="+mn-lt"/>
                <a:ea typeface="+mn-ea"/>
                <a:cs typeface="+mn-cs"/>
              </a:defRPr>
            </a:lvl7pPr>
            <a:lvl8pPr marL="3200400" algn="l" defTabSz="457200" rtl="0" eaLnBrk="1" latinLnBrk="0" hangingPunct="1">
              <a:defRPr sz="1800" kern="1200">
                <a:solidFill>
                  <a:schemeClr val="tx1"/>
                </a:solidFill>
                <a:uFillTx/>
                <a:latin typeface="+mn-lt"/>
                <a:ea typeface="+mn-ea"/>
                <a:cs typeface="+mn-cs"/>
              </a:defRPr>
            </a:lvl8pPr>
            <a:lvl9pPr marL="3657600" algn="l" defTabSz="457200" rtl="0" eaLnBrk="1" latinLnBrk="0" hangingPunct="1">
              <a:defRPr sz="1800" kern="1200">
                <a:solidFill>
                  <a:schemeClr val="tx1"/>
                </a:solidFill>
                <a:uFillTx/>
                <a:latin typeface="+mn-lt"/>
                <a:ea typeface="+mn-ea"/>
                <a:cs typeface="+mn-cs"/>
              </a:defRPr>
            </a:lvl9pPr>
          </a:lstStyle>
          <a:p>
            <a:pPr>
              <a:defRPr>
                <a:uFillTx/>
              </a:defRPr>
            </a:pPr>
            <a:r>
              <a:rPr lang="en-AU" sz="1200" dirty="0" smtClean="0">
                <a:uFillTx/>
                <a:latin typeface="Helvetica" pitchFamily="34" charset="0"/>
              </a:rPr>
              <a:t>15</a:t>
            </a:r>
            <a:endParaRPr lang="en-AU" sz="1200" dirty="0">
              <a:uFillTx/>
              <a:latin typeface="Helvetica" pitchFamily="34" charset="0"/>
            </a:endParaRPr>
          </a:p>
        </p:txBody>
      </p:sp>
    </p:spTree>
    <p:extLst>
      <p:ext uri="{BB962C8B-B14F-4D97-AF65-F5344CB8AC3E}">
        <p14:creationId xmlns:p14="http://schemas.microsoft.com/office/powerpoint/2010/main" val="2003881052"/>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07819" y="3282730"/>
            <a:ext cx="4454888" cy="29115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TextBox 5"/>
          <p:cNvSpPr txBox="1"/>
          <p:nvPr/>
        </p:nvSpPr>
        <p:spPr>
          <a:xfrm>
            <a:off x="121923" y="1012745"/>
            <a:ext cx="4316465" cy="5133713"/>
          </a:xfrm>
          <a:prstGeom prst="rect">
            <a:avLst/>
          </a:prstGeom>
          <a:noFill/>
        </p:spPr>
        <p:txBody>
          <a:bodyPr wrap="square" rtlCol="0">
            <a:spAutoFit/>
          </a:bodyPr>
          <a:lstStyle/>
          <a:p>
            <a:pPr marL="285750" indent="-285750" eaLnBrk="0" fontAlgn="base" hangingPunct="0">
              <a:lnSpc>
                <a:spcPct val="105000"/>
              </a:lnSpc>
              <a:spcBef>
                <a:spcPct val="50000"/>
              </a:spcBef>
              <a:spcAft>
                <a:spcPct val="0"/>
              </a:spcAft>
              <a:buClr>
                <a:srgbClr val="990000"/>
              </a:buClr>
              <a:buSzPct val="100000"/>
              <a:buFont typeface="Wingdings" panose="05000000000000000000" pitchFamily="2" charset="2"/>
              <a:buChar char="Ø"/>
              <a:tabLst>
                <a:tab pos="101600" algn="l"/>
              </a:tabLst>
            </a:pPr>
            <a:r>
              <a:rPr lang="en-AU" sz="1400" dirty="0">
                <a:cs typeface="Arial" panose="020B0604020202020204" pitchFamily="34" charset="0"/>
              </a:rPr>
              <a:t>Progressive mining, tailings and rehabilitation</a:t>
            </a:r>
          </a:p>
          <a:p>
            <a:pPr marL="285750" indent="-285750" eaLnBrk="0" fontAlgn="base" hangingPunct="0">
              <a:lnSpc>
                <a:spcPct val="105000"/>
              </a:lnSpc>
              <a:spcBef>
                <a:spcPct val="50000"/>
              </a:spcBef>
              <a:spcAft>
                <a:spcPct val="0"/>
              </a:spcAft>
              <a:buClr>
                <a:srgbClr val="990000"/>
              </a:buClr>
              <a:buSzPct val="100000"/>
              <a:buFont typeface="Wingdings" panose="05000000000000000000" pitchFamily="2" charset="2"/>
              <a:buChar char="Ø"/>
              <a:tabLst>
                <a:tab pos="101600" algn="l"/>
              </a:tabLst>
            </a:pPr>
            <a:r>
              <a:rPr lang="en-AU" sz="1400" dirty="0" smtClean="0">
                <a:latin typeface="+mj-lt"/>
                <a:cs typeface="Arial" panose="020B0604020202020204" pitchFamily="34" charset="0"/>
              </a:rPr>
              <a:t>2010 trial </a:t>
            </a:r>
            <a:r>
              <a:rPr lang="en-AU" sz="1400" dirty="0">
                <a:latin typeface="+mj-lt"/>
                <a:cs typeface="Arial" panose="020B0604020202020204" pitchFamily="34" charset="0"/>
              </a:rPr>
              <a:t>mining </a:t>
            </a:r>
            <a:r>
              <a:rPr lang="en-AU" sz="1400" dirty="0" smtClean="0">
                <a:latin typeface="+mj-lt"/>
                <a:cs typeface="Arial" panose="020B0604020202020204" pitchFamily="34" charset="0"/>
              </a:rPr>
              <a:t>confirmed </a:t>
            </a:r>
            <a:r>
              <a:rPr lang="en-AU" sz="1400" dirty="0">
                <a:latin typeface="+mj-lt"/>
                <a:cs typeface="Arial" panose="020B0604020202020204" pitchFamily="34" charset="0"/>
              </a:rPr>
              <a:t>selective mining </a:t>
            </a:r>
            <a:r>
              <a:rPr lang="en-AU" sz="1400" dirty="0" smtClean="0">
                <a:latin typeface="+mj-lt"/>
                <a:cs typeface="Arial" panose="020B0604020202020204" pitchFamily="34" charset="0"/>
              </a:rPr>
              <a:t>process using Vermeer </a:t>
            </a:r>
            <a:r>
              <a:rPr lang="en-AU" sz="1400" dirty="0">
                <a:latin typeface="+mj-lt"/>
                <a:cs typeface="Arial" panose="020B0604020202020204" pitchFamily="34" charset="0"/>
              </a:rPr>
              <a:t>continuous miner cutting 25cm bench</a:t>
            </a:r>
          </a:p>
          <a:p>
            <a:pPr marL="742950" lvl="2" indent="-285750" eaLnBrk="0" fontAlgn="base" hangingPunct="0">
              <a:lnSpc>
                <a:spcPct val="105000"/>
              </a:lnSpc>
              <a:spcBef>
                <a:spcPct val="50000"/>
              </a:spcBef>
              <a:spcAft>
                <a:spcPct val="0"/>
              </a:spcAft>
              <a:buClr>
                <a:srgbClr val="990000"/>
              </a:buClr>
              <a:buSzPct val="100000"/>
              <a:buFont typeface="Arial" panose="020B0604020202020204" pitchFamily="34" charset="0"/>
              <a:buChar char="•"/>
              <a:tabLst>
                <a:tab pos="101600" algn="l"/>
              </a:tabLst>
            </a:pPr>
            <a:r>
              <a:rPr lang="en-AU" sz="1400" dirty="0" smtClean="0">
                <a:latin typeface="+mj-lt"/>
                <a:cs typeface="Arial" panose="020B0604020202020204" pitchFamily="34" charset="0"/>
              </a:rPr>
              <a:t>Ore zone &lt;10m deep</a:t>
            </a:r>
          </a:p>
          <a:p>
            <a:pPr marL="742950" lvl="2" indent="-285750" eaLnBrk="0" fontAlgn="base" hangingPunct="0">
              <a:lnSpc>
                <a:spcPct val="105000"/>
              </a:lnSpc>
              <a:spcAft>
                <a:spcPct val="0"/>
              </a:spcAft>
              <a:buClr>
                <a:srgbClr val="990000"/>
              </a:buClr>
              <a:buSzPct val="100000"/>
              <a:buFont typeface="Arial" panose="020B0604020202020204" pitchFamily="34" charset="0"/>
              <a:buChar char="•"/>
              <a:tabLst>
                <a:tab pos="101600" algn="l"/>
              </a:tabLst>
            </a:pPr>
            <a:r>
              <a:rPr lang="en-AU" sz="1400" dirty="0" smtClean="0">
                <a:latin typeface="+mj-lt"/>
                <a:cs typeface="Arial" panose="020B0604020202020204" pitchFamily="34" charset="0"/>
              </a:rPr>
              <a:t>No drill and blast or crushing required</a:t>
            </a:r>
          </a:p>
          <a:p>
            <a:pPr marL="742950" lvl="2" indent="-285750" eaLnBrk="0" fontAlgn="base" hangingPunct="0">
              <a:lnSpc>
                <a:spcPct val="105000"/>
              </a:lnSpc>
              <a:spcAft>
                <a:spcPct val="0"/>
              </a:spcAft>
              <a:buClr>
                <a:srgbClr val="990000"/>
              </a:buClr>
              <a:buSzPct val="100000"/>
              <a:buFont typeface="Arial" panose="020B0604020202020204" pitchFamily="34" charset="0"/>
              <a:buChar char="•"/>
              <a:tabLst>
                <a:tab pos="101600" algn="l"/>
              </a:tabLst>
            </a:pPr>
            <a:r>
              <a:rPr lang="en-AU" sz="1400" dirty="0" smtClean="0">
                <a:latin typeface="+mj-lt"/>
                <a:cs typeface="Arial" panose="020B0604020202020204" pitchFamily="34" charset="0"/>
              </a:rPr>
              <a:t>Average strip ratio = 3.7</a:t>
            </a:r>
          </a:p>
          <a:p>
            <a:pPr marL="285750" lvl="1" indent="-285750" eaLnBrk="0" fontAlgn="base" hangingPunct="0">
              <a:lnSpc>
                <a:spcPct val="105000"/>
              </a:lnSpc>
              <a:spcBef>
                <a:spcPct val="50000"/>
              </a:spcBef>
              <a:spcAft>
                <a:spcPct val="0"/>
              </a:spcAft>
              <a:buClr>
                <a:srgbClr val="990000"/>
              </a:buClr>
              <a:buSzPct val="100000"/>
              <a:buFont typeface="Wingdings" panose="05000000000000000000" pitchFamily="2" charset="2"/>
              <a:buChar char="Ø"/>
              <a:tabLst>
                <a:tab pos="101600" algn="l"/>
              </a:tabLst>
            </a:pPr>
            <a:r>
              <a:rPr lang="en-AU" sz="1400" dirty="0" smtClean="0">
                <a:latin typeface="+mj-lt"/>
                <a:cs typeface="Arial" panose="020B0604020202020204" pitchFamily="34" charset="0"/>
              </a:rPr>
              <a:t>Groundwater control systems tested</a:t>
            </a:r>
            <a:endParaRPr lang="en-AU" sz="1400" dirty="0">
              <a:latin typeface="+mj-lt"/>
              <a:cs typeface="Arial" panose="020B0604020202020204" pitchFamily="34" charset="0"/>
            </a:endParaRPr>
          </a:p>
          <a:p>
            <a:pPr marL="285750" lvl="1" indent="-285750" eaLnBrk="0" fontAlgn="base" hangingPunct="0">
              <a:lnSpc>
                <a:spcPct val="105000"/>
              </a:lnSpc>
              <a:spcBef>
                <a:spcPct val="50000"/>
              </a:spcBef>
              <a:spcAft>
                <a:spcPct val="0"/>
              </a:spcAft>
              <a:buClr>
                <a:srgbClr val="990000"/>
              </a:buClr>
              <a:buSzPct val="100000"/>
              <a:buFont typeface="Wingdings" panose="05000000000000000000" pitchFamily="2" charset="2"/>
              <a:buChar char="Ø"/>
              <a:tabLst>
                <a:tab pos="101600" algn="l"/>
              </a:tabLst>
            </a:pPr>
            <a:r>
              <a:rPr lang="en-AU" sz="1400" dirty="0" smtClean="0">
                <a:latin typeface="+mj-lt"/>
                <a:cs typeface="Arial" panose="020B0604020202020204" pitchFamily="34" charset="0"/>
              </a:rPr>
              <a:t>GPS/gamma </a:t>
            </a:r>
            <a:r>
              <a:rPr lang="en-AU" sz="1400" dirty="0">
                <a:latin typeface="+mj-lt"/>
                <a:cs typeface="Arial" panose="020B0604020202020204" pitchFamily="34" charset="0"/>
              </a:rPr>
              <a:t>logger for pit floor grade mapping</a:t>
            </a:r>
          </a:p>
          <a:p>
            <a:pPr marL="742950" lvl="2" indent="-285750" eaLnBrk="0" fontAlgn="base" hangingPunct="0">
              <a:lnSpc>
                <a:spcPct val="105000"/>
              </a:lnSpc>
              <a:spcBef>
                <a:spcPct val="50000"/>
              </a:spcBef>
              <a:spcAft>
                <a:spcPct val="0"/>
              </a:spcAft>
              <a:buClr>
                <a:srgbClr val="990000"/>
              </a:buClr>
              <a:buSzPct val="100000"/>
              <a:buFont typeface="Arial" panose="020B0604020202020204" pitchFamily="34" charset="0"/>
              <a:buChar char="•"/>
              <a:tabLst>
                <a:tab pos="101600" algn="l"/>
              </a:tabLst>
            </a:pPr>
            <a:r>
              <a:rPr lang="en-AU" sz="1400" dirty="0" smtClean="0">
                <a:latin typeface="+mj-lt"/>
                <a:cs typeface="Arial" panose="020B0604020202020204" pitchFamily="34" charset="0"/>
              </a:rPr>
              <a:t>Ability </a:t>
            </a:r>
            <a:r>
              <a:rPr lang="en-AU" sz="1400" dirty="0">
                <a:latin typeface="+mj-lt"/>
                <a:cs typeface="Arial" panose="020B0604020202020204" pitchFamily="34" charset="0"/>
              </a:rPr>
              <a:t>to map and select higher grade confirmed</a:t>
            </a:r>
          </a:p>
          <a:p>
            <a:pPr marL="285750" lvl="1" indent="-285750" eaLnBrk="0" fontAlgn="base" hangingPunct="0">
              <a:lnSpc>
                <a:spcPct val="105000"/>
              </a:lnSpc>
              <a:spcBef>
                <a:spcPct val="50000"/>
              </a:spcBef>
              <a:spcAft>
                <a:spcPct val="0"/>
              </a:spcAft>
              <a:buClr>
                <a:srgbClr val="990000"/>
              </a:buClr>
              <a:buSzPct val="100000"/>
              <a:buFont typeface="Wingdings" panose="05000000000000000000" pitchFamily="2" charset="2"/>
              <a:buChar char="Ø"/>
              <a:tabLst>
                <a:tab pos="101600" algn="l"/>
              </a:tabLst>
            </a:pPr>
            <a:r>
              <a:rPr lang="en-AU" sz="1400" dirty="0" smtClean="0">
                <a:latin typeface="+mj-lt"/>
                <a:cs typeface="Arial" panose="020B0604020202020204" pitchFamily="34" charset="0"/>
              </a:rPr>
              <a:t>Economic mine plan includes Centipede, Millipede, Lake Maitland, Lake Way</a:t>
            </a:r>
          </a:p>
          <a:p>
            <a:pPr marL="285750" lvl="1" indent="-285750" eaLnBrk="0" fontAlgn="base" hangingPunct="0">
              <a:lnSpc>
                <a:spcPct val="105000"/>
              </a:lnSpc>
              <a:spcBef>
                <a:spcPct val="50000"/>
              </a:spcBef>
              <a:spcAft>
                <a:spcPct val="0"/>
              </a:spcAft>
              <a:buClr>
                <a:srgbClr val="990000"/>
              </a:buClr>
              <a:buSzPct val="100000"/>
              <a:buFont typeface="Wingdings" panose="05000000000000000000" pitchFamily="2" charset="2"/>
              <a:buChar char="Ø"/>
              <a:tabLst>
                <a:tab pos="101600" algn="l"/>
              </a:tabLst>
            </a:pPr>
            <a:r>
              <a:rPr lang="en-AU" sz="1400" dirty="0" smtClean="0">
                <a:latin typeface="+mj-lt"/>
                <a:cs typeface="Arial" panose="020B0604020202020204" pitchFamily="34" charset="0"/>
              </a:rPr>
              <a:t>In </a:t>
            </a:r>
            <a:r>
              <a:rPr lang="en-AU" sz="1400" dirty="0">
                <a:latin typeface="+mj-lt"/>
                <a:cs typeface="Arial" panose="020B0604020202020204" pitchFamily="34" charset="0"/>
              </a:rPr>
              <a:t>pit tailings </a:t>
            </a:r>
            <a:r>
              <a:rPr lang="en-AU" sz="1400" dirty="0" smtClean="0">
                <a:latin typeface="+mj-lt"/>
                <a:cs typeface="Arial" panose="020B0604020202020204" pitchFamily="34" charset="0"/>
              </a:rPr>
              <a:t>deposition, waste rock cover proposed</a:t>
            </a:r>
          </a:p>
          <a:p>
            <a:pPr marL="285750" lvl="1" indent="-285750" eaLnBrk="0" fontAlgn="base" hangingPunct="0">
              <a:lnSpc>
                <a:spcPct val="105000"/>
              </a:lnSpc>
              <a:spcBef>
                <a:spcPct val="50000"/>
              </a:spcBef>
              <a:spcAft>
                <a:spcPct val="0"/>
              </a:spcAft>
              <a:buClr>
                <a:srgbClr val="990000"/>
              </a:buClr>
              <a:buSzPct val="100000"/>
              <a:buFont typeface="Wingdings" panose="05000000000000000000" pitchFamily="2" charset="2"/>
              <a:buChar char="Ø"/>
              <a:tabLst>
                <a:tab pos="101600" algn="l"/>
              </a:tabLst>
            </a:pPr>
            <a:r>
              <a:rPr lang="en-AU" sz="1400" dirty="0" smtClean="0">
                <a:latin typeface="+mj-lt"/>
                <a:cs typeface="Arial" panose="020B0604020202020204" pitchFamily="34" charset="0"/>
              </a:rPr>
              <a:t>Progressive rehabilitation tested using local vegetation species, </a:t>
            </a:r>
            <a:r>
              <a:rPr lang="en-AU" sz="1400" dirty="0" smtClean="0">
                <a:cs typeface="Arial" panose="020B0604020202020204" pitchFamily="34" charset="0"/>
              </a:rPr>
              <a:t>landscape </a:t>
            </a:r>
            <a:r>
              <a:rPr lang="en-AU" sz="1400" dirty="0">
                <a:cs typeface="Arial" panose="020B0604020202020204" pitchFamily="34" charset="0"/>
              </a:rPr>
              <a:t>returned as close as possible to natural land surface </a:t>
            </a:r>
            <a:r>
              <a:rPr lang="en-AU" sz="1400" dirty="0" smtClean="0">
                <a:cs typeface="Arial" panose="020B0604020202020204" pitchFamily="34" charset="0"/>
              </a:rPr>
              <a:t>level</a:t>
            </a:r>
            <a:endParaRPr lang="en-AU" sz="1400" dirty="0" smtClean="0">
              <a:latin typeface="+mj-lt"/>
              <a:cs typeface="Arial" panose="020B0604020202020204" pitchFamily="34" charset="0"/>
            </a:endParaRPr>
          </a:p>
          <a:p>
            <a:pPr marL="285750" lvl="1" indent="-285750" eaLnBrk="0" fontAlgn="base" hangingPunct="0">
              <a:lnSpc>
                <a:spcPct val="105000"/>
              </a:lnSpc>
              <a:spcBef>
                <a:spcPct val="50000"/>
              </a:spcBef>
              <a:spcAft>
                <a:spcPct val="0"/>
              </a:spcAft>
              <a:buClr>
                <a:srgbClr val="990000"/>
              </a:buClr>
              <a:buSzPct val="100000"/>
              <a:buFont typeface="Wingdings" panose="05000000000000000000" pitchFamily="2" charset="2"/>
              <a:buChar char="Ø"/>
              <a:tabLst>
                <a:tab pos="101600" algn="l"/>
              </a:tabLst>
            </a:pPr>
            <a:r>
              <a:rPr lang="en-AU" sz="1400" dirty="0" smtClean="0">
                <a:latin typeface="+mj-lt"/>
                <a:cs typeface="Arial" panose="020B0604020202020204" pitchFamily="34" charset="0"/>
              </a:rPr>
              <a:t>Recovery of 15 tonnes ore and 40 tonnes groundwater for pilot plant testwork</a:t>
            </a:r>
            <a:endParaRPr lang="en-AU" sz="2800" dirty="0" smtClean="0">
              <a:latin typeface="+mn-lt"/>
            </a:endParaRPr>
          </a:p>
        </p:txBody>
      </p:sp>
      <p:pic>
        <p:nvPicPr>
          <p:cNvPr id="7" name="Picture 6" descr="IMG_0750"/>
          <p:cNvPicPr>
            <a:picLocks noChangeAspect="1" noChangeArrowheads="1"/>
          </p:cNvPicPr>
          <p:nvPr/>
        </p:nvPicPr>
        <p:blipFill>
          <a:blip r:embed="rId4" cstate="print"/>
          <a:srcRect/>
          <a:stretch>
            <a:fillRect/>
          </a:stretch>
        </p:blipFill>
        <p:spPr bwMode="auto">
          <a:xfrm>
            <a:off x="4607818" y="903394"/>
            <a:ext cx="4454887" cy="2911534"/>
          </a:xfrm>
          <a:prstGeom prst="rect">
            <a:avLst/>
          </a:prstGeom>
          <a:noFill/>
          <a:ln w="9525">
            <a:noFill/>
            <a:miter lim="800000"/>
            <a:headEnd/>
            <a:tailEnd/>
          </a:ln>
        </p:spPr>
      </p:pic>
      <p:sp>
        <p:nvSpPr>
          <p:cNvPr id="8" name="Slide Number Placeholder 1"/>
          <p:cNvSpPr txBox="1">
            <a:spLocks/>
          </p:cNvSpPr>
          <p:nvPr/>
        </p:nvSpPr>
        <p:spPr bwMode="auto">
          <a:xfrm>
            <a:off x="7236296" y="6597352"/>
            <a:ext cx="1904144"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defPPr>
              <a:defRPr lang="en-AU"/>
            </a:defPPr>
            <a:lvl1pPr algn="l" rtl="0" fontAlgn="base">
              <a:spcBef>
                <a:spcPct val="0"/>
              </a:spcBef>
              <a:spcAft>
                <a:spcPct val="0"/>
              </a:spcAft>
              <a:defRPr sz="1000" b="1" kern="1200">
                <a:solidFill>
                  <a:srgbClr val="990000"/>
                </a:solidFill>
                <a:latin typeface="+mn-lt"/>
                <a:ea typeface="+mn-ea"/>
                <a:cs typeface="+mn-cs"/>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a:defRPr/>
            </a:pPr>
            <a:endParaRPr lang="en-US" sz="1600" dirty="0"/>
          </a:p>
        </p:txBody>
      </p:sp>
      <p:sp>
        <p:nvSpPr>
          <p:cNvPr id="9" name="Title 1"/>
          <p:cNvSpPr txBox="1">
            <a:spLocks/>
          </p:cNvSpPr>
          <p:nvPr/>
        </p:nvSpPr>
        <p:spPr>
          <a:xfrm>
            <a:off x="291353" y="274638"/>
            <a:ext cx="7552765" cy="1152244"/>
          </a:xfrm>
          <a:prstGeom prst="rect">
            <a:avLst/>
          </a:prstGeom>
        </p:spPr>
        <p:txBody>
          <a:bodyPr/>
          <a:lstStyle>
            <a:lvl1pPr algn="l" defTabSz="457200" rtl="0" eaLnBrk="1" latinLnBrk="0" hangingPunct="1">
              <a:spcBef>
                <a:spcPct val="0"/>
              </a:spcBef>
              <a:buNone/>
              <a:defRPr sz="3200" b="1" kern="1200">
                <a:solidFill>
                  <a:srgbClr val="691C24"/>
                </a:solidFill>
                <a:latin typeface="Arial"/>
                <a:ea typeface="+mj-ea"/>
                <a:cs typeface="Arial"/>
              </a:defRPr>
            </a:lvl1pPr>
          </a:lstStyle>
          <a:p>
            <a:r>
              <a:rPr lang="en-AU" sz="2600" dirty="0" smtClean="0"/>
              <a:t>Mining Methods</a:t>
            </a:r>
            <a:endParaRPr lang="en-AU" sz="2600" dirty="0"/>
          </a:p>
        </p:txBody>
      </p:sp>
      <p:sp>
        <p:nvSpPr>
          <p:cNvPr id="10" name="Rectangle 6"/>
          <p:cNvSpPr txBox="1">
            <a:spLocks noChangeArrowheads="1"/>
          </p:cNvSpPr>
          <p:nvPr/>
        </p:nvSpPr>
        <p:spPr>
          <a:xfrm>
            <a:off x="7915776" y="6533587"/>
            <a:ext cx="1012371" cy="206375"/>
          </a:xfrm>
          <a:prstGeom prst="rect">
            <a:avLst/>
          </a:prstGeom>
          <a:ln/>
        </p:spPr>
        <p:txBody>
          <a:bodyPr/>
          <a:lstStyle>
            <a:defPPr>
              <a:defRPr lang="en-US"/>
            </a:defPPr>
            <a:lvl1pPr marL="0" algn="r" defTabSz="457200" rtl="0" eaLnBrk="1" latinLnBrk="0" hangingPunct="1">
              <a:defRPr sz="1400" b="0" kern="1200">
                <a:solidFill>
                  <a:schemeClr val="bg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defRPr/>
            </a:pPr>
            <a:fld id="{C0058901-BB66-4C24-8E05-A9D61A0959F8}" type="slidenum">
              <a:rPr lang="en-AU" sz="1200" smtClean="0">
                <a:latin typeface="Helvetica" pitchFamily="34" charset="0"/>
              </a:rPr>
              <a:pPr>
                <a:defRPr/>
              </a:pPr>
              <a:t>16</a:t>
            </a:fld>
            <a:endParaRPr lang="en-AU" sz="1200" dirty="0">
              <a:latin typeface="Helvetica" pitchFamily="34" charset="0"/>
            </a:endParaRPr>
          </a:p>
        </p:txBody>
      </p:sp>
    </p:spTree>
    <p:extLst>
      <p:ext uri="{BB962C8B-B14F-4D97-AF65-F5344CB8AC3E}">
        <p14:creationId xmlns:p14="http://schemas.microsoft.com/office/powerpoint/2010/main" val="2502534763"/>
      </p:ext>
    </p:extLst>
  </p:cSld>
  <p:clrMapOvr>
    <a:masterClrMapping/>
  </p:clrMapOvr>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92596" y="1141127"/>
            <a:ext cx="4607992" cy="5015219"/>
          </a:xfrm>
          <a:prstGeom prst="rect">
            <a:avLst/>
          </a:prstGeom>
          <a:noFill/>
        </p:spPr>
        <p:txBody>
          <a:bodyPr wrap="square" rtlCol="0">
            <a:spAutoFit/>
          </a:bodyPr>
          <a:lstStyle/>
          <a:p>
            <a:pPr marL="285750" lvl="1" indent="-285750" eaLnBrk="0" fontAlgn="base" hangingPunct="0">
              <a:lnSpc>
                <a:spcPct val="105000"/>
              </a:lnSpc>
              <a:spcBef>
                <a:spcPct val="50000"/>
              </a:spcBef>
              <a:spcAft>
                <a:spcPct val="0"/>
              </a:spcAft>
              <a:buClr>
                <a:srgbClr val="990000"/>
              </a:buClr>
              <a:buSzPct val="100000"/>
              <a:buFont typeface="Wingdings" panose="05000000000000000000" pitchFamily="2" charset="2"/>
              <a:buChar char="Ø"/>
              <a:tabLst>
                <a:tab pos="101600" algn="l"/>
              </a:tabLst>
            </a:pPr>
            <a:r>
              <a:rPr lang="en-AU" sz="1400" dirty="0" smtClean="0">
                <a:latin typeface="+mj-lt"/>
                <a:cs typeface="Arial" panose="020B0604020202020204" pitchFamily="34" charset="0"/>
              </a:rPr>
              <a:t>Atmospheric agitated alkaline leach process proven</a:t>
            </a:r>
            <a:r>
              <a:rPr lang="en-AU" sz="1400" dirty="0" smtClean="0">
                <a:cs typeface="Arial" panose="020B0604020202020204" pitchFamily="34" charset="0"/>
              </a:rPr>
              <a:t> </a:t>
            </a:r>
            <a:r>
              <a:rPr lang="en-AU" sz="1400" dirty="0">
                <a:cs typeface="Arial" panose="020B0604020202020204" pitchFamily="34" charset="0"/>
              </a:rPr>
              <a:t>through </a:t>
            </a:r>
            <a:r>
              <a:rPr lang="en-AU" sz="1400" dirty="0" smtClean="0">
                <a:cs typeface="Arial" panose="020B0604020202020204" pitchFamily="34" charset="0"/>
              </a:rPr>
              <a:t>2011 pilot </a:t>
            </a:r>
            <a:r>
              <a:rPr lang="en-AU" sz="1400" dirty="0">
                <a:cs typeface="Arial" panose="020B0604020202020204" pitchFamily="34" charset="0"/>
              </a:rPr>
              <a:t>plant </a:t>
            </a:r>
            <a:r>
              <a:rPr lang="en-AU" sz="1400" dirty="0" err="1" smtClean="0">
                <a:cs typeface="Arial" panose="020B0604020202020204" pitchFamily="34" charset="0"/>
              </a:rPr>
              <a:t>testwork</a:t>
            </a:r>
            <a:endParaRPr lang="en-AU" sz="1400" dirty="0"/>
          </a:p>
          <a:p>
            <a:pPr marL="285750" lvl="1" indent="-285750" eaLnBrk="0" fontAlgn="base" hangingPunct="0">
              <a:lnSpc>
                <a:spcPct val="105000"/>
              </a:lnSpc>
              <a:spcBef>
                <a:spcPct val="50000"/>
              </a:spcBef>
              <a:spcAft>
                <a:spcPct val="0"/>
              </a:spcAft>
              <a:buClr>
                <a:srgbClr val="990000"/>
              </a:buClr>
              <a:buSzPct val="100000"/>
              <a:buFont typeface="Wingdings" panose="05000000000000000000" pitchFamily="2" charset="2"/>
              <a:buChar char="Ø"/>
              <a:tabLst>
                <a:tab pos="101600" algn="l"/>
              </a:tabLst>
            </a:pPr>
            <a:r>
              <a:rPr lang="en-AU" sz="1400" dirty="0">
                <a:latin typeface="+mj-lt"/>
                <a:cs typeface="Arial" panose="020B0604020202020204" pitchFamily="34" charset="0"/>
              </a:rPr>
              <a:t>Fully integrated continuous hydrometallurgical circuit</a:t>
            </a:r>
          </a:p>
          <a:p>
            <a:pPr marL="285750" lvl="1" indent="-285750" eaLnBrk="0" fontAlgn="base" hangingPunct="0">
              <a:lnSpc>
                <a:spcPct val="105000"/>
              </a:lnSpc>
              <a:spcBef>
                <a:spcPct val="50000"/>
              </a:spcBef>
              <a:spcAft>
                <a:spcPct val="0"/>
              </a:spcAft>
              <a:buClr>
                <a:srgbClr val="990000"/>
              </a:buClr>
              <a:buSzPct val="100000"/>
              <a:buFont typeface="Wingdings" panose="05000000000000000000" pitchFamily="2" charset="2"/>
              <a:buChar char="Ø"/>
              <a:tabLst>
                <a:tab pos="101600" algn="l"/>
              </a:tabLst>
            </a:pPr>
            <a:r>
              <a:rPr lang="en-AU" sz="1400" dirty="0" smtClean="0">
                <a:cs typeface="Arial" panose="020B0604020202020204" pitchFamily="34" charset="0"/>
              </a:rPr>
              <a:t>Pilot </a:t>
            </a:r>
            <a:r>
              <a:rPr lang="en-AU" sz="1400" dirty="0">
                <a:cs typeface="Arial" panose="020B0604020202020204" pitchFamily="34" charset="0"/>
              </a:rPr>
              <a:t>scale testing of process – 0.7t per day throughput included in plant design</a:t>
            </a:r>
          </a:p>
          <a:p>
            <a:pPr marL="285750" lvl="1" indent="-285750" eaLnBrk="0" fontAlgn="base" hangingPunct="0">
              <a:lnSpc>
                <a:spcPct val="105000"/>
              </a:lnSpc>
              <a:spcBef>
                <a:spcPct val="50000"/>
              </a:spcBef>
              <a:spcAft>
                <a:spcPct val="0"/>
              </a:spcAft>
              <a:buClr>
                <a:srgbClr val="990000"/>
              </a:buClr>
              <a:buSzPct val="100000"/>
              <a:buFont typeface="Wingdings" panose="05000000000000000000" pitchFamily="2" charset="2"/>
              <a:buChar char="Ø"/>
              <a:tabLst>
                <a:tab pos="101600" algn="l"/>
              </a:tabLst>
            </a:pPr>
            <a:r>
              <a:rPr lang="en-AU" sz="1400" dirty="0" smtClean="0">
                <a:latin typeface="+mj-lt"/>
                <a:cs typeface="Arial" panose="020B0604020202020204" pitchFamily="34" charset="0"/>
              </a:rPr>
              <a:t>Utilised 2x7 </a:t>
            </a:r>
            <a:r>
              <a:rPr lang="en-AU" sz="1400" dirty="0">
                <a:latin typeface="+mj-lt"/>
                <a:cs typeface="Arial" panose="020B0604020202020204" pitchFamily="34" charset="0"/>
              </a:rPr>
              <a:t>tonne ore </a:t>
            </a:r>
            <a:r>
              <a:rPr lang="en-AU" sz="1400" dirty="0" smtClean="0">
                <a:latin typeface="+mj-lt"/>
                <a:cs typeface="Arial" panose="020B0604020202020204" pitchFamily="34" charset="0"/>
              </a:rPr>
              <a:t>samples and 40 </a:t>
            </a:r>
            <a:r>
              <a:rPr lang="en-AU" sz="1400" dirty="0">
                <a:latin typeface="+mj-lt"/>
                <a:cs typeface="Arial" panose="020B0604020202020204" pitchFamily="34" charset="0"/>
              </a:rPr>
              <a:t>tonne </a:t>
            </a:r>
            <a:r>
              <a:rPr lang="en-AU" sz="1400" dirty="0" smtClean="0">
                <a:latin typeface="+mj-lt"/>
                <a:cs typeface="Arial" panose="020B0604020202020204" pitchFamily="34" charset="0"/>
              </a:rPr>
              <a:t>site groundwater</a:t>
            </a:r>
            <a:endParaRPr lang="en-AU" sz="1400" dirty="0">
              <a:latin typeface="+mj-lt"/>
              <a:cs typeface="Arial" panose="020B0604020202020204" pitchFamily="34" charset="0"/>
            </a:endParaRPr>
          </a:p>
          <a:p>
            <a:pPr marL="285750" lvl="1" indent="-285750" eaLnBrk="0" fontAlgn="base" hangingPunct="0">
              <a:lnSpc>
                <a:spcPct val="105000"/>
              </a:lnSpc>
              <a:spcBef>
                <a:spcPct val="50000"/>
              </a:spcBef>
              <a:spcAft>
                <a:spcPct val="0"/>
              </a:spcAft>
              <a:buClr>
                <a:srgbClr val="990000"/>
              </a:buClr>
              <a:buSzPct val="100000"/>
              <a:buFont typeface="Wingdings" panose="05000000000000000000" pitchFamily="2" charset="2"/>
              <a:buChar char="Ø"/>
              <a:tabLst>
                <a:tab pos="101600" algn="l"/>
              </a:tabLst>
            </a:pPr>
            <a:r>
              <a:rPr lang="en-AU" sz="1400" dirty="0">
                <a:latin typeface="+mj-lt"/>
                <a:cs typeface="Arial" panose="020B0604020202020204" pitchFamily="34" charset="0"/>
              </a:rPr>
              <a:t>Two types of ore tested (Calcrete and clay dominant</a:t>
            </a:r>
            <a:r>
              <a:rPr lang="en-AU" sz="1400" dirty="0" smtClean="0">
                <a:latin typeface="+mj-lt"/>
                <a:cs typeface="Arial" panose="020B0604020202020204" pitchFamily="34" charset="0"/>
              </a:rPr>
              <a:t>) – robust across variations in mineralogy</a:t>
            </a:r>
            <a:endParaRPr lang="en-AU" sz="1400" dirty="0">
              <a:latin typeface="+mj-lt"/>
              <a:cs typeface="Arial" panose="020B0604020202020204" pitchFamily="34" charset="0"/>
            </a:endParaRPr>
          </a:p>
          <a:p>
            <a:pPr marL="285750" lvl="1" indent="-285750" eaLnBrk="0" fontAlgn="base" hangingPunct="0">
              <a:lnSpc>
                <a:spcPct val="105000"/>
              </a:lnSpc>
              <a:spcBef>
                <a:spcPct val="50000"/>
              </a:spcBef>
              <a:spcAft>
                <a:spcPct val="0"/>
              </a:spcAft>
              <a:buClr>
                <a:srgbClr val="990000"/>
              </a:buClr>
              <a:buSzPct val="100000"/>
              <a:buFont typeface="Wingdings" panose="05000000000000000000" pitchFamily="2" charset="2"/>
              <a:buChar char="Ø"/>
              <a:tabLst>
                <a:tab pos="101600" algn="l"/>
              </a:tabLst>
            </a:pPr>
            <a:r>
              <a:rPr lang="en-AU" sz="1400" dirty="0" smtClean="0">
                <a:latin typeface="+mj-lt"/>
                <a:cs typeface="Arial" panose="020B0604020202020204" pitchFamily="34" charset="0"/>
              </a:rPr>
              <a:t>Economic </a:t>
            </a:r>
            <a:r>
              <a:rPr lang="en-AU" sz="1400" dirty="0">
                <a:latin typeface="+mj-lt"/>
                <a:cs typeface="Arial" panose="020B0604020202020204" pitchFamily="34" charset="0"/>
              </a:rPr>
              <a:t>processing and recovery proven (~85%)</a:t>
            </a:r>
          </a:p>
          <a:p>
            <a:pPr marL="285750" lvl="1" indent="-285750" eaLnBrk="0" fontAlgn="base" hangingPunct="0">
              <a:lnSpc>
                <a:spcPct val="105000"/>
              </a:lnSpc>
              <a:spcBef>
                <a:spcPct val="50000"/>
              </a:spcBef>
              <a:spcAft>
                <a:spcPct val="0"/>
              </a:spcAft>
              <a:buClr>
                <a:srgbClr val="990000"/>
              </a:buClr>
              <a:buSzPct val="100000"/>
              <a:buFont typeface="Wingdings" panose="05000000000000000000" pitchFamily="2" charset="2"/>
              <a:buChar char="Ø"/>
              <a:tabLst>
                <a:tab pos="101600" algn="l"/>
              </a:tabLst>
            </a:pPr>
            <a:r>
              <a:rPr lang="en-AU" sz="1400" dirty="0" smtClean="0">
                <a:latin typeface="+mj-lt"/>
                <a:cs typeface="Arial" panose="020B0604020202020204" pitchFamily="34" charset="0"/>
              </a:rPr>
              <a:t>Hypersaline </a:t>
            </a:r>
            <a:r>
              <a:rPr lang="en-AU" sz="1400" dirty="0">
                <a:latin typeface="+mj-lt"/>
                <a:cs typeface="Arial" panose="020B0604020202020204" pitchFamily="34" charset="0"/>
              </a:rPr>
              <a:t>water used for </a:t>
            </a:r>
            <a:r>
              <a:rPr lang="en-AU" sz="1400" dirty="0" smtClean="0">
                <a:latin typeface="+mj-lt"/>
                <a:cs typeface="Arial" panose="020B0604020202020204" pitchFamily="34" charset="0"/>
              </a:rPr>
              <a:t>processing with no loss of recovery</a:t>
            </a:r>
            <a:endParaRPr lang="en-AU" sz="1400" dirty="0">
              <a:latin typeface="+mj-lt"/>
              <a:cs typeface="Arial" panose="020B0604020202020204" pitchFamily="34" charset="0"/>
            </a:endParaRPr>
          </a:p>
          <a:p>
            <a:pPr marL="285750" lvl="1" indent="-285750" eaLnBrk="0" fontAlgn="base" hangingPunct="0">
              <a:lnSpc>
                <a:spcPct val="105000"/>
              </a:lnSpc>
              <a:spcBef>
                <a:spcPct val="50000"/>
              </a:spcBef>
              <a:spcAft>
                <a:spcPct val="0"/>
              </a:spcAft>
              <a:buClr>
                <a:srgbClr val="990000"/>
              </a:buClr>
              <a:buSzPct val="100000"/>
              <a:buFont typeface="Wingdings" panose="05000000000000000000" pitchFamily="2" charset="2"/>
              <a:buChar char="Ø"/>
              <a:tabLst>
                <a:tab pos="101600" algn="l"/>
              </a:tabLst>
            </a:pPr>
            <a:r>
              <a:rPr lang="en-AU" sz="1400" dirty="0">
                <a:latin typeface="+mj-lt"/>
                <a:cs typeface="Arial" panose="020B0604020202020204" pitchFamily="34" charset="0"/>
              </a:rPr>
              <a:t>Sample </a:t>
            </a:r>
            <a:r>
              <a:rPr lang="en-AU" sz="1400" dirty="0" smtClean="0">
                <a:latin typeface="+mj-lt"/>
                <a:cs typeface="Arial" panose="020B0604020202020204" pitchFamily="34" charset="0"/>
              </a:rPr>
              <a:t>uranium concentrate produced</a:t>
            </a:r>
            <a:endParaRPr lang="en-AU" sz="1400" dirty="0">
              <a:latin typeface="+mj-lt"/>
              <a:cs typeface="Arial" panose="020B0604020202020204" pitchFamily="34" charset="0"/>
            </a:endParaRPr>
          </a:p>
          <a:p>
            <a:pPr marL="285750" lvl="1" indent="-285750" eaLnBrk="0" fontAlgn="base" hangingPunct="0">
              <a:lnSpc>
                <a:spcPct val="105000"/>
              </a:lnSpc>
              <a:spcBef>
                <a:spcPct val="50000"/>
              </a:spcBef>
              <a:spcAft>
                <a:spcPct val="0"/>
              </a:spcAft>
              <a:buClr>
                <a:srgbClr val="990000"/>
              </a:buClr>
              <a:buSzPct val="100000"/>
              <a:buFont typeface="Wingdings" panose="05000000000000000000" pitchFamily="2" charset="2"/>
              <a:buChar char="Ø"/>
              <a:tabLst>
                <a:tab pos="101600" algn="l"/>
              </a:tabLst>
            </a:pPr>
            <a:r>
              <a:rPr lang="en-AU" sz="1400" dirty="0">
                <a:latin typeface="+mj-lt"/>
                <a:cs typeface="Arial" panose="020B0604020202020204" pitchFamily="34" charset="0"/>
              </a:rPr>
              <a:t>Savings from coarser grind &amp; lower leach </a:t>
            </a:r>
            <a:r>
              <a:rPr lang="en-AU" sz="1400" dirty="0" smtClean="0">
                <a:latin typeface="+mj-lt"/>
                <a:cs typeface="Arial" panose="020B0604020202020204" pitchFamily="34" charset="0"/>
              </a:rPr>
              <a:t>temperature</a:t>
            </a:r>
          </a:p>
          <a:p>
            <a:pPr marL="285750" lvl="1" indent="-285750" eaLnBrk="0" fontAlgn="base" hangingPunct="0">
              <a:lnSpc>
                <a:spcPct val="105000"/>
              </a:lnSpc>
              <a:spcBef>
                <a:spcPct val="50000"/>
              </a:spcBef>
              <a:spcAft>
                <a:spcPct val="0"/>
              </a:spcAft>
              <a:buClr>
                <a:srgbClr val="990000"/>
              </a:buClr>
              <a:buSzPct val="100000"/>
              <a:buFont typeface="Wingdings" panose="05000000000000000000" pitchFamily="2" charset="2"/>
              <a:buChar char="Ø"/>
              <a:tabLst>
                <a:tab pos="101600" algn="l"/>
              </a:tabLst>
            </a:pPr>
            <a:r>
              <a:rPr lang="en-AU" sz="1400" dirty="0">
                <a:cs typeface="Arial" panose="020B0604020202020204" pitchFamily="34" charset="0"/>
              </a:rPr>
              <a:t>Plant layout, mass and water balance and engineering completed</a:t>
            </a:r>
          </a:p>
          <a:p>
            <a:pPr marL="285750" lvl="1" indent="-285750" eaLnBrk="0" fontAlgn="base" hangingPunct="0">
              <a:lnSpc>
                <a:spcPct val="105000"/>
              </a:lnSpc>
              <a:spcBef>
                <a:spcPct val="50000"/>
              </a:spcBef>
              <a:spcAft>
                <a:spcPct val="0"/>
              </a:spcAft>
              <a:buClr>
                <a:srgbClr val="990000"/>
              </a:buClr>
              <a:buSzPct val="100000"/>
              <a:buFont typeface="Wingdings" panose="05000000000000000000" pitchFamily="2" charset="2"/>
              <a:buChar char="Ø"/>
              <a:tabLst>
                <a:tab pos="101600" algn="l"/>
              </a:tabLst>
            </a:pPr>
            <a:r>
              <a:rPr lang="en-AU" sz="1400" dirty="0" smtClean="0">
                <a:latin typeface="+mj-lt"/>
                <a:cs typeface="Arial" panose="020B0604020202020204" pitchFamily="34" charset="0"/>
              </a:rPr>
              <a:t>Lake Maitland ore suitable for selected process</a:t>
            </a:r>
            <a:endParaRPr lang="en-AU" sz="1400" dirty="0">
              <a:latin typeface="+mj-lt"/>
              <a:cs typeface="Arial" panose="020B0604020202020204" pitchFamily="34" charset="0"/>
            </a:endParaRPr>
          </a:p>
        </p:txBody>
      </p:sp>
      <p:sp>
        <p:nvSpPr>
          <p:cNvPr id="9" name="Title 1"/>
          <p:cNvSpPr txBox="1">
            <a:spLocks/>
          </p:cNvSpPr>
          <p:nvPr/>
        </p:nvSpPr>
        <p:spPr>
          <a:xfrm>
            <a:off x="291353" y="274638"/>
            <a:ext cx="7552765" cy="1152244"/>
          </a:xfrm>
          <a:prstGeom prst="rect">
            <a:avLst/>
          </a:prstGeom>
        </p:spPr>
        <p:txBody>
          <a:bodyPr/>
          <a:lstStyle>
            <a:lvl1pPr algn="l" defTabSz="457200" rtl="0" eaLnBrk="1" latinLnBrk="0" hangingPunct="1">
              <a:spcBef>
                <a:spcPct val="0"/>
              </a:spcBef>
              <a:buNone/>
              <a:defRPr sz="3200" b="1" kern="1200">
                <a:solidFill>
                  <a:srgbClr val="691C24"/>
                </a:solidFill>
                <a:latin typeface="Arial"/>
                <a:ea typeface="+mj-ea"/>
                <a:cs typeface="Arial"/>
              </a:defRPr>
            </a:lvl1pPr>
          </a:lstStyle>
          <a:p>
            <a:r>
              <a:rPr lang="en-AU" sz="2600" dirty="0" smtClean="0"/>
              <a:t>Processing Facility</a:t>
            </a:r>
            <a:endParaRPr lang="en-AU" sz="2600" dirty="0"/>
          </a:p>
        </p:txBody>
      </p:sp>
      <p:sp>
        <p:nvSpPr>
          <p:cNvPr id="7" name="Rectangle 6"/>
          <p:cNvSpPr txBox="1">
            <a:spLocks noChangeArrowheads="1"/>
          </p:cNvSpPr>
          <p:nvPr/>
        </p:nvSpPr>
        <p:spPr>
          <a:xfrm>
            <a:off x="7915776" y="6533587"/>
            <a:ext cx="1012371" cy="206375"/>
          </a:xfrm>
          <a:prstGeom prst="rect">
            <a:avLst/>
          </a:prstGeom>
          <a:ln/>
        </p:spPr>
        <p:txBody>
          <a:bodyPr/>
          <a:lstStyle>
            <a:defPPr>
              <a:defRPr lang="en-US"/>
            </a:defPPr>
            <a:lvl1pPr marL="0" algn="r" defTabSz="457200" rtl="0" eaLnBrk="1" latinLnBrk="0" hangingPunct="1">
              <a:defRPr sz="1400" b="0" kern="1200">
                <a:solidFill>
                  <a:schemeClr val="bg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defRPr/>
            </a:pPr>
            <a:fld id="{C0058901-BB66-4C24-8E05-A9D61A0959F8}" type="slidenum">
              <a:rPr lang="en-AU" sz="1200" smtClean="0">
                <a:latin typeface="Helvetica" pitchFamily="34" charset="0"/>
              </a:rPr>
              <a:pPr>
                <a:defRPr/>
              </a:pPr>
              <a:t>17</a:t>
            </a:fld>
            <a:endParaRPr lang="en-AU" sz="1200" dirty="0">
              <a:latin typeface="Helvetica" pitchFamily="34" charset="0"/>
            </a:endParaRPr>
          </a:p>
        </p:txBody>
      </p:sp>
      <p:pic>
        <p:nvPicPr>
          <p:cNvPr id="8" name="Picture 2"/>
          <p:cNvPicPr>
            <a:picLocks noChangeAspect="1" noChangeArrowheads="1"/>
          </p:cNvPicPr>
          <p:nvPr/>
        </p:nvPicPr>
        <p:blipFill>
          <a:blip r:embed="rId3" cstate="print"/>
          <a:srcRect/>
          <a:stretch>
            <a:fillRect/>
          </a:stretch>
        </p:blipFill>
        <p:spPr bwMode="auto">
          <a:xfrm>
            <a:off x="4878349" y="3607032"/>
            <a:ext cx="4249825" cy="2933617"/>
          </a:xfrm>
          <a:prstGeom prst="rect">
            <a:avLst/>
          </a:prstGeom>
          <a:noFill/>
          <a:ln w="9525">
            <a:noFill/>
            <a:miter lim="800000"/>
            <a:headEnd/>
            <a:tailEnd/>
          </a:ln>
        </p:spPr>
      </p:pic>
      <p:pic>
        <p:nvPicPr>
          <p:cNvPr id="6" name="Picture 5" descr="\\ADMINSERVER\Staff\Photos and Graphics\Wiluna\29 Aug 11 - Pilot Plant\IMG_8038.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878348" y="850759"/>
            <a:ext cx="4249825" cy="302118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90158774"/>
      </p:ext>
    </p:extLst>
  </p:cSld>
  <p:clrMapOvr>
    <a:masterClrMapping/>
  </p:clrMapOvr>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600" dirty="0" smtClean="0"/>
              <a:t>Flowsheet – Block Flow Diagram</a:t>
            </a:r>
            <a:endParaRPr lang="en-US" sz="2600" dirty="0"/>
          </a:p>
        </p:txBody>
      </p:sp>
      <p:pic>
        <p:nvPicPr>
          <p:cNvPr id="5" name="Picture 4"/>
          <p:cNvPicPr/>
          <p:nvPr/>
        </p:nvPicPr>
        <p:blipFill>
          <a:blip r:embed="rId2" cstate="print"/>
          <a:srcRect/>
          <a:stretch>
            <a:fillRect/>
          </a:stretch>
        </p:blipFill>
        <p:spPr bwMode="auto">
          <a:xfrm>
            <a:off x="395860" y="871220"/>
            <a:ext cx="7519916" cy="5282336"/>
          </a:xfrm>
          <a:prstGeom prst="rect">
            <a:avLst/>
          </a:prstGeom>
          <a:noFill/>
          <a:ln w="9525">
            <a:noFill/>
            <a:miter lim="800000"/>
            <a:headEnd/>
            <a:tailEnd/>
          </a:ln>
        </p:spPr>
      </p:pic>
      <p:sp>
        <p:nvSpPr>
          <p:cNvPr id="4" name="Rectangle 6"/>
          <p:cNvSpPr txBox="1">
            <a:spLocks noChangeArrowheads="1"/>
          </p:cNvSpPr>
          <p:nvPr/>
        </p:nvSpPr>
        <p:spPr>
          <a:xfrm>
            <a:off x="7915776" y="6533587"/>
            <a:ext cx="1012371" cy="206375"/>
          </a:xfrm>
          <a:prstGeom prst="rect">
            <a:avLst/>
          </a:prstGeom>
        </p:spPr>
        <p:txBody>
          <a:bodyPr/>
          <a:lstStyle>
            <a:defPPr>
              <a:defRPr lang="en-US">
                <a:uFillTx/>
              </a:defRPr>
            </a:defPPr>
            <a:lvl1pPr marL="0" algn="r" defTabSz="457200" rtl="0" eaLnBrk="1" latinLnBrk="0" hangingPunct="1">
              <a:defRPr sz="1400" b="0" kern="1200">
                <a:solidFill>
                  <a:schemeClr val="bg1"/>
                </a:solidFill>
                <a:uFillTx/>
                <a:latin typeface="+mn-lt"/>
                <a:ea typeface="+mn-ea"/>
                <a:cs typeface="+mn-cs"/>
              </a:defRPr>
            </a:lvl1pPr>
            <a:lvl2pPr marL="457200" algn="l" defTabSz="457200" rtl="0" eaLnBrk="1" latinLnBrk="0" hangingPunct="1">
              <a:defRPr sz="1800" kern="1200">
                <a:solidFill>
                  <a:schemeClr val="tx1"/>
                </a:solidFill>
                <a:uFillTx/>
                <a:latin typeface="+mn-lt"/>
                <a:ea typeface="+mn-ea"/>
                <a:cs typeface="+mn-cs"/>
              </a:defRPr>
            </a:lvl2pPr>
            <a:lvl3pPr marL="914400" algn="l" defTabSz="457200" rtl="0" eaLnBrk="1" latinLnBrk="0" hangingPunct="1">
              <a:defRPr sz="1800" kern="1200">
                <a:solidFill>
                  <a:schemeClr val="tx1"/>
                </a:solidFill>
                <a:uFillTx/>
                <a:latin typeface="+mn-lt"/>
                <a:ea typeface="+mn-ea"/>
                <a:cs typeface="+mn-cs"/>
              </a:defRPr>
            </a:lvl3pPr>
            <a:lvl4pPr marL="1371600" algn="l" defTabSz="457200" rtl="0" eaLnBrk="1" latinLnBrk="0" hangingPunct="1">
              <a:defRPr sz="1800" kern="1200">
                <a:solidFill>
                  <a:schemeClr val="tx1"/>
                </a:solidFill>
                <a:uFillTx/>
                <a:latin typeface="+mn-lt"/>
                <a:ea typeface="+mn-ea"/>
                <a:cs typeface="+mn-cs"/>
              </a:defRPr>
            </a:lvl4pPr>
            <a:lvl5pPr marL="1828800" algn="l" defTabSz="457200" rtl="0" eaLnBrk="1" latinLnBrk="0" hangingPunct="1">
              <a:defRPr sz="1800" kern="1200">
                <a:solidFill>
                  <a:schemeClr val="tx1"/>
                </a:solidFill>
                <a:uFillTx/>
                <a:latin typeface="+mn-lt"/>
                <a:ea typeface="+mn-ea"/>
                <a:cs typeface="+mn-cs"/>
              </a:defRPr>
            </a:lvl5pPr>
            <a:lvl6pPr marL="2286000" algn="l" defTabSz="457200" rtl="0" eaLnBrk="1" latinLnBrk="0" hangingPunct="1">
              <a:defRPr sz="1800" kern="1200">
                <a:solidFill>
                  <a:schemeClr val="tx1"/>
                </a:solidFill>
                <a:uFillTx/>
                <a:latin typeface="+mn-lt"/>
                <a:ea typeface="+mn-ea"/>
                <a:cs typeface="+mn-cs"/>
              </a:defRPr>
            </a:lvl6pPr>
            <a:lvl7pPr marL="2743200" algn="l" defTabSz="457200" rtl="0" eaLnBrk="1" latinLnBrk="0" hangingPunct="1">
              <a:defRPr sz="1800" kern="1200">
                <a:solidFill>
                  <a:schemeClr val="tx1"/>
                </a:solidFill>
                <a:uFillTx/>
                <a:latin typeface="+mn-lt"/>
                <a:ea typeface="+mn-ea"/>
                <a:cs typeface="+mn-cs"/>
              </a:defRPr>
            </a:lvl7pPr>
            <a:lvl8pPr marL="3200400" algn="l" defTabSz="457200" rtl="0" eaLnBrk="1" latinLnBrk="0" hangingPunct="1">
              <a:defRPr sz="1800" kern="1200">
                <a:solidFill>
                  <a:schemeClr val="tx1"/>
                </a:solidFill>
                <a:uFillTx/>
                <a:latin typeface="+mn-lt"/>
                <a:ea typeface="+mn-ea"/>
                <a:cs typeface="+mn-cs"/>
              </a:defRPr>
            </a:lvl8pPr>
            <a:lvl9pPr marL="3657600" algn="l" defTabSz="457200" rtl="0" eaLnBrk="1" latinLnBrk="0" hangingPunct="1">
              <a:defRPr sz="1800" kern="1200">
                <a:solidFill>
                  <a:schemeClr val="tx1"/>
                </a:solidFill>
                <a:uFillTx/>
                <a:latin typeface="+mn-lt"/>
                <a:ea typeface="+mn-ea"/>
                <a:cs typeface="+mn-cs"/>
              </a:defRPr>
            </a:lvl9pPr>
          </a:lstStyle>
          <a:p>
            <a:pPr>
              <a:defRPr>
                <a:uFillTx/>
              </a:defRPr>
            </a:pPr>
            <a:r>
              <a:rPr lang="en-AU" sz="1200" dirty="0" smtClean="0">
                <a:latin typeface="Helvetica" pitchFamily="34" charset="0"/>
              </a:rPr>
              <a:t>18</a:t>
            </a:r>
            <a:endParaRPr lang="en-AU" sz="1200" dirty="0">
              <a:uFillTx/>
              <a:latin typeface="Helvetica" pitchFamily="34" charset="0"/>
            </a:endParaRPr>
          </a:p>
        </p:txBody>
      </p:sp>
    </p:spTree>
    <p:extLst>
      <p:ext uri="{BB962C8B-B14F-4D97-AF65-F5344CB8AC3E}">
        <p14:creationId xmlns:p14="http://schemas.microsoft.com/office/powerpoint/2010/main" val="1110390629"/>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6"/>
          <p:cNvSpPr txBox="1">
            <a:spLocks noChangeArrowheads="1"/>
          </p:cNvSpPr>
          <p:nvPr/>
        </p:nvSpPr>
        <p:spPr>
          <a:xfrm>
            <a:off x="7915776" y="6533587"/>
            <a:ext cx="1012371" cy="206375"/>
          </a:xfrm>
          <a:prstGeom prst="rect">
            <a:avLst/>
          </a:prstGeom>
          <a:ln/>
        </p:spPr>
        <p:txBody>
          <a:bodyPr/>
          <a:lstStyle>
            <a:defPPr>
              <a:defRPr lang="en-US"/>
            </a:defPPr>
            <a:lvl1pPr marL="0" algn="r" defTabSz="457200" rtl="0" eaLnBrk="1" latinLnBrk="0" hangingPunct="1">
              <a:defRPr sz="1400" b="0" kern="1200">
                <a:solidFill>
                  <a:schemeClr val="bg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defRPr/>
            </a:pPr>
            <a:fld id="{C0058901-BB66-4C24-8E05-A9D61A0959F8}" type="slidenum">
              <a:rPr lang="en-AU" sz="1200" smtClean="0">
                <a:latin typeface="Helvetica" pitchFamily="34" charset="0"/>
              </a:rPr>
              <a:pPr>
                <a:defRPr/>
              </a:pPr>
              <a:t>19</a:t>
            </a:fld>
            <a:endParaRPr lang="en-AU" sz="1200" dirty="0">
              <a:latin typeface="Helvetica" pitchFamily="34" charset="0"/>
            </a:endParaRPr>
          </a:p>
        </p:txBody>
      </p:sp>
      <p:graphicFrame>
        <p:nvGraphicFramePr>
          <p:cNvPr id="5" name="Table 4"/>
          <p:cNvGraphicFramePr>
            <a:graphicFrameLocks noGrp="1"/>
          </p:cNvGraphicFramePr>
          <p:nvPr>
            <p:extLst>
              <p:ext uri="{D42A27DB-BD31-4B8C-83A1-F6EECF244321}">
                <p14:modId xmlns:p14="http://schemas.microsoft.com/office/powerpoint/2010/main" val="402093037"/>
              </p:ext>
            </p:extLst>
          </p:nvPr>
        </p:nvGraphicFramePr>
        <p:xfrm>
          <a:off x="259595" y="915039"/>
          <a:ext cx="8553601" cy="5245372"/>
        </p:xfrm>
        <a:graphic>
          <a:graphicData uri="http://schemas.openxmlformats.org/drawingml/2006/table">
            <a:tbl>
              <a:tblPr firstRow="1" bandRow="1">
                <a:tableStyleId>{5C22544A-7EE6-4342-B048-85BDC9FD1C3A}</a:tableStyleId>
              </a:tblPr>
              <a:tblGrid>
                <a:gridCol w="1527306"/>
                <a:gridCol w="5530467"/>
                <a:gridCol w="1495828"/>
              </a:tblGrid>
              <a:tr h="361332">
                <a:tc>
                  <a:txBody>
                    <a:bodyPr/>
                    <a:lstStyle/>
                    <a:p>
                      <a:r>
                        <a:rPr lang="en-AU" sz="1300" b="1" dirty="0" smtClean="0">
                          <a:solidFill>
                            <a:srgbClr val="800000"/>
                          </a:solidFill>
                          <a:latin typeface="+mj-lt"/>
                          <a:cs typeface="Arial" panose="020B0604020202020204" pitchFamily="34" charset="0"/>
                        </a:rPr>
                        <a:t>Area</a:t>
                      </a:r>
                      <a:endParaRPr lang="en-AU" sz="1300" b="1" dirty="0">
                        <a:solidFill>
                          <a:srgbClr val="800000"/>
                        </a:solidFill>
                        <a:latin typeface="+mj-lt"/>
                        <a:cs typeface="Arial" panose="020B0604020202020204" pitchFamily="34" charset="0"/>
                      </a:endParaRPr>
                    </a:p>
                  </a:txBody>
                  <a:tcPr marT="72000" marB="72000">
                    <a:lnL w="12700" cmpd="sng">
                      <a:noFill/>
                    </a:lnL>
                    <a:lnR w="12700" cmpd="sng">
                      <a:noFill/>
                    </a:lnR>
                    <a:lnT w="12700" cap="flat" cmpd="sng" algn="ctr">
                      <a:solidFill>
                        <a:srgbClr val="800000"/>
                      </a:solidFill>
                      <a:prstDash val="solid"/>
                      <a:round/>
                      <a:headEnd type="none" w="med" len="med"/>
                      <a:tailEnd type="none" w="med" len="med"/>
                    </a:lnT>
                    <a:lnB w="12700" cap="flat" cmpd="sng" algn="ctr">
                      <a:solidFill>
                        <a:srgbClr val="800000"/>
                      </a:solidFill>
                      <a:prstDash val="solid"/>
                      <a:round/>
                      <a:headEnd type="none" w="med" len="med"/>
                      <a:tailEnd type="none" w="med" len="med"/>
                    </a:lnB>
                    <a:lnTlToBr w="12700" cmpd="sng">
                      <a:noFill/>
                      <a:prstDash val="solid"/>
                    </a:lnTlToBr>
                    <a:lnBlToTr w="12700" cmpd="sng">
                      <a:noFill/>
                      <a:prstDash val="solid"/>
                    </a:lnBlToTr>
                    <a:solidFill>
                      <a:srgbClr val="800000">
                        <a:alpha val="30000"/>
                      </a:srgbClr>
                    </a:solidFill>
                  </a:tcPr>
                </a:tc>
                <a:tc>
                  <a:txBody>
                    <a:bodyPr/>
                    <a:lstStyle/>
                    <a:p>
                      <a:pPr marL="0" marR="0" lvl="0" indent="0" algn="l" defTabSz="914400" rtl="0" eaLnBrk="1" fontAlgn="base" latinLnBrk="0" hangingPunct="1">
                        <a:lnSpc>
                          <a:spcPct val="100000"/>
                        </a:lnSpc>
                        <a:spcBef>
                          <a:spcPts val="200"/>
                        </a:spcBef>
                        <a:spcAft>
                          <a:spcPts val="200"/>
                        </a:spcAft>
                        <a:buClr>
                          <a:srgbClr val="800000"/>
                        </a:buClr>
                        <a:buSzTx/>
                        <a:buFont typeface="Wingdings" pitchFamily="2" charset="2"/>
                        <a:buNone/>
                        <a:tabLst/>
                        <a:defRPr/>
                      </a:pPr>
                      <a:r>
                        <a:rPr lang="en-AU" sz="1300" b="1" kern="1200" dirty="0" smtClean="0">
                          <a:solidFill>
                            <a:srgbClr val="800000"/>
                          </a:solidFill>
                          <a:latin typeface="+mj-lt"/>
                          <a:ea typeface="+mn-ea"/>
                          <a:cs typeface="Arial" panose="020B0604020202020204" pitchFamily="34" charset="0"/>
                        </a:rPr>
                        <a:t>Work completed</a:t>
                      </a:r>
                    </a:p>
                  </a:txBody>
                  <a:tcPr marT="72000" marB="72000">
                    <a:lnL w="12700" cmpd="sng">
                      <a:noFill/>
                    </a:lnL>
                    <a:lnR w="12700" cmpd="sng">
                      <a:noFill/>
                    </a:lnR>
                    <a:lnT w="12700" cap="flat" cmpd="sng" algn="ctr">
                      <a:solidFill>
                        <a:srgbClr val="800000"/>
                      </a:solidFill>
                      <a:prstDash val="solid"/>
                      <a:round/>
                      <a:headEnd type="none" w="med" len="med"/>
                      <a:tailEnd type="none" w="med" len="med"/>
                    </a:lnT>
                    <a:lnB w="12700" cap="flat" cmpd="sng" algn="ctr">
                      <a:solidFill>
                        <a:srgbClr val="800000"/>
                      </a:solidFill>
                      <a:prstDash val="solid"/>
                      <a:round/>
                      <a:headEnd type="none" w="med" len="med"/>
                      <a:tailEnd type="none" w="med" len="med"/>
                    </a:lnB>
                    <a:lnTlToBr w="12700" cmpd="sng">
                      <a:noFill/>
                      <a:prstDash val="solid"/>
                    </a:lnTlToBr>
                    <a:lnBlToTr w="12700" cmpd="sng">
                      <a:noFill/>
                      <a:prstDash val="solid"/>
                    </a:lnBlToTr>
                    <a:solidFill>
                      <a:srgbClr val="800000">
                        <a:alpha val="30000"/>
                      </a:srgbClr>
                    </a:solidFill>
                  </a:tcPr>
                </a:tc>
                <a:tc>
                  <a:txBody>
                    <a:bodyPr/>
                    <a:lstStyle/>
                    <a:p>
                      <a:pPr marL="0" marR="0" lvl="0" indent="0" algn="l" defTabSz="914400" rtl="0" eaLnBrk="1" fontAlgn="base" latinLnBrk="0" hangingPunct="1">
                        <a:lnSpc>
                          <a:spcPct val="100000"/>
                        </a:lnSpc>
                        <a:spcBef>
                          <a:spcPts val="200"/>
                        </a:spcBef>
                        <a:spcAft>
                          <a:spcPts val="200"/>
                        </a:spcAft>
                        <a:buClr>
                          <a:srgbClr val="800000"/>
                        </a:buClr>
                        <a:buSzTx/>
                        <a:buFont typeface="Wingdings" pitchFamily="2" charset="2"/>
                        <a:buNone/>
                        <a:tabLst/>
                        <a:defRPr/>
                      </a:pPr>
                      <a:r>
                        <a:rPr lang="en-AU" sz="1300" b="1" kern="1200" dirty="0" smtClean="0">
                          <a:solidFill>
                            <a:srgbClr val="800000"/>
                          </a:solidFill>
                          <a:latin typeface="+mj-lt"/>
                          <a:ea typeface="+mn-ea"/>
                          <a:cs typeface="Arial" panose="020B0604020202020204" pitchFamily="34" charset="0"/>
                        </a:rPr>
                        <a:t>Confidence</a:t>
                      </a:r>
                    </a:p>
                  </a:txBody>
                  <a:tcPr marT="72000" marB="72000">
                    <a:lnL w="12700" cmpd="sng">
                      <a:noFill/>
                    </a:lnL>
                    <a:lnR w="12700" cmpd="sng">
                      <a:noFill/>
                    </a:lnR>
                    <a:lnT w="12700" cap="flat" cmpd="sng" algn="ctr">
                      <a:solidFill>
                        <a:srgbClr val="800000"/>
                      </a:solidFill>
                      <a:prstDash val="solid"/>
                      <a:round/>
                      <a:headEnd type="none" w="med" len="med"/>
                      <a:tailEnd type="none" w="med" len="med"/>
                    </a:lnT>
                    <a:lnB w="12700" cap="flat" cmpd="sng" algn="ctr">
                      <a:solidFill>
                        <a:srgbClr val="800000"/>
                      </a:solidFill>
                      <a:prstDash val="solid"/>
                      <a:round/>
                      <a:headEnd type="none" w="med" len="med"/>
                      <a:tailEnd type="none" w="med" len="med"/>
                    </a:lnB>
                    <a:lnTlToBr w="12700" cmpd="sng">
                      <a:noFill/>
                      <a:prstDash val="solid"/>
                    </a:lnTlToBr>
                    <a:lnBlToTr w="12700" cmpd="sng">
                      <a:noFill/>
                      <a:prstDash val="solid"/>
                    </a:lnBlToTr>
                    <a:solidFill>
                      <a:srgbClr val="800000">
                        <a:alpha val="30000"/>
                      </a:srgbClr>
                    </a:solidFill>
                  </a:tcPr>
                </a:tc>
              </a:tr>
              <a:tr h="573761">
                <a:tc>
                  <a:txBody>
                    <a:bodyPr/>
                    <a:lstStyle/>
                    <a:p>
                      <a:r>
                        <a:rPr lang="en-AU" sz="1300" b="1" dirty="0" smtClean="0">
                          <a:solidFill>
                            <a:schemeClr val="tx1"/>
                          </a:solidFill>
                          <a:latin typeface="+mj-lt"/>
                          <a:cs typeface="Arial" panose="020B0604020202020204" pitchFamily="34" charset="0"/>
                        </a:rPr>
                        <a:t>Resources</a:t>
                      </a:r>
                      <a:endParaRPr lang="en-AU" sz="1300" b="1" dirty="0">
                        <a:solidFill>
                          <a:schemeClr val="tx1"/>
                        </a:solidFill>
                        <a:latin typeface="+mj-lt"/>
                        <a:cs typeface="Arial" panose="020B0604020202020204" pitchFamily="34" charset="0"/>
                      </a:endParaRPr>
                    </a:p>
                  </a:txBody>
                  <a:tcPr marT="72000" marB="72000">
                    <a:lnL w="12700" cmpd="sng">
                      <a:noFill/>
                    </a:lnL>
                    <a:lnR w="12700" cmpd="sng">
                      <a:noFill/>
                    </a:lnR>
                    <a:lnT w="12700" cap="flat" cmpd="sng" algn="ctr">
                      <a:solidFill>
                        <a:srgbClr val="800000"/>
                      </a:solidFill>
                      <a:prstDash val="solid"/>
                      <a:round/>
                      <a:headEnd type="none" w="med" len="med"/>
                      <a:tailEnd type="none" w="med" len="med"/>
                    </a:lnT>
                    <a:lnB w="12700" cap="flat" cmpd="sng" algn="ctr">
                      <a:solidFill>
                        <a:srgbClr val="8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342900" marR="0" lvl="0" indent="-342900" algn="l" defTabSz="914400" rtl="0" eaLnBrk="1" fontAlgn="base" latinLnBrk="0" hangingPunct="1">
                        <a:lnSpc>
                          <a:spcPct val="100000"/>
                        </a:lnSpc>
                        <a:spcBef>
                          <a:spcPts val="200"/>
                        </a:spcBef>
                        <a:spcAft>
                          <a:spcPts val="200"/>
                        </a:spcAft>
                        <a:buClr>
                          <a:srgbClr val="800000"/>
                        </a:buClr>
                        <a:buSzTx/>
                        <a:buFont typeface="Wingdings" panose="05000000000000000000" pitchFamily="2" charset="2"/>
                        <a:buChar char="Ø"/>
                        <a:tabLst/>
                        <a:defRPr/>
                      </a:pPr>
                      <a:r>
                        <a:rPr lang="en-AU" sz="1300" b="0" kern="1200" dirty="0" smtClean="0">
                          <a:solidFill>
                            <a:schemeClr val="tx1"/>
                          </a:solidFill>
                          <a:latin typeface="+mj-lt"/>
                          <a:ea typeface="+mn-ea"/>
                          <a:cs typeface="Arial" panose="020B0604020202020204" pitchFamily="34" charset="0"/>
                        </a:rPr>
                        <a:t>Measured and Indicated JORC 2012</a:t>
                      </a:r>
                    </a:p>
                    <a:p>
                      <a:pPr marL="342900" marR="0" lvl="0" indent="-342900" algn="l" defTabSz="914400" rtl="0" eaLnBrk="1" fontAlgn="base" latinLnBrk="0" hangingPunct="1">
                        <a:lnSpc>
                          <a:spcPct val="100000"/>
                        </a:lnSpc>
                        <a:spcBef>
                          <a:spcPts val="200"/>
                        </a:spcBef>
                        <a:spcAft>
                          <a:spcPts val="200"/>
                        </a:spcAft>
                        <a:buClr>
                          <a:srgbClr val="800000"/>
                        </a:buClr>
                        <a:buSzTx/>
                        <a:buFont typeface="Wingdings" panose="05000000000000000000" pitchFamily="2" charset="2"/>
                        <a:buChar char="Ø"/>
                        <a:tabLst/>
                        <a:defRPr/>
                      </a:pPr>
                      <a:r>
                        <a:rPr lang="en-AU" sz="1300" b="0" kern="1200" dirty="0" smtClean="0">
                          <a:solidFill>
                            <a:schemeClr val="tx1"/>
                          </a:solidFill>
                          <a:latin typeface="+mj-lt"/>
                          <a:ea typeface="+mn-ea"/>
                          <a:cs typeface="Arial" panose="020B0604020202020204" pitchFamily="34" charset="0"/>
                        </a:rPr>
                        <a:t>97%</a:t>
                      </a:r>
                      <a:r>
                        <a:rPr lang="en-AU" sz="1300" b="0" kern="1200" baseline="0" dirty="0" smtClean="0">
                          <a:solidFill>
                            <a:schemeClr val="tx1"/>
                          </a:solidFill>
                          <a:latin typeface="+mj-lt"/>
                          <a:ea typeface="+mn-ea"/>
                          <a:cs typeface="Arial" panose="020B0604020202020204" pitchFamily="34" charset="0"/>
                        </a:rPr>
                        <a:t> of current mine plan M&amp;I resource </a:t>
                      </a:r>
                      <a:endParaRPr lang="en-AU" sz="1300" b="0" kern="1200" dirty="0" smtClean="0">
                        <a:solidFill>
                          <a:schemeClr val="tx1"/>
                        </a:solidFill>
                        <a:latin typeface="+mj-lt"/>
                        <a:ea typeface="+mn-ea"/>
                        <a:cs typeface="Arial" panose="020B0604020202020204" pitchFamily="34" charset="0"/>
                      </a:endParaRPr>
                    </a:p>
                  </a:txBody>
                  <a:tcPr marT="72000" marB="72000">
                    <a:lnL w="12700" cmpd="sng">
                      <a:noFill/>
                    </a:lnL>
                    <a:lnR w="12700" cmpd="sng">
                      <a:noFill/>
                    </a:lnR>
                    <a:lnT w="12700" cap="flat" cmpd="sng" algn="ctr">
                      <a:solidFill>
                        <a:srgbClr val="800000"/>
                      </a:solidFill>
                      <a:prstDash val="solid"/>
                      <a:round/>
                      <a:headEnd type="none" w="med" len="med"/>
                      <a:tailEnd type="none" w="med" len="med"/>
                    </a:lnT>
                    <a:lnB w="12700" cap="flat" cmpd="sng" algn="ctr">
                      <a:solidFill>
                        <a:srgbClr val="8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171450" marR="0" lvl="0" indent="-171450" algn="l" defTabSz="914400" rtl="0" eaLnBrk="1" fontAlgn="base" latinLnBrk="0" hangingPunct="1">
                        <a:lnSpc>
                          <a:spcPct val="100000"/>
                        </a:lnSpc>
                        <a:spcBef>
                          <a:spcPts val="200"/>
                        </a:spcBef>
                        <a:spcAft>
                          <a:spcPts val="200"/>
                        </a:spcAft>
                        <a:buClr>
                          <a:srgbClr val="800000"/>
                        </a:buClr>
                        <a:buSzTx/>
                        <a:buFont typeface="Wingdings" pitchFamily="2" charset="2"/>
                        <a:buChar char="§"/>
                        <a:tabLst/>
                        <a:defRPr/>
                      </a:pPr>
                      <a:r>
                        <a:rPr lang="en-AU" sz="1300" b="0" kern="1200" dirty="0" smtClean="0">
                          <a:solidFill>
                            <a:schemeClr val="tx1"/>
                          </a:solidFill>
                          <a:latin typeface="+mj-lt"/>
                          <a:ea typeface="+mn-ea"/>
                          <a:cs typeface="Arial" panose="020B0604020202020204" pitchFamily="34" charset="0"/>
                        </a:rPr>
                        <a:t>Very high</a:t>
                      </a:r>
                    </a:p>
                  </a:txBody>
                  <a:tcPr marT="72000" marB="72000">
                    <a:lnL w="12700" cmpd="sng">
                      <a:noFill/>
                    </a:lnL>
                    <a:lnR w="12700" cmpd="sng">
                      <a:noFill/>
                    </a:lnR>
                    <a:lnT w="12700" cap="flat" cmpd="sng" algn="ctr">
                      <a:solidFill>
                        <a:srgbClr val="800000"/>
                      </a:solidFill>
                      <a:prstDash val="solid"/>
                      <a:round/>
                      <a:headEnd type="none" w="med" len="med"/>
                      <a:tailEnd type="none" w="med" len="med"/>
                    </a:lnT>
                    <a:lnB w="12700" cap="flat" cmpd="sng" algn="ctr">
                      <a:solidFill>
                        <a:srgbClr val="800000"/>
                      </a:solidFill>
                      <a:prstDash val="solid"/>
                      <a:round/>
                      <a:headEnd type="none" w="med" len="med"/>
                      <a:tailEnd type="none" w="med" len="med"/>
                    </a:lnB>
                    <a:lnTlToBr w="12700" cmpd="sng">
                      <a:noFill/>
                      <a:prstDash val="solid"/>
                    </a:lnTlToBr>
                    <a:lnBlToTr w="12700" cmpd="sng">
                      <a:noFill/>
                      <a:prstDash val="solid"/>
                    </a:lnBlToTr>
                    <a:noFill/>
                  </a:tcPr>
                </a:tc>
              </a:tr>
              <a:tr h="815403">
                <a:tc>
                  <a:txBody>
                    <a:bodyPr/>
                    <a:lstStyle/>
                    <a:p>
                      <a:r>
                        <a:rPr lang="en-AU" sz="1300" b="1" dirty="0" smtClean="0">
                          <a:solidFill>
                            <a:schemeClr val="tx1"/>
                          </a:solidFill>
                          <a:latin typeface="+mj-lt"/>
                          <a:cs typeface="Arial" panose="020B0604020202020204" pitchFamily="34" charset="0"/>
                        </a:rPr>
                        <a:t>Permits</a:t>
                      </a:r>
                      <a:endParaRPr lang="en-AU" sz="1300" b="1" dirty="0">
                        <a:solidFill>
                          <a:schemeClr val="tx1"/>
                        </a:solidFill>
                        <a:latin typeface="+mj-lt"/>
                        <a:cs typeface="Arial" panose="020B0604020202020204" pitchFamily="34" charset="0"/>
                      </a:endParaRPr>
                    </a:p>
                  </a:txBody>
                  <a:tcPr marT="72000" marB="72000">
                    <a:lnL w="12700" cmpd="sng">
                      <a:noFill/>
                    </a:lnL>
                    <a:lnR w="12700" cmpd="sng">
                      <a:noFill/>
                    </a:lnR>
                    <a:lnT w="12700" cap="flat" cmpd="sng" algn="ctr">
                      <a:solidFill>
                        <a:srgbClr val="800000"/>
                      </a:solidFill>
                      <a:prstDash val="solid"/>
                      <a:round/>
                      <a:headEnd type="none" w="med" len="med"/>
                      <a:tailEnd type="none" w="med" len="med"/>
                    </a:lnT>
                    <a:lnB w="12700" cap="flat" cmpd="sng" algn="ctr">
                      <a:solidFill>
                        <a:srgbClr val="8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342900" marR="0" lvl="0" indent="-342900" algn="l" defTabSz="914400" rtl="0" eaLnBrk="1" fontAlgn="base" latinLnBrk="0" hangingPunct="1">
                        <a:lnSpc>
                          <a:spcPct val="100000"/>
                        </a:lnSpc>
                        <a:spcBef>
                          <a:spcPts val="200"/>
                        </a:spcBef>
                        <a:spcAft>
                          <a:spcPts val="200"/>
                        </a:spcAft>
                        <a:buClr>
                          <a:srgbClr val="800000"/>
                        </a:buClr>
                        <a:buSzTx/>
                        <a:buFont typeface="Wingdings" panose="05000000000000000000" pitchFamily="2" charset="2"/>
                        <a:buChar char="Ø"/>
                        <a:tabLst/>
                        <a:defRPr/>
                      </a:pPr>
                      <a:r>
                        <a:rPr lang="en-AU" sz="1300" b="0" kern="1200" dirty="0" smtClean="0">
                          <a:solidFill>
                            <a:schemeClr val="tx1"/>
                          </a:solidFill>
                          <a:latin typeface="+mj-lt"/>
                          <a:ea typeface="+mn-ea"/>
                          <a:cs typeface="Arial" panose="020B0604020202020204" pitchFamily="34" charset="0"/>
                        </a:rPr>
                        <a:t>Two mines approved</a:t>
                      </a:r>
                    </a:p>
                    <a:p>
                      <a:pPr marL="342900" marR="0" lvl="0" indent="-342900" algn="l" defTabSz="914400" rtl="0" eaLnBrk="1" fontAlgn="base" latinLnBrk="0" hangingPunct="1">
                        <a:lnSpc>
                          <a:spcPct val="100000"/>
                        </a:lnSpc>
                        <a:spcBef>
                          <a:spcPts val="200"/>
                        </a:spcBef>
                        <a:spcAft>
                          <a:spcPts val="200"/>
                        </a:spcAft>
                        <a:buClr>
                          <a:srgbClr val="800000"/>
                        </a:buClr>
                        <a:buSzTx/>
                        <a:buFont typeface="Wingdings" panose="05000000000000000000" pitchFamily="2" charset="2"/>
                        <a:buChar char="Ø"/>
                        <a:tabLst/>
                        <a:defRPr/>
                      </a:pPr>
                      <a:r>
                        <a:rPr lang="en-AU" sz="1300" b="0" kern="1200" dirty="0" smtClean="0">
                          <a:solidFill>
                            <a:schemeClr val="tx1"/>
                          </a:solidFill>
                          <a:latin typeface="+mj-lt"/>
                          <a:ea typeface="+mn-ea"/>
                          <a:cs typeface="Arial" panose="020B0604020202020204" pitchFamily="34" charset="0"/>
                        </a:rPr>
                        <a:t>Processing</a:t>
                      </a:r>
                      <a:r>
                        <a:rPr lang="en-AU" sz="1300" b="0" kern="1200" baseline="0" dirty="0" smtClean="0">
                          <a:solidFill>
                            <a:schemeClr val="tx1"/>
                          </a:solidFill>
                          <a:latin typeface="+mj-lt"/>
                          <a:ea typeface="+mn-ea"/>
                          <a:cs typeface="Arial" panose="020B0604020202020204" pitchFamily="34" charset="0"/>
                        </a:rPr>
                        <a:t> facility and tailings disposal approved</a:t>
                      </a:r>
                      <a:endParaRPr lang="en-AU" sz="1300" b="0" kern="1200" dirty="0" smtClean="0">
                        <a:solidFill>
                          <a:schemeClr val="tx1"/>
                        </a:solidFill>
                        <a:latin typeface="+mj-lt"/>
                        <a:ea typeface="+mn-ea"/>
                        <a:cs typeface="Arial" panose="020B0604020202020204" pitchFamily="34" charset="0"/>
                      </a:endParaRPr>
                    </a:p>
                    <a:p>
                      <a:pPr marL="342900" marR="0" lvl="0" indent="-342900" algn="l" defTabSz="914400" rtl="0" eaLnBrk="1" fontAlgn="base" latinLnBrk="0" hangingPunct="1">
                        <a:lnSpc>
                          <a:spcPct val="100000"/>
                        </a:lnSpc>
                        <a:spcBef>
                          <a:spcPts val="200"/>
                        </a:spcBef>
                        <a:spcAft>
                          <a:spcPts val="200"/>
                        </a:spcAft>
                        <a:buClr>
                          <a:srgbClr val="800000"/>
                        </a:buClr>
                        <a:buSzTx/>
                        <a:buFont typeface="Wingdings" panose="05000000000000000000" pitchFamily="2" charset="2"/>
                        <a:buChar char="Ø"/>
                        <a:tabLst/>
                        <a:defRPr/>
                      </a:pPr>
                      <a:r>
                        <a:rPr lang="en-AU" sz="1300" b="0" kern="1200" dirty="0" smtClean="0">
                          <a:solidFill>
                            <a:schemeClr val="tx1"/>
                          </a:solidFill>
                          <a:latin typeface="+mj-lt"/>
                          <a:ea typeface="+mn-ea"/>
                          <a:cs typeface="Arial" panose="020B0604020202020204" pitchFamily="34" charset="0"/>
                        </a:rPr>
                        <a:t>Millipede and Lake Maitland referred</a:t>
                      </a:r>
                      <a:r>
                        <a:rPr lang="en-AU" sz="1300" b="0" kern="1200" baseline="0" dirty="0" smtClean="0">
                          <a:solidFill>
                            <a:schemeClr val="tx1"/>
                          </a:solidFill>
                          <a:latin typeface="+mj-lt"/>
                          <a:ea typeface="+mn-ea"/>
                          <a:cs typeface="Arial" panose="020B0604020202020204" pitchFamily="34" charset="0"/>
                        </a:rPr>
                        <a:t> to government</a:t>
                      </a:r>
                      <a:endParaRPr lang="en-AU" sz="1300" b="0" kern="1200" dirty="0" smtClean="0">
                        <a:solidFill>
                          <a:schemeClr val="tx1"/>
                        </a:solidFill>
                        <a:latin typeface="+mj-lt"/>
                        <a:ea typeface="+mn-ea"/>
                        <a:cs typeface="Arial" panose="020B0604020202020204" pitchFamily="34" charset="0"/>
                      </a:endParaRPr>
                    </a:p>
                  </a:txBody>
                  <a:tcPr marT="72000" marB="72000">
                    <a:lnL w="12700" cmpd="sng">
                      <a:noFill/>
                    </a:lnL>
                    <a:lnR w="12700" cmpd="sng">
                      <a:noFill/>
                    </a:lnR>
                    <a:lnT w="12700" cap="flat" cmpd="sng" algn="ctr">
                      <a:solidFill>
                        <a:srgbClr val="800000"/>
                      </a:solidFill>
                      <a:prstDash val="solid"/>
                      <a:round/>
                      <a:headEnd type="none" w="med" len="med"/>
                      <a:tailEnd type="none" w="med" len="med"/>
                    </a:lnT>
                    <a:lnB w="12700" cap="flat" cmpd="sng" algn="ctr">
                      <a:solidFill>
                        <a:srgbClr val="8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171450" marR="0" lvl="0" indent="-171450" algn="l" defTabSz="914400" rtl="0" eaLnBrk="1" fontAlgn="base" latinLnBrk="0" hangingPunct="1">
                        <a:lnSpc>
                          <a:spcPct val="100000"/>
                        </a:lnSpc>
                        <a:spcBef>
                          <a:spcPts val="200"/>
                        </a:spcBef>
                        <a:spcAft>
                          <a:spcPts val="200"/>
                        </a:spcAft>
                        <a:buClr>
                          <a:srgbClr val="800000"/>
                        </a:buClr>
                        <a:buSzTx/>
                        <a:buFont typeface="Wingdings" pitchFamily="2" charset="2"/>
                        <a:buChar char="§"/>
                        <a:tabLst/>
                        <a:defRPr/>
                      </a:pPr>
                      <a:r>
                        <a:rPr lang="en-AU" sz="1300" b="0" kern="1200" dirty="0" smtClean="0">
                          <a:solidFill>
                            <a:schemeClr val="tx1"/>
                          </a:solidFill>
                          <a:latin typeface="+mj-lt"/>
                          <a:ea typeface="+mn-ea"/>
                          <a:cs typeface="Arial" panose="020B0604020202020204" pitchFamily="34" charset="0"/>
                        </a:rPr>
                        <a:t>Very high</a:t>
                      </a:r>
                    </a:p>
                  </a:txBody>
                  <a:tcPr marT="72000" marB="72000">
                    <a:lnL w="12700" cmpd="sng">
                      <a:noFill/>
                    </a:lnL>
                    <a:lnR w="12700" cmpd="sng">
                      <a:noFill/>
                    </a:lnR>
                    <a:lnT w="12700" cap="flat" cmpd="sng" algn="ctr">
                      <a:solidFill>
                        <a:srgbClr val="800000"/>
                      </a:solidFill>
                      <a:prstDash val="solid"/>
                      <a:round/>
                      <a:headEnd type="none" w="med" len="med"/>
                      <a:tailEnd type="none" w="med" len="med"/>
                    </a:lnT>
                    <a:lnB w="12700" cap="flat" cmpd="sng" algn="ctr">
                      <a:solidFill>
                        <a:srgbClr val="800000"/>
                      </a:solidFill>
                      <a:prstDash val="solid"/>
                      <a:round/>
                      <a:headEnd type="none" w="med" len="med"/>
                      <a:tailEnd type="none" w="med" len="med"/>
                    </a:lnB>
                    <a:lnTlToBr w="12700" cmpd="sng">
                      <a:noFill/>
                      <a:prstDash val="solid"/>
                    </a:lnTlToBr>
                    <a:lnBlToTr w="12700" cmpd="sng">
                      <a:noFill/>
                      <a:prstDash val="solid"/>
                    </a:lnBlToTr>
                    <a:noFill/>
                  </a:tcPr>
                </a:tc>
              </a:tr>
              <a:tr h="573761">
                <a:tc>
                  <a:txBody>
                    <a:bodyPr/>
                    <a:lstStyle/>
                    <a:p>
                      <a:r>
                        <a:rPr lang="en-AU" sz="1300" b="1" dirty="0" smtClean="0">
                          <a:solidFill>
                            <a:schemeClr val="tx1"/>
                          </a:solidFill>
                          <a:latin typeface="+mj-lt"/>
                          <a:cs typeface="Arial" panose="020B0604020202020204" pitchFamily="34" charset="0"/>
                        </a:rPr>
                        <a:t>Mining</a:t>
                      </a:r>
                      <a:endParaRPr lang="en-AU" sz="1300" b="1" dirty="0">
                        <a:solidFill>
                          <a:schemeClr val="tx1"/>
                        </a:solidFill>
                        <a:latin typeface="+mj-lt"/>
                        <a:cs typeface="Arial" panose="020B0604020202020204" pitchFamily="34" charset="0"/>
                      </a:endParaRPr>
                    </a:p>
                  </a:txBody>
                  <a:tcPr marT="72000" marB="72000">
                    <a:lnL w="12700" cmpd="sng">
                      <a:noFill/>
                    </a:lnL>
                    <a:lnR w="12700" cmpd="sng">
                      <a:noFill/>
                    </a:lnR>
                    <a:lnT w="12700" cap="flat" cmpd="sng" algn="ctr">
                      <a:solidFill>
                        <a:srgbClr val="800000"/>
                      </a:solidFill>
                      <a:prstDash val="solid"/>
                      <a:round/>
                      <a:headEnd type="none" w="med" len="med"/>
                      <a:tailEnd type="none" w="med" len="med"/>
                    </a:lnT>
                    <a:lnB w="12700" cap="flat" cmpd="sng" algn="ctr">
                      <a:solidFill>
                        <a:srgbClr val="8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342900" marR="0" lvl="0" indent="-342900" algn="l" defTabSz="914400" rtl="0" eaLnBrk="1" fontAlgn="base" latinLnBrk="0" hangingPunct="1">
                        <a:lnSpc>
                          <a:spcPct val="100000"/>
                        </a:lnSpc>
                        <a:spcBef>
                          <a:spcPts val="200"/>
                        </a:spcBef>
                        <a:spcAft>
                          <a:spcPts val="200"/>
                        </a:spcAft>
                        <a:buClr>
                          <a:srgbClr val="800000"/>
                        </a:buClr>
                        <a:buSzTx/>
                        <a:buFont typeface="Wingdings" panose="05000000000000000000" pitchFamily="2" charset="2"/>
                        <a:buChar char="Ø"/>
                        <a:tabLst/>
                        <a:defRPr/>
                      </a:pPr>
                      <a:r>
                        <a:rPr lang="en-AU" sz="1300" b="0" kern="1200" baseline="0" dirty="0" smtClean="0">
                          <a:solidFill>
                            <a:schemeClr val="tx1"/>
                          </a:solidFill>
                          <a:latin typeface="+mj-lt"/>
                          <a:ea typeface="+mn-ea"/>
                          <a:cs typeface="Arial" panose="020B0604020202020204" pitchFamily="34" charset="0"/>
                        </a:rPr>
                        <a:t>Scoping study / pre-feasibility study completed</a:t>
                      </a:r>
                    </a:p>
                    <a:p>
                      <a:pPr marL="342900" marR="0" lvl="0" indent="-342900" algn="l" defTabSz="914400" rtl="0" eaLnBrk="1" fontAlgn="base" latinLnBrk="0" hangingPunct="1">
                        <a:lnSpc>
                          <a:spcPct val="100000"/>
                        </a:lnSpc>
                        <a:spcBef>
                          <a:spcPts val="200"/>
                        </a:spcBef>
                        <a:spcAft>
                          <a:spcPts val="200"/>
                        </a:spcAft>
                        <a:buClr>
                          <a:srgbClr val="800000"/>
                        </a:buClr>
                        <a:buSzTx/>
                        <a:buFont typeface="Wingdings" panose="05000000000000000000" pitchFamily="2" charset="2"/>
                        <a:buChar char="Ø"/>
                        <a:tabLst/>
                        <a:defRPr/>
                      </a:pPr>
                      <a:r>
                        <a:rPr lang="en-AU" sz="1300" b="0" kern="1200" baseline="0" dirty="0" smtClean="0">
                          <a:solidFill>
                            <a:schemeClr val="tx1"/>
                          </a:solidFill>
                          <a:latin typeface="+mj-lt"/>
                          <a:ea typeface="+mn-ea"/>
                          <a:cs typeface="Arial" panose="020B0604020202020204" pitchFamily="34" charset="0"/>
                        </a:rPr>
                        <a:t>Independent consultants</a:t>
                      </a:r>
                    </a:p>
                  </a:txBody>
                  <a:tcPr marT="72000" marB="72000">
                    <a:lnL w="12700" cmpd="sng">
                      <a:noFill/>
                    </a:lnL>
                    <a:lnR w="12700" cmpd="sng">
                      <a:noFill/>
                    </a:lnR>
                    <a:lnT w="12700" cap="flat" cmpd="sng" algn="ctr">
                      <a:solidFill>
                        <a:srgbClr val="800000"/>
                      </a:solidFill>
                      <a:prstDash val="solid"/>
                      <a:round/>
                      <a:headEnd type="none" w="med" len="med"/>
                      <a:tailEnd type="none" w="med" len="med"/>
                    </a:lnT>
                    <a:lnB w="12700" cap="flat" cmpd="sng" algn="ctr">
                      <a:solidFill>
                        <a:srgbClr val="8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171450" marR="0" lvl="0" indent="-171450" algn="l" defTabSz="914400" rtl="0" eaLnBrk="1" fontAlgn="base" latinLnBrk="0" hangingPunct="1">
                        <a:lnSpc>
                          <a:spcPct val="100000"/>
                        </a:lnSpc>
                        <a:spcBef>
                          <a:spcPts val="200"/>
                        </a:spcBef>
                        <a:spcAft>
                          <a:spcPts val="200"/>
                        </a:spcAft>
                        <a:buClr>
                          <a:srgbClr val="800000"/>
                        </a:buClr>
                        <a:buSzTx/>
                        <a:buFont typeface="Wingdings" pitchFamily="2" charset="2"/>
                        <a:buChar char="§"/>
                        <a:tabLst/>
                        <a:defRPr/>
                      </a:pPr>
                      <a:r>
                        <a:rPr lang="en-AU" sz="1300" b="0" kern="1200" dirty="0" smtClean="0">
                          <a:solidFill>
                            <a:schemeClr val="tx1"/>
                          </a:solidFill>
                          <a:latin typeface="+mj-lt"/>
                          <a:ea typeface="+mn-ea"/>
                          <a:cs typeface="Arial" panose="020B0604020202020204" pitchFamily="34" charset="0"/>
                        </a:rPr>
                        <a:t>High</a:t>
                      </a:r>
                    </a:p>
                    <a:p>
                      <a:pPr marL="171450" marR="0" lvl="0" indent="-171450" algn="l" defTabSz="914400" rtl="0" eaLnBrk="1" fontAlgn="base" latinLnBrk="0" hangingPunct="1">
                        <a:lnSpc>
                          <a:spcPct val="100000"/>
                        </a:lnSpc>
                        <a:spcBef>
                          <a:spcPts val="200"/>
                        </a:spcBef>
                        <a:spcAft>
                          <a:spcPts val="200"/>
                        </a:spcAft>
                        <a:buClr>
                          <a:srgbClr val="800000"/>
                        </a:buClr>
                        <a:buSzTx/>
                        <a:buFont typeface="Wingdings" pitchFamily="2" charset="2"/>
                        <a:buChar char="§"/>
                        <a:tabLst/>
                        <a:defRPr/>
                      </a:pPr>
                      <a:endParaRPr lang="en-AU" sz="1300" b="0" kern="1200" baseline="0" dirty="0" smtClean="0">
                        <a:solidFill>
                          <a:schemeClr val="tx1"/>
                        </a:solidFill>
                        <a:latin typeface="+mj-lt"/>
                        <a:ea typeface="+mn-ea"/>
                        <a:cs typeface="Arial" panose="020B0604020202020204" pitchFamily="34" charset="0"/>
                      </a:endParaRPr>
                    </a:p>
                  </a:txBody>
                  <a:tcPr marT="72000" marB="72000">
                    <a:lnL w="12700" cmpd="sng">
                      <a:noFill/>
                    </a:lnL>
                    <a:lnR w="12700" cmpd="sng">
                      <a:noFill/>
                    </a:lnR>
                    <a:lnT w="12700" cap="flat" cmpd="sng" algn="ctr">
                      <a:solidFill>
                        <a:srgbClr val="800000"/>
                      </a:solidFill>
                      <a:prstDash val="solid"/>
                      <a:round/>
                      <a:headEnd type="none" w="med" len="med"/>
                      <a:tailEnd type="none" w="med" len="med"/>
                    </a:lnT>
                    <a:lnB w="12700" cap="flat" cmpd="sng" algn="ctr">
                      <a:solidFill>
                        <a:srgbClr val="800000"/>
                      </a:solidFill>
                      <a:prstDash val="solid"/>
                      <a:round/>
                      <a:headEnd type="none" w="med" len="med"/>
                      <a:tailEnd type="none" w="med" len="med"/>
                    </a:lnB>
                    <a:lnTlToBr w="12700" cmpd="sng">
                      <a:noFill/>
                      <a:prstDash val="solid"/>
                    </a:lnTlToBr>
                    <a:lnBlToTr w="12700" cmpd="sng">
                      <a:noFill/>
                      <a:prstDash val="solid"/>
                    </a:lnBlToTr>
                    <a:noFill/>
                  </a:tcPr>
                </a:tc>
              </a:tr>
              <a:tr h="815403">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AU" sz="1300" b="1" dirty="0" smtClean="0">
                          <a:solidFill>
                            <a:schemeClr val="tx1"/>
                          </a:solidFill>
                          <a:latin typeface="+mj-lt"/>
                          <a:cs typeface="Arial" panose="020B0604020202020204" pitchFamily="34" charset="0"/>
                        </a:rPr>
                        <a:t>Metallurgy and Plant Design</a:t>
                      </a:r>
                      <a:endParaRPr lang="en-AU" sz="1300" b="1" dirty="0">
                        <a:solidFill>
                          <a:schemeClr val="tx1"/>
                        </a:solidFill>
                        <a:latin typeface="+mj-lt"/>
                        <a:cs typeface="Arial" panose="020B0604020202020204" pitchFamily="34" charset="0"/>
                      </a:endParaRPr>
                    </a:p>
                  </a:txBody>
                  <a:tcPr marT="72000" marB="72000">
                    <a:lnL w="12700" cmpd="sng">
                      <a:noFill/>
                    </a:lnL>
                    <a:lnR w="12700" cmpd="sng">
                      <a:noFill/>
                    </a:lnR>
                    <a:lnT w="12700" cap="flat" cmpd="sng" algn="ctr">
                      <a:solidFill>
                        <a:srgbClr val="800000"/>
                      </a:solidFill>
                      <a:prstDash val="solid"/>
                      <a:round/>
                      <a:headEnd type="none" w="med" len="med"/>
                      <a:tailEnd type="none" w="med" len="med"/>
                    </a:lnT>
                    <a:lnB w="12700" cap="flat" cmpd="sng" algn="ctr">
                      <a:solidFill>
                        <a:srgbClr val="8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342900" marR="0" lvl="0" indent="-342900" algn="l" defTabSz="914400" rtl="0" eaLnBrk="1" fontAlgn="base" latinLnBrk="0" hangingPunct="1">
                        <a:lnSpc>
                          <a:spcPct val="100000"/>
                        </a:lnSpc>
                        <a:spcBef>
                          <a:spcPts val="200"/>
                        </a:spcBef>
                        <a:spcAft>
                          <a:spcPts val="200"/>
                        </a:spcAft>
                        <a:buClr>
                          <a:srgbClr val="800000"/>
                        </a:buClr>
                        <a:buSzTx/>
                        <a:buFont typeface="Wingdings" panose="05000000000000000000" pitchFamily="2" charset="2"/>
                        <a:buChar char="Ø"/>
                        <a:tabLst/>
                        <a:defRPr/>
                      </a:pPr>
                      <a:r>
                        <a:rPr lang="en-AU" sz="1300" b="0" kern="1200" dirty="0" smtClean="0">
                          <a:solidFill>
                            <a:schemeClr val="tx1"/>
                          </a:solidFill>
                          <a:latin typeface="+mj-lt"/>
                          <a:ea typeface="+mn-ea"/>
                          <a:cs typeface="Arial" panose="020B0604020202020204" pitchFamily="34" charset="0"/>
                        </a:rPr>
                        <a:t>Definitive feasibility study completed</a:t>
                      </a:r>
                    </a:p>
                    <a:p>
                      <a:pPr marL="342900" marR="0" lvl="0" indent="-342900" algn="l" defTabSz="914400" rtl="0" eaLnBrk="1" fontAlgn="base" latinLnBrk="0" hangingPunct="1">
                        <a:lnSpc>
                          <a:spcPct val="100000"/>
                        </a:lnSpc>
                        <a:spcBef>
                          <a:spcPts val="200"/>
                        </a:spcBef>
                        <a:spcAft>
                          <a:spcPts val="200"/>
                        </a:spcAft>
                        <a:buClr>
                          <a:srgbClr val="800000"/>
                        </a:buClr>
                        <a:buSzTx/>
                        <a:buFont typeface="Wingdings" panose="05000000000000000000" pitchFamily="2" charset="2"/>
                        <a:buChar char="Ø"/>
                        <a:tabLst/>
                        <a:defRPr/>
                      </a:pPr>
                      <a:r>
                        <a:rPr lang="en-AU" sz="1300" b="0" kern="1200" dirty="0" smtClean="0">
                          <a:solidFill>
                            <a:schemeClr val="tx1"/>
                          </a:solidFill>
                          <a:latin typeface="+mj-lt"/>
                          <a:ea typeface="+mn-ea"/>
                          <a:cs typeface="Arial" panose="020B0604020202020204" pitchFamily="34" charset="0"/>
                        </a:rPr>
                        <a:t>Independent consultants</a:t>
                      </a:r>
                    </a:p>
                    <a:p>
                      <a:pPr marL="342900" marR="0" lvl="0" indent="-342900" algn="l" defTabSz="914400" rtl="0" eaLnBrk="1" fontAlgn="base" latinLnBrk="0" hangingPunct="1">
                        <a:lnSpc>
                          <a:spcPct val="100000"/>
                        </a:lnSpc>
                        <a:spcBef>
                          <a:spcPts val="200"/>
                        </a:spcBef>
                        <a:spcAft>
                          <a:spcPts val="200"/>
                        </a:spcAft>
                        <a:buClr>
                          <a:srgbClr val="800000"/>
                        </a:buClr>
                        <a:buSzTx/>
                        <a:buFont typeface="Wingdings" panose="05000000000000000000" pitchFamily="2" charset="2"/>
                        <a:buChar char="Ø"/>
                        <a:tabLst/>
                        <a:defRPr/>
                      </a:pPr>
                      <a:r>
                        <a:rPr lang="en-AU" sz="1300" b="0" kern="1200" dirty="0" smtClean="0">
                          <a:solidFill>
                            <a:schemeClr val="tx1"/>
                          </a:solidFill>
                          <a:latin typeface="+mj-lt"/>
                          <a:ea typeface="+mn-ea"/>
                          <a:cs typeface="Arial" panose="020B0604020202020204" pitchFamily="34" charset="0"/>
                        </a:rPr>
                        <a:t>Process</a:t>
                      </a:r>
                      <a:r>
                        <a:rPr lang="en-AU" sz="1300" b="0" kern="1200" baseline="0" dirty="0" smtClean="0">
                          <a:solidFill>
                            <a:schemeClr val="tx1"/>
                          </a:solidFill>
                          <a:latin typeface="+mj-lt"/>
                          <a:ea typeface="+mn-ea"/>
                          <a:cs typeface="Arial" panose="020B0604020202020204" pitchFamily="34" charset="0"/>
                        </a:rPr>
                        <a:t> Flowsheet optimisation underway</a:t>
                      </a:r>
                      <a:endParaRPr lang="en-AU" sz="1300" b="0" kern="1200" dirty="0" smtClean="0">
                        <a:solidFill>
                          <a:schemeClr val="tx1"/>
                        </a:solidFill>
                        <a:latin typeface="+mj-lt"/>
                        <a:ea typeface="+mn-ea"/>
                        <a:cs typeface="Arial" panose="020B0604020202020204" pitchFamily="34" charset="0"/>
                      </a:endParaRPr>
                    </a:p>
                  </a:txBody>
                  <a:tcPr marT="72000" marB="72000">
                    <a:lnL w="12700" cmpd="sng">
                      <a:noFill/>
                    </a:lnL>
                    <a:lnR w="12700" cmpd="sng">
                      <a:noFill/>
                    </a:lnR>
                    <a:lnT w="12700" cap="flat" cmpd="sng" algn="ctr">
                      <a:solidFill>
                        <a:srgbClr val="800000"/>
                      </a:solidFill>
                      <a:prstDash val="solid"/>
                      <a:round/>
                      <a:headEnd type="none" w="med" len="med"/>
                      <a:tailEnd type="none" w="med" len="med"/>
                    </a:lnT>
                    <a:lnB w="12700" cap="flat" cmpd="sng" algn="ctr">
                      <a:solidFill>
                        <a:srgbClr val="8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171450" marR="0" lvl="0" indent="-171450" algn="l" defTabSz="914400" rtl="0" eaLnBrk="1" fontAlgn="base" latinLnBrk="0" hangingPunct="1">
                        <a:lnSpc>
                          <a:spcPct val="100000"/>
                        </a:lnSpc>
                        <a:spcBef>
                          <a:spcPts val="200"/>
                        </a:spcBef>
                        <a:spcAft>
                          <a:spcPts val="200"/>
                        </a:spcAft>
                        <a:buClr>
                          <a:srgbClr val="800000"/>
                        </a:buClr>
                        <a:buSzTx/>
                        <a:buFont typeface="Wingdings" pitchFamily="2" charset="2"/>
                        <a:buChar char="§"/>
                        <a:tabLst/>
                        <a:defRPr/>
                      </a:pPr>
                      <a:r>
                        <a:rPr lang="en-AU" sz="1300" b="0" kern="1200" dirty="0" smtClean="0">
                          <a:solidFill>
                            <a:schemeClr val="tx1"/>
                          </a:solidFill>
                          <a:latin typeface="+mj-lt"/>
                          <a:ea typeface="+mn-ea"/>
                          <a:cs typeface="Arial" panose="020B0604020202020204" pitchFamily="34" charset="0"/>
                        </a:rPr>
                        <a:t>High</a:t>
                      </a:r>
                    </a:p>
                  </a:txBody>
                  <a:tcPr marT="72000" marB="72000">
                    <a:lnL w="12700" cmpd="sng">
                      <a:noFill/>
                    </a:lnL>
                    <a:lnR w="12700" cmpd="sng">
                      <a:noFill/>
                    </a:lnR>
                    <a:lnT w="12700" cap="flat" cmpd="sng" algn="ctr">
                      <a:solidFill>
                        <a:srgbClr val="800000"/>
                      </a:solidFill>
                      <a:prstDash val="solid"/>
                      <a:round/>
                      <a:headEnd type="none" w="med" len="med"/>
                      <a:tailEnd type="none" w="med" len="med"/>
                    </a:lnT>
                    <a:lnB w="12700" cap="flat" cmpd="sng" algn="ctr">
                      <a:solidFill>
                        <a:srgbClr val="800000"/>
                      </a:solidFill>
                      <a:prstDash val="solid"/>
                      <a:round/>
                      <a:headEnd type="none" w="med" len="med"/>
                      <a:tailEnd type="none" w="med" len="med"/>
                    </a:lnB>
                    <a:lnTlToBr w="12700" cmpd="sng">
                      <a:noFill/>
                      <a:prstDash val="solid"/>
                    </a:lnTlToBr>
                    <a:lnBlToTr w="12700" cmpd="sng">
                      <a:noFill/>
                      <a:prstDash val="solid"/>
                    </a:lnBlToTr>
                    <a:noFill/>
                  </a:tcPr>
                </a:tc>
              </a:tr>
              <a:tr h="332118">
                <a:tc>
                  <a:txBody>
                    <a:bodyPr/>
                    <a:lstStyle/>
                    <a:p>
                      <a:r>
                        <a:rPr lang="en-AU" sz="1300" b="1" dirty="0" smtClean="0">
                          <a:solidFill>
                            <a:schemeClr val="tx1"/>
                          </a:solidFill>
                          <a:latin typeface="+mj-lt"/>
                          <a:cs typeface="Arial" panose="020B0604020202020204" pitchFamily="34" charset="0"/>
                        </a:rPr>
                        <a:t>Infrastructure</a:t>
                      </a:r>
                      <a:endParaRPr lang="en-AU" sz="1300" b="1" dirty="0">
                        <a:solidFill>
                          <a:schemeClr val="tx1"/>
                        </a:solidFill>
                        <a:latin typeface="+mj-lt"/>
                        <a:cs typeface="Arial" panose="020B0604020202020204" pitchFamily="34" charset="0"/>
                      </a:endParaRPr>
                    </a:p>
                  </a:txBody>
                  <a:tcPr marT="72000" marB="72000">
                    <a:lnL w="12700" cmpd="sng">
                      <a:noFill/>
                    </a:lnL>
                    <a:lnR w="12700" cmpd="sng">
                      <a:noFill/>
                    </a:lnR>
                    <a:lnT w="12700" cap="flat" cmpd="sng" algn="ctr">
                      <a:solidFill>
                        <a:srgbClr val="800000"/>
                      </a:solidFill>
                      <a:prstDash val="solid"/>
                      <a:round/>
                      <a:headEnd type="none" w="med" len="med"/>
                      <a:tailEnd type="none" w="med" len="med"/>
                    </a:lnT>
                    <a:lnB w="12700" cap="flat" cmpd="sng" algn="ctr">
                      <a:solidFill>
                        <a:srgbClr val="8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342900" marR="0" lvl="0" indent="-342900" algn="l" defTabSz="914400" rtl="0" eaLnBrk="1" fontAlgn="base" latinLnBrk="0" hangingPunct="1">
                        <a:lnSpc>
                          <a:spcPct val="100000"/>
                        </a:lnSpc>
                        <a:spcBef>
                          <a:spcPts val="200"/>
                        </a:spcBef>
                        <a:spcAft>
                          <a:spcPts val="200"/>
                        </a:spcAft>
                        <a:buClr>
                          <a:srgbClr val="800000"/>
                        </a:buClr>
                        <a:buSzTx/>
                        <a:buFont typeface="Wingdings" panose="05000000000000000000" pitchFamily="2" charset="2"/>
                        <a:buChar char="Ø"/>
                        <a:tabLst/>
                        <a:defRPr/>
                      </a:pPr>
                      <a:r>
                        <a:rPr lang="en-AU" sz="1300" b="0" kern="1200" baseline="0" dirty="0" smtClean="0">
                          <a:solidFill>
                            <a:schemeClr val="tx1"/>
                          </a:solidFill>
                          <a:latin typeface="+mj-lt"/>
                          <a:ea typeface="+mn-ea"/>
                          <a:cs typeface="Arial" panose="020B0604020202020204" pitchFamily="34" charset="0"/>
                        </a:rPr>
                        <a:t>Scoping study / pre-feasibility study completed</a:t>
                      </a:r>
                    </a:p>
                  </a:txBody>
                  <a:tcPr marT="72000" marB="72000">
                    <a:lnL w="12700" cmpd="sng">
                      <a:noFill/>
                    </a:lnL>
                    <a:lnR w="12700" cmpd="sng">
                      <a:noFill/>
                    </a:lnR>
                    <a:lnT w="12700" cap="flat" cmpd="sng" algn="ctr">
                      <a:solidFill>
                        <a:srgbClr val="800000"/>
                      </a:solidFill>
                      <a:prstDash val="solid"/>
                      <a:round/>
                      <a:headEnd type="none" w="med" len="med"/>
                      <a:tailEnd type="none" w="med" len="med"/>
                    </a:lnT>
                    <a:lnB w="12700" cap="flat" cmpd="sng" algn="ctr">
                      <a:solidFill>
                        <a:srgbClr val="8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171450" marR="0" lvl="0" indent="-171450" algn="l" defTabSz="914400" rtl="0" eaLnBrk="1" fontAlgn="base" latinLnBrk="0" hangingPunct="1">
                        <a:lnSpc>
                          <a:spcPct val="100000"/>
                        </a:lnSpc>
                        <a:spcBef>
                          <a:spcPts val="200"/>
                        </a:spcBef>
                        <a:spcAft>
                          <a:spcPts val="200"/>
                        </a:spcAft>
                        <a:buClr>
                          <a:srgbClr val="800000"/>
                        </a:buClr>
                        <a:buSzTx/>
                        <a:buFont typeface="Wingdings" pitchFamily="2" charset="2"/>
                        <a:buChar char="§"/>
                        <a:tabLst/>
                        <a:defRPr/>
                      </a:pPr>
                      <a:r>
                        <a:rPr lang="en-AU" sz="1300" b="0" kern="1200" dirty="0" smtClean="0">
                          <a:solidFill>
                            <a:schemeClr val="tx1"/>
                          </a:solidFill>
                          <a:latin typeface="+mj-lt"/>
                          <a:ea typeface="+mn-ea"/>
                          <a:cs typeface="Arial" panose="020B0604020202020204" pitchFamily="34" charset="0"/>
                        </a:rPr>
                        <a:t>High</a:t>
                      </a:r>
                    </a:p>
                  </a:txBody>
                  <a:tcPr marT="72000" marB="72000">
                    <a:lnL w="12700" cmpd="sng">
                      <a:noFill/>
                    </a:lnL>
                    <a:lnR w="12700" cmpd="sng">
                      <a:noFill/>
                    </a:lnR>
                    <a:lnT w="12700" cap="flat" cmpd="sng" algn="ctr">
                      <a:solidFill>
                        <a:srgbClr val="800000"/>
                      </a:solidFill>
                      <a:prstDash val="solid"/>
                      <a:round/>
                      <a:headEnd type="none" w="med" len="med"/>
                      <a:tailEnd type="none" w="med" len="med"/>
                    </a:lnT>
                    <a:lnB w="12700" cap="flat" cmpd="sng" algn="ctr">
                      <a:solidFill>
                        <a:srgbClr val="800000"/>
                      </a:solidFill>
                      <a:prstDash val="solid"/>
                      <a:round/>
                      <a:headEnd type="none" w="med" len="med"/>
                      <a:tailEnd type="none" w="med" len="med"/>
                    </a:lnB>
                    <a:lnTlToBr w="12700" cmpd="sng">
                      <a:noFill/>
                      <a:prstDash val="solid"/>
                    </a:lnTlToBr>
                    <a:lnBlToTr w="12700" cmpd="sng">
                      <a:noFill/>
                      <a:prstDash val="solid"/>
                    </a:lnBlToTr>
                    <a:noFill/>
                  </a:tcPr>
                </a:tc>
              </a:tr>
              <a:tr h="720000">
                <a:tc>
                  <a:txBody>
                    <a:bodyPr/>
                    <a:lstStyle/>
                    <a:p>
                      <a:r>
                        <a:rPr lang="en-AU" sz="1300" b="1" dirty="0" smtClean="0">
                          <a:solidFill>
                            <a:schemeClr val="tx1"/>
                          </a:solidFill>
                          <a:latin typeface="+mj-lt"/>
                          <a:cs typeface="Arial" panose="020B0604020202020204" pitchFamily="34" charset="0"/>
                        </a:rPr>
                        <a:t>Capital cost estimate</a:t>
                      </a:r>
                      <a:endParaRPr lang="en-AU" sz="1300" b="1" dirty="0">
                        <a:solidFill>
                          <a:schemeClr val="tx1"/>
                        </a:solidFill>
                        <a:latin typeface="+mj-lt"/>
                        <a:cs typeface="Arial" panose="020B0604020202020204" pitchFamily="34" charset="0"/>
                      </a:endParaRPr>
                    </a:p>
                  </a:txBody>
                  <a:tcPr marT="72000" marB="72000">
                    <a:lnL w="12700" cmpd="sng">
                      <a:noFill/>
                    </a:lnL>
                    <a:lnR w="12700" cmpd="sng">
                      <a:noFill/>
                    </a:lnR>
                    <a:lnT w="12700" cap="flat" cmpd="sng" algn="ctr">
                      <a:solidFill>
                        <a:srgbClr val="800000"/>
                      </a:solidFill>
                      <a:prstDash val="solid"/>
                      <a:round/>
                      <a:headEnd type="none" w="med" len="med"/>
                      <a:tailEnd type="none" w="med" len="med"/>
                    </a:lnT>
                    <a:lnB w="12700" cap="flat" cmpd="sng" algn="ctr">
                      <a:solidFill>
                        <a:srgbClr val="8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342900" marR="0" lvl="0" indent="-342900" algn="l" defTabSz="914400" rtl="0" eaLnBrk="1" fontAlgn="base" latinLnBrk="0" hangingPunct="1">
                        <a:lnSpc>
                          <a:spcPct val="100000"/>
                        </a:lnSpc>
                        <a:spcBef>
                          <a:spcPts val="200"/>
                        </a:spcBef>
                        <a:spcAft>
                          <a:spcPts val="200"/>
                        </a:spcAft>
                        <a:buClr>
                          <a:srgbClr val="800000"/>
                        </a:buClr>
                        <a:buSzTx/>
                        <a:buFont typeface="Wingdings" panose="05000000000000000000" pitchFamily="2" charset="2"/>
                        <a:buChar char="Ø"/>
                        <a:tabLst/>
                        <a:defRPr/>
                      </a:pPr>
                      <a:r>
                        <a:rPr lang="en-AU" sz="1300" b="0" kern="1200" dirty="0" smtClean="0">
                          <a:solidFill>
                            <a:schemeClr val="tx1"/>
                          </a:solidFill>
                          <a:latin typeface="+mj-lt"/>
                          <a:ea typeface="+mn-ea"/>
                          <a:cs typeface="Arial" panose="020B0604020202020204" pitchFamily="34" charset="0"/>
                        </a:rPr>
                        <a:t>Preliminary Economic Assessment</a:t>
                      </a:r>
                      <a:r>
                        <a:rPr lang="en-AU" sz="1300" b="0" kern="1200" baseline="0" dirty="0" smtClean="0">
                          <a:solidFill>
                            <a:schemeClr val="tx1"/>
                          </a:solidFill>
                          <a:latin typeface="+mj-lt"/>
                          <a:ea typeface="+mn-ea"/>
                          <a:cs typeface="Arial" panose="020B0604020202020204" pitchFamily="34" charset="0"/>
                        </a:rPr>
                        <a:t> completed</a:t>
                      </a:r>
                    </a:p>
                    <a:p>
                      <a:pPr marL="342900" marR="0" lvl="0" indent="-342900" algn="l" defTabSz="914400" rtl="0" eaLnBrk="1" fontAlgn="base" latinLnBrk="0" hangingPunct="1">
                        <a:lnSpc>
                          <a:spcPct val="100000"/>
                        </a:lnSpc>
                        <a:spcBef>
                          <a:spcPts val="200"/>
                        </a:spcBef>
                        <a:spcAft>
                          <a:spcPts val="200"/>
                        </a:spcAft>
                        <a:buClr>
                          <a:srgbClr val="800000"/>
                        </a:buClr>
                        <a:buSzTx/>
                        <a:buFont typeface="Wingdings" panose="05000000000000000000" pitchFamily="2" charset="2"/>
                        <a:buChar char="Ø"/>
                        <a:tabLst/>
                        <a:defRPr/>
                      </a:pPr>
                      <a:r>
                        <a:rPr lang="en-AU" sz="1300" b="0" kern="1200" baseline="0" dirty="0" smtClean="0">
                          <a:solidFill>
                            <a:schemeClr val="tx1"/>
                          </a:solidFill>
                          <a:latin typeface="+mj-lt"/>
                          <a:ea typeface="+mn-ea"/>
                          <a:cs typeface="Arial" panose="020B0604020202020204" pitchFamily="34" charset="0"/>
                        </a:rPr>
                        <a:t>+/- 25%</a:t>
                      </a:r>
                      <a:endParaRPr lang="en-AU" sz="1300" b="0" kern="1200" dirty="0" smtClean="0">
                        <a:solidFill>
                          <a:schemeClr val="tx1"/>
                        </a:solidFill>
                        <a:latin typeface="+mj-lt"/>
                        <a:ea typeface="+mn-ea"/>
                        <a:cs typeface="Arial" panose="020B0604020202020204" pitchFamily="34" charset="0"/>
                      </a:endParaRPr>
                    </a:p>
                    <a:p>
                      <a:pPr marL="342900" marR="0" lvl="0" indent="-342900" algn="l" defTabSz="914400" rtl="0" eaLnBrk="1" fontAlgn="base" latinLnBrk="0" hangingPunct="1">
                        <a:lnSpc>
                          <a:spcPct val="100000"/>
                        </a:lnSpc>
                        <a:spcBef>
                          <a:spcPts val="200"/>
                        </a:spcBef>
                        <a:spcAft>
                          <a:spcPts val="200"/>
                        </a:spcAft>
                        <a:buClr>
                          <a:srgbClr val="800000"/>
                        </a:buClr>
                        <a:buSzTx/>
                        <a:buFont typeface="Wingdings" panose="05000000000000000000" pitchFamily="2" charset="2"/>
                        <a:buChar char="Ø"/>
                        <a:tabLst/>
                        <a:defRPr/>
                      </a:pPr>
                      <a:endParaRPr lang="en-AU" sz="1300" b="0" kern="1200" dirty="0" smtClean="0">
                        <a:solidFill>
                          <a:schemeClr val="tx1"/>
                        </a:solidFill>
                        <a:latin typeface="+mn-lt"/>
                        <a:ea typeface="+mn-ea"/>
                        <a:cs typeface="Arial" panose="020B0604020202020204" pitchFamily="34" charset="0"/>
                      </a:endParaRPr>
                    </a:p>
                  </a:txBody>
                  <a:tcPr marT="72000" marB="72000">
                    <a:lnL w="12700" cmpd="sng">
                      <a:noFill/>
                    </a:lnL>
                    <a:lnR w="12700" cmpd="sng">
                      <a:noFill/>
                    </a:lnR>
                    <a:lnT w="12700" cap="flat" cmpd="sng" algn="ctr">
                      <a:solidFill>
                        <a:srgbClr val="800000"/>
                      </a:solidFill>
                      <a:prstDash val="solid"/>
                      <a:round/>
                      <a:headEnd type="none" w="med" len="med"/>
                      <a:tailEnd type="none" w="med" len="med"/>
                    </a:lnT>
                    <a:lnB w="12700" cap="flat" cmpd="sng" algn="ctr">
                      <a:solidFill>
                        <a:srgbClr val="8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171450" marR="0" lvl="0" indent="-171450" algn="l" defTabSz="914400" rtl="0" eaLnBrk="1" fontAlgn="base" latinLnBrk="0" hangingPunct="1">
                        <a:lnSpc>
                          <a:spcPct val="100000"/>
                        </a:lnSpc>
                        <a:spcBef>
                          <a:spcPts val="200"/>
                        </a:spcBef>
                        <a:spcAft>
                          <a:spcPts val="200"/>
                        </a:spcAft>
                        <a:buClr>
                          <a:srgbClr val="800000"/>
                        </a:buClr>
                        <a:buSzTx/>
                        <a:buFont typeface="Wingdings" pitchFamily="2" charset="2"/>
                        <a:buChar char="§"/>
                        <a:tabLst/>
                        <a:defRPr/>
                      </a:pPr>
                      <a:r>
                        <a:rPr lang="en-AU" sz="1300" b="0" kern="1200" dirty="0" smtClean="0">
                          <a:solidFill>
                            <a:schemeClr val="tx1"/>
                          </a:solidFill>
                          <a:latin typeface="+mj-lt"/>
                          <a:ea typeface="+mn-ea"/>
                          <a:cs typeface="Arial" panose="020B0604020202020204" pitchFamily="34" charset="0"/>
                        </a:rPr>
                        <a:t>Good</a:t>
                      </a:r>
                    </a:p>
                    <a:p>
                      <a:pPr marL="171450" marR="0" lvl="0" indent="-171450" algn="l" defTabSz="914400" rtl="0" eaLnBrk="1" fontAlgn="base" latinLnBrk="0" hangingPunct="1">
                        <a:lnSpc>
                          <a:spcPct val="100000"/>
                        </a:lnSpc>
                        <a:spcBef>
                          <a:spcPts val="200"/>
                        </a:spcBef>
                        <a:spcAft>
                          <a:spcPts val="200"/>
                        </a:spcAft>
                        <a:buClr>
                          <a:srgbClr val="800000"/>
                        </a:buClr>
                        <a:buSzTx/>
                        <a:buFont typeface="Wingdings" pitchFamily="2" charset="2"/>
                        <a:buChar char="§"/>
                        <a:tabLst/>
                        <a:defRPr/>
                      </a:pPr>
                      <a:endParaRPr lang="en-AU" sz="1300" b="0" kern="1200" dirty="0" smtClean="0">
                        <a:solidFill>
                          <a:schemeClr val="tx1"/>
                        </a:solidFill>
                        <a:latin typeface="+mj-lt"/>
                        <a:ea typeface="+mn-ea"/>
                        <a:cs typeface="Arial" panose="020B0604020202020204" pitchFamily="34" charset="0"/>
                      </a:endParaRPr>
                    </a:p>
                  </a:txBody>
                  <a:tcPr marT="72000" marB="72000">
                    <a:lnL w="12700" cmpd="sng">
                      <a:noFill/>
                    </a:lnL>
                    <a:lnR w="12700" cmpd="sng">
                      <a:noFill/>
                    </a:lnR>
                    <a:lnT w="12700" cap="flat" cmpd="sng" algn="ctr">
                      <a:solidFill>
                        <a:srgbClr val="800000"/>
                      </a:solidFill>
                      <a:prstDash val="solid"/>
                      <a:round/>
                      <a:headEnd type="none" w="med" len="med"/>
                      <a:tailEnd type="none" w="med" len="med"/>
                    </a:lnT>
                    <a:lnB w="12700" cap="flat" cmpd="sng" algn="ctr">
                      <a:solidFill>
                        <a:srgbClr val="800000"/>
                      </a:solidFill>
                      <a:prstDash val="solid"/>
                      <a:round/>
                      <a:headEnd type="none" w="med" len="med"/>
                      <a:tailEnd type="none" w="med" len="med"/>
                    </a:lnB>
                    <a:lnTlToBr w="12700" cmpd="sng">
                      <a:noFill/>
                      <a:prstDash val="solid"/>
                    </a:lnTlToBr>
                    <a:lnBlToTr w="12700" cmpd="sng">
                      <a:noFill/>
                      <a:prstDash val="solid"/>
                    </a:lnBlToTr>
                    <a:noFill/>
                  </a:tcPr>
                </a:tc>
              </a:tr>
              <a:tr h="720000">
                <a:tc>
                  <a:txBody>
                    <a:bodyPr/>
                    <a:lstStyle/>
                    <a:p>
                      <a:r>
                        <a:rPr lang="en-AU" sz="1300" b="1" dirty="0" smtClean="0">
                          <a:solidFill>
                            <a:schemeClr val="tx1"/>
                          </a:solidFill>
                          <a:latin typeface="+mj-lt"/>
                          <a:cs typeface="Arial" panose="020B0604020202020204" pitchFamily="34" charset="0"/>
                        </a:rPr>
                        <a:t>Operating cost estimate</a:t>
                      </a:r>
                    </a:p>
                  </a:txBody>
                  <a:tcPr marT="72000" marB="72000">
                    <a:lnL w="12700" cmpd="sng">
                      <a:noFill/>
                    </a:lnL>
                    <a:lnR w="12700" cmpd="sng">
                      <a:noFill/>
                    </a:lnR>
                    <a:lnT w="12700" cap="flat" cmpd="sng" algn="ctr">
                      <a:solidFill>
                        <a:srgbClr val="800000"/>
                      </a:solidFill>
                      <a:prstDash val="solid"/>
                      <a:round/>
                      <a:headEnd type="none" w="med" len="med"/>
                      <a:tailEnd type="none" w="med" len="med"/>
                    </a:lnT>
                    <a:lnB w="12700" cap="flat" cmpd="sng" algn="ctr">
                      <a:solidFill>
                        <a:srgbClr val="8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342900" marR="0" lvl="0" indent="-342900" algn="l" defTabSz="914400" rtl="0" eaLnBrk="1" fontAlgn="base" latinLnBrk="0" hangingPunct="1">
                        <a:lnSpc>
                          <a:spcPct val="100000"/>
                        </a:lnSpc>
                        <a:spcBef>
                          <a:spcPts val="200"/>
                        </a:spcBef>
                        <a:spcAft>
                          <a:spcPts val="200"/>
                        </a:spcAft>
                        <a:buClr>
                          <a:srgbClr val="800000"/>
                        </a:buClr>
                        <a:buSzTx/>
                        <a:buFont typeface="Wingdings" panose="05000000000000000000" pitchFamily="2" charset="2"/>
                        <a:buChar char="Ø"/>
                        <a:tabLst/>
                        <a:defRPr/>
                      </a:pPr>
                      <a:r>
                        <a:rPr lang="en-AU" sz="1300" b="0" kern="1200" dirty="0" smtClean="0">
                          <a:solidFill>
                            <a:schemeClr val="tx1"/>
                          </a:solidFill>
                          <a:uFillTx/>
                          <a:latin typeface="+mn-lt"/>
                          <a:ea typeface="+mn-ea"/>
                          <a:cs typeface="Arial" panose="020B0604020202020204" pitchFamily="34" charset="0"/>
                        </a:rPr>
                        <a:t>Preliminary Economic Assessment</a:t>
                      </a:r>
                      <a:r>
                        <a:rPr lang="en-AU" sz="1300" b="0" kern="1200" baseline="0" dirty="0" smtClean="0">
                          <a:solidFill>
                            <a:schemeClr val="tx1"/>
                          </a:solidFill>
                          <a:uFillTx/>
                          <a:latin typeface="+mn-lt"/>
                          <a:ea typeface="+mn-ea"/>
                          <a:cs typeface="Arial" panose="020B0604020202020204" pitchFamily="34" charset="0"/>
                        </a:rPr>
                        <a:t> completed</a:t>
                      </a:r>
                    </a:p>
                    <a:p>
                      <a:pPr marL="342900" marR="0" lvl="0" indent="-342900" algn="l" defTabSz="914400" rtl="0" eaLnBrk="1" fontAlgn="base" latinLnBrk="0" hangingPunct="1">
                        <a:lnSpc>
                          <a:spcPct val="100000"/>
                        </a:lnSpc>
                        <a:spcBef>
                          <a:spcPts val="200"/>
                        </a:spcBef>
                        <a:spcAft>
                          <a:spcPts val="200"/>
                        </a:spcAft>
                        <a:buClr>
                          <a:srgbClr val="800000"/>
                        </a:buClr>
                        <a:buSzTx/>
                        <a:buFont typeface="Wingdings" panose="05000000000000000000" pitchFamily="2" charset="2"/>
                        <a:buChar char="Ø"/>
                        <a:tabLst/>
                        <a:defRPr/>
                      </a:pPr>
                      <a:r>
                        <a:rPr lang="en-AU" sz="1300" b="0" kern="1200" baseline="0" dirty="0" smtClean="0">
                          <a:solidFill>
                            <a:schemeClr val="tx1"/>
                          </a:solidFill>
                          <a:uFillTx/>
                          <a:latin typeface="+mn-lt"/>
                          <a:ea typeface="+mn-ea"/>
                          <a:cs typeface="Arial" panose="020B0604020202020204" pitchFamily="34" charset="0"/>
                        </a:rPr>
                        <a:t>+/- 25%</a:t>
                      </a:r>
                      <a:endParaRPr lang="en-AU" sz="1300" b="0" kern="1200" dirty="0" smtClean="0">
                        <a:solidFill>
                          <a:schemeClr val="tx1"/>
                        </a:solidFill>
                        <a:uFillTx/>
                        <a:latin typeface="+mn-lt"/>
                        <a:ea typeface="+mn-ea"/>
                        <a:cs typeface="Arial" panose="020B0604020202020204" pitchFamily="34" charset="0"/>
                      </a:endParaRPr>
                    </a:p>
                  </a:txBody>
                  <a:tcPr marT="72000" marB="72000">
                    <a:lnL w="12700" cmpd="sng">
                      <a:noFill/>
                    </a:lnL>
                    <a:lnR w="12700" cmpd="sng">
                      <a:noFill/>
                    </a:lnR>
                    <a:lnT w="12700" cap="flat" cmpd="sng" algn="ctr">
                      <a:solidFill>
                        <a:srgbClr val="800000"/>
                      </a:solidFill>
                      <a:prstDash val="solid"/>
                      <a:round/>
                      <a:headEnd type="none" w="med" len="med"/>
                      <a:tailEnd type="none" w="med" len="med"/>
                    </a:lnT>
                    <a:lnB w="12700" cap="flat" cmpd="sng" algn="ctr">
                      <a:solidFill>
                        <a:srgbClr val="8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171450" marR="0" lvl="0" indent="-171450" algn="l" defTabSz="914400" rtl="0" eaLnBrk="1" fontAlgn="base" latinLnBrk="0" hangingPunct="1">
                        <a:lnSpc>
                          <a:spcPct val="100000"/>
                        </a:lnSpc>
                        <a:spcBef>
                          <a:spcPts val="200"/>
                        </a:spcBef>
                        <a:spcAft>
                          <a:spcPts val="200"/>
                        </a:spcAft>
                        <a:buClr>
                          <a:srgbClr val="800000"/>
                        </a:buClr>
                        <a:buSzTx/>
                        <a:buFont typeface="Wingdings" pitchFamily="2" charset="2"/>
                        <a:buChar char="§"/>
                        <a:tabLst/>
                        <a:defRPr/>
                      </a:pPr>
                      <a:r>
                        <a:rPr lang="en-AU" sz="1300" b="0" kern="1200" dirty="0" smtClean="0">
                          <a:solidFill>
                            <a:schemeClr val="tx1"/>
                          </a:solidFill>
                          <a:latin typeface="+mj-lt"/>
                          <a:ea typeface="+mn-ea"/>
                          <a:cs typeface="Arial" panose="020B0604020202020204" pitchFamily="34" charset="0"/>
                        </a:rPr>
                        <a:t>Good</a:t>
                      </a:r>
                    </a:p>
                    <a:p>
                      <a:pPr marL="171450" marR="0" lvl="0" indent="-171450" algn="l" defTabSz="914400" rtl="0" eaLnBrk="1" fontAlgn="base" latinLnBrk="0" hangingPunct="1">
                        <a:lnSpc>
                          <a:spcPct val="100000"/>
                        </a:lnSpc>
                        <a:spcBef>
                          <a:spcPts val="200"/>
                        </a:spcBef>
                        <a:spcAft>
                          <a:spcPts val="200"/>
                        </a:spcAft>
                        <a:buClr>
                          <a:srgbClr val="800000"/>
                        </a:buClr>
                        <a:buSzTx/>
                        <a:buFont typeface="Wingdings" pitchFamily="2" charset="2"/>
                        <a:buChar char="§"/>
                        <a:tabLst/>
                        <a:defRPr/>
                      </a:pPr>
                      <a:endParaRPr lang="en-AU" sz="1300" b="0" kern="1200" dirty="0" smtClean="0">
                        <a:solidFill>
                          <a:schemeClr val="tx1"/>
                        </a:solidFill>
                        <a:latin typeface="+mj-lt"/>
                        <a:ea typeface="+mn-ea"/>
                        <a:cs typeface="Arial" panose="020B0604020202020204" pitchFamily="34" charset="0"/>
                      </a:endParaRPr>
                    </a:p>
                    <a:p>
                      <a:pPr marL="171450" marR="0" lvl="0" indent="-171450" algn="l" defTabSz="914400" rtl="0" eaLnBrk="1" fontAlgn="base" latinLnBrk="0" hangingPunct="1">
                        <a:lnSpc>
                          <a:spcPct val="100000"/>
                        </a:lnSpc>
                        <a:spcBef>
                          <a:spcPts val="200"/>
                        </a:spcBef>
                        <a:spcAft>
                          <a:spcPts val="200"/>
                        </a:spcAft>
                        <a:buClr>
                          <a:srgbClr val="800000"/>
                        </a:buClr>
                        <a:buSzTx/>
                        <a:buFont typeface="Wingdings" pitchFamily="2" charset="2"/>
                        <a:buChar char="§"/>
                        <a:tabLst/>
                        <a:defRPr/>
                      </a:pPr>
                      <a:endParaRPr lang="en-AU" sz="1300" b="0" kern="1200" dirty="0" smtClean="0">
                        <a:solidFill>
                          <a:schemeClr val="tx1"/>
                        </a:solidFill>
                        <a:latin typeface="+mj-lt"/>
                        <a:ea typeface="+mn-ea"/>
                        <a:cs typeface="Arial" panose="020B0604020202020204" pitchFamily="34" charset="0"/>
                      </a:endParaRPr>
                    </a:p>
                  </a:txBody>
                  <a:tcPr marT="72000" marB="72000">
                    <a:lnL w="12700" cmpd="sng">
                      <a:noFill/>
                    </a:lnL>
                    <a:lnR w="12700" cmpd="sng">
                      <a:noFill/>
                    </a:lnR>
                    <a:lnT w="12700" cap="flat" cmpd="sng" algn="ctr">
                      <a:solidFill>
                        <a:srgbClr val="800000"/>
                      </a:solidFill>
                      <a:prstDash val="solid"/>
                      <a:round/>
                      <a:headEnd type="none" w="med" len="med"/>
                      <a:tailEnd type="none" w="med" len="med"/>
                    </a:lnT>
                    <a:lnB w="12700" cap="flat" cmpd="sng" algn="ctr">
                      <a:solidFill>
                        <a:srgbClr val="800000"/>
                      </a:solidFill>
                      <a:prstDash val="solid"/>
                      <a:round/>
                      <a:headEnd type="none" w="med" len="med"/>
                      <a:tailEnd type="none" w="med" len="med"/>
                    </a:lnB>
                    <a:lnTlToBr w="12700" cmpd="sng">
                      <a:noFill/>
                      <a:prstDash val="solid"/>
                    </a:lnTlToBr>
                    <a:lnBlToTr w="12700" cmpd="sng">
                      <a:noFill/>
                      <a:prstDash val="solid"/>
                    </a:lnBlToTr>
                    <a:noFill/>
                  </a:tcPr>
                </a:tc>
              </a:tr>
            </a:tbl>
          </a:graphicData>
        </a:graphic>
      </p:graphicFrame>
      <p:sp>
        <p:nvSpPr>
          <p:cNvPr id="6" name="Title 1"/>
          <p:cNvSpPr>
            <a:spLocks noGrp="1"/>
          </p:cNvSpPr>
          <p:nvPr>
            <p:ph type="title"/>
          </p:nvPr>
        </p:nvSpPr>
        <p:spPr>
          <a:xfrm>
            <a:off x="259595" y="84368"/>
            <a:ext cx="7552765" cy="680336"/>
          </a:xfrm>
        </p:spPr>
        <p:txBody>
          <a:bodyPr/>
          <a:lstStyle/>
          <a:p>
            <a:r>
              <a:rPr lang="en-US" sz="2600" dirty="0" smtClean="0"/>
              <a:t>Project Status</a:t>
            </a:r>
            <a:endParaRPr lang="en-US" sz="2600" dirty="0"/>
          </a:p>
        </p:txBody>
      </p:sp>
    </p:spTree>
    <p:extLst>
      <p:ext uri="{BB962C8B-B14F-4D97-AF65-F5344CB8AC3E}">
        <p14:creationId xmlns:p14="http://schemas.microsoft.com/office/powerpoint/2010/main" val="457337952"/>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sz="2600" dirty="0" smtClean="0"/>
              <a:t>Work Program to </a:t>
            </a:r>
            <a:r>
              <a:rPr lang="en-AU" sz="2600" dirty="0">
                <a:solidFill>
                  <a:srgbClr val="800000"/>
                </a:solidFill>
              </a:rPr>
              <a:t>F</a:t>
            </a:r>
            <a:r>
              <a:rPr lang="en-AU" sz="2600" dirty="0" smtClean="0">
                <a:solidFill>
                  <a:srgbClr val="800000"/>
                </a:solidFill>
              </a:rPr>
              <a:t>inal </a:t>
            </a:r>
            <a:r>
              <a:rPr lang="en-AU" sz="2600" dirty="0">
                <a:solidFill>
                  <a:srgbClr val="800000"/>
                </a:solidFill>
              </a:rPr>
              <a:t>I</a:t>
            </a:r>
            <a:r>
              <a:rPr lang="en-AU" sz="2600" dirty="0" smtClean="0">
                <a:solidFill>
                  <a:srgbClr val="800000"/>
                </a:solidFill>
              </a:rPr>
              <a:t>nvestment </a:t>
            </a:r>
            <a:r>
              <a:rPr lang="en-AU" sz="2600" dirty="0"/>
              <a:t>D</a:t>
            </a:r>
            <a:r>
              <a:rPr lang="en-AU" sz="2600" dirty="0" smtClean="0"/>
              <a:t>ecision</a:t>
            </a:r>
            <a:endParaRPr lang="en-AU" sz="2600" dirty="0"/>
          </a:p>
        </p:txBody>
      </p:sp>
      <p:sp>
        <p:nvSpPr>
          <p:cNvPr id="9" name="Rectangle 6"/>
          <p:cNvSpPr>
            <a:spLocks noGrp="1" noChangeArrowheads="1"/>
          </p:cNvSpPr>
          <p:nvPr>
            <p:ph type="sldNum" sz="quarter" idx="4294967295"/>
          </p:nvPr>
        </p:nvSpPr>
        <p:spPr>
          <a:xfrm>
            <a:off x="7915776" y="6533587"/>
            <a:ext cx="1012371" cy="206375"/>
          </a:xfrm>
          <a:prstGeom prst="rect">
            <a:avLst/>
          </a:prstGeom>
          <a:ln/>
        </p:spPr>
        <p:txBody>
          <a:bodyPr/>
          <a:lstStyle>
            <a:lvl1pPr algn="r">
              <a:defRPr sz="1400" b="0">
                <a:solidFill>
                  <a:schemeClr val="bg1"/>
                </a:solidFill>
              </a:defRPr>
            </a:lvl1pPr>
          </a:lstStyle>
          <a:p>
            <a:pPr>
              <a:defRPr/>
            </a:pPr>
            <a:fld id="{C0058901-BB66-4C24-8E05-A9D61A0959F8}" type="slidenum">
              <a:rPr lang="en-AU" sz="1200" smtClean="0">
                <a:latin typeface="Helvetica" pitchFamily="34" charset="0"/>
              </a:rPr>
              <a:pPr>
                <a:defRPr/>
              </a:pPr>
              <a:t>20</a:t>
            </a:fld>
            <a:endParaRPr lang="en-AU" sz="1200" dirty="0">
              <a:latin typeface="Helvetica" pitchFamily="34" charset="0"/>
            </a:endParaRPr>
          </a:p>
        </p:txBody>
      </p:sp>
      <p:graphicFrame>
        <p:nvGraphicFramePr>
          <p:cNvPr id="6" name="Table 5"/>
          <p:cNvGraphicFramePr>
            <a:graphicFrameLocks noGrp="1"/>
          </p:cNvGraphicFramePr>
          <p:nvPr>
            <p:extLst>
              <p:ext uri="{D42A27DB-BD31-4B8C-83A1-F6EECF244321}">
                <p14:modId xmlns:p14="http://schemas.microsoft.com/office/powerpoint/2010/main" val="820602843"/>
              </p:ext>
            </p:extLst>
          </p:nvPr>
        </p:nvGraphicFramePr>
        <p:xfrm>
          <a:off x="259595" y="1426882"/>
          <a:ext cx="8553601" cy="3777774"/>
        </p:xfrm>
        <a:graphic>
          <a:graphicData uri="http://schemas.openxmlformats.org/drawingml/2006/table">
            <a:tbl>
              <a:tblPr firstRow="1" bandRow="1">
                <a:tableStyleId>{5C22544A-7EE6-4342-B048-85BDC9FD1C3A}</a:tableStyleId>
              </a:tblPr>
              <a:tblGrid>
                <a:gridCol w="1527306"/>
                <a:gridCol w="4516795"/>
                <a:gridCol w="2509500"/>
              </a:tblGrid>
              <a:tr h="372214">
                <a:tc>
                  <a:txBody>
                    <a:bodyPr/>
                    <a:lstStyle/>
                    <a:p>
                      <a:r>
                        <a:rPr lang="en-AU" sz="1300" b="1" dirty="0" smtClean="0">
                          <a:solidFill>
                            <a:srgbClr val="800000"/>
                          </a:solidFill>
                          <a:latin typeface="+mj-lt"/>
                          <a:cs typeface="Arial" panose="020B0604020202020204" pitchFamily="34" charset="0"/>
                        </a:rPr>
                        <a:t>Area</a:t>
                      </a:r>
                      <a:endParaRPr lang="en-AU" sz="1300" b="1" dirty="0">
                        <a:solidFill>
                          <a:srgbClr val="800000"/>
                        </a:solidFill>
                        <a:latin typeface="+mj-lt"/>
                        <a:cs typeface="Arial" panose="020B0604020202020204" pitchFamily="34" charset="0"/>
                      </a:endParaRPr>
                    </a:p>
                  </a:txBody>
                  <a:tcPr marT="72000" marB="72000">
                    <a:lnL w="12700" cmpd="sng">
                      <a:noFill/>
                    </a:lnL>
                    <a:lnR w="12700" cmpd="sng">
                      <a:noFill/>
                    </a:lnR>
                    <a:lnT w="12700" cap="flat" cmpd="sng" algn="ctr">
                      <a:solidFill>
                        <a:srgbClr val="800000"/>
                      </a:solidFill>
                      <a:prstDash val="solid"/>
                      <a:round/>
                      <a:headEnd type="none" w="med" len="med"/>
                      <a:tailEnd type="none" w="med" len="med"/>
                    </a:lnT>
                    <a:lnB w="12700" cap="flat" cmpd="sng" algn="ctr">
                      <a:solidFill>
                        <a:srgbClr val="800000"/>
                      </a:solidFill>
                      <a:prstDash val="solid"/>
                      <a:round/>
                      <a:headEnd type="none" w="med" len="med"/>
                      <a:tailEnd type="none" w="med" len="med"/>
                    </a:lnB>
                    <a:lnTlToBr w="12700" cmpd="sng">
                      <a:noFill/>
                      <a:prstDash val="solid"/>
                    </a:lnTlToBr>
                    <a:lnBlToTr w="12700" cmpd="sng">
                      <a:noFill/>
                      <a:prstDash val="solid"/>
                    </a:lnBlToTr>
                    <a:solidFill>
                      <a:srgbClr val="800000">
                        <a:alpha val="30000"/>
                      </a:srgbClr>
                    </a:solidFill>
                  </a:tcPr>
                </a:tc>
                <a:tc>
                  <a:txBody>
                    <a:bodyPr/>
                    <a:lstStyle/>
                    <a:p>
                      <a:pPr marL="0" marR="0" lvl="0" indent="0" algn="l" defTabSz="914400" rtl="0" eaLnBrk="1" fontAlgn="base" latinLnBrk="0" hangingPunct="1">
                        <a:lnSpc>
                          <a:spcPct val="100000"/>
                        </a:lnSpc>
                        <a:spcBef>
                          <a:spcPts val="200"/>
                        </a:spcBef>
                        <a:spcAft>
                          <a:spcPts val="200"/>
                        </a:spcAft>
                        <a:buClr>
                          <a:srgbClr val="800000"/>
                        </a:buClr>
                        <a:buSzTx/>
                        <a:buFont typeface="Wingdings" pitchFamily="2" charset="2"/>
                        <a:buNone/>
                        <a:tabLst/>
                        <a:defRPr/>
                      </a:pPr>
                      <a:r>
                        <a:rPr lang="en-AU" sz="1300" b="1" kern="1200" dirty="0" smtClean="0">
                          <a:solidFill>
                            <a:srgbClr val="800000"/>
                          </a:solidFill>
                          <a:latin typeface="+mj-lt"/>
                          <a:ea typeface="+mn-ea"/>
                          <a:cs typeface="Arial" panose="020B0604020202020204" pitchFamily="34" charset="0"/>
                        </a:rPr>
                        <a:t>Work Outstanding</a:t>
                      </a:r>
                    </a:p>
                  </a:txBody>
                  <a:tcPr marT="72000" marB="72000">
                    <a:lnL w="12700" cmpd="sng">
                      <a:noFill/>
                    </a:lnL>
                    <a:lnR w="12700" cmpd="sng">
                      <a:noFill/>
                    </a:lnR>
                    <a:lnT w="12700" cap="flat" cmpd="sng" algn="ctr">
                      <a:solidFill>
                        <a:srgbClr val="800000"/>
                      </a:solidFill>
                      <a:prstDash val="solid"/>
                      <a:round/>
                      <a:headEnd type="none" w="med" len="med"/>
                      <a:tailEnd type="none" w="med" len="med"/>
                    </a:lnT>
                    <a:lnB w="12700" cap="flat" cmpd="sng" algn="ctr">
                      <a:solidFill>
                        <a:srgbClr val="800000"/>
                      </a:solidFill>
                      <a:prstDash val="solid"/>
                      <a:round/>
                      <a:headEnd type="none" w="med" len="med"/>
                      <a:tailEnd type="none" w="med" len="med"/>
                    </a:lnB>
                    <a:lnTlToBr w="12700" cmpd="sng">
                      <a:noFill/>
                      <a:prstDash val="solid"/>
                    </a:lnTlToBr>
                    <a:lnBlToTr w="12700" cmpd="sng">
                      <a:noFill/>
                      <a:prstDash val="solid"/>
                    </a:lnBlToTr>
                    <a:solidFill>
                      <a:srgbClr val="800000">
                        <a:alpha val="30000"/>
                      </a:srgbClr>
                    </a:solidFill>
                  </a:tcPr>
                </a:tc>
                <a:tc>
                  <a:txBody>
                    <a:bodyPr/>
                    <a:lstStyle/>
                    <a:p>
                      <a:pPr marL="0" marR="0" lvl="0" indent="0" algn="l" defTabSz="914400" rtl="0" eaLnBrk="1" fontAlgn="base" latinLnBrk="0" hangingPunct="1">
                        <a:lnSpc>
                          <a:spcPct val="100000"/>
                        </a:lnSpc>
                        <a:spcBef>
                          <a:spcPts val="200"/>
                        </a:spcBef>
                        <a:spcAft>
                          <a:spcPts val="200"/>
                        </a:spcAft>
                        <a:buClr>
                          <a:srgbClr val="800000"/>
                        </a:buClr>
                        <a:buSzTx/>
                        <a:buFont typeface="Wingdings" pitchFamily="2" charset="2"/>
                        <a:buNone/>
                        <a:tabLst/>
                        <a:defRPr/>
                      </a:pPr>
                      <a:r>
                        <a:rPr lang="en-AU" sz="1300" b="1" kern="1200" dirty="0" smtClean="0">
                          <a:solidFill>
                            <a:srgbClr val="800000"/>
                          </a:solidFill>
                          <a:latin typeface="+mj-lt"/>
                          <a:ea typeface="+mn-ea"/>
                          <a:cs typeface="Arial" panose="020B0604020202020204" pitchFamily="34" charset="0"/>
                        </a:rPr>
                        <a:t>Comment</a:t>
                      </a:r>
                    </a:p>
                  </a:txBody>
                  <a:tcPr marT="72000" marB="72000">
                    <a:lnL w="12700" cmpd="sng">
                      <a:noFill/>
                    </a:lnL>
                    <a:lnR w="12700" cmpd="sng">
                      <a:noFill/>
                    </a:lnR>
                    <a:lnT w="12700" cap="flat" cmpd="sng" algn="ctr">
                      <a:solidFill>
                        <a:srgbClr val="800000"/>
                      </a:solidFill>
                      <a:prstDash val="solid"/>
                      <a:round/>
                      <a:headEnd type="none" w="med" len="med"/>
                      <a:tailEnd type="none" w="med" len="med"/>
                    </a:lnT>
                    <a:lnB w="12700" cap="flat" cmpd="sng" algn="ctr">
                      <a:solidFill>
                        <a:srgbClr val="800000"/>
                      </a:solidFill>
                      <a:prstDash val="solid"/>
                      <a:round/>
                      <a:headEnd type="none" w="med" len="med"/>
                      <a:tailEnd type="none" w="med" len="med"/>
                    </a:lnB>
                    <a:lnTlToBr w="12700" cmpd="sng">
                      <a:noFill/>
                      <a:prstDash val="solid"/>
                    </a:lnTlToBr>
                    <a:lnBlToTr w="12700" cmpd="sng">
                      <a:noFill/>
                      <a:prstDash val="solid"/>
                    </a:lnBlToTr>
                    <a:solidFill>
                      <a:srgbClr val="800000">
                        <a:alpha val="30000"/>
                      </a:srgbClr>
                    </a:solidFill>
                  </a:tcPr>
                </a:tc>
              </a:tr>
              <a:tr h="372214">
                <a:tc>
                  <a:txBody>
                    <a:bodyPr/>
                    <a:lstStyle/>
                    <a:p>
                      <a:r>
                        <a:rPr lang="en-AU" sz="1300" b="1" dirty="0" smtClean="0">
                          <a:solidFill>
                            <a:schemeClr val="tx1"/>
                          </a:solidFill>
                          <a:latin typeface="+mj-lt"/>
                          <a:cs typeface="Arial" panose="020B0604020202020204" pitchFamily="34" charset="0"/>
                        </a:rPr>
                        <a:t>Reserves</a:t>
                      </a:r>
                      <a:endParaRPr lang="en-AU" sz="1300" b="1" dirty="0">
                        <a:solidFill>
                          <a:schemeClr val="tx1"/>
                        </a:solidFill>
                        <a:latin typeface="+mj-lt"/>
                        <a:cs typeface="Arial" panose="020B0604020202020204" pitchFamily="34" charset="0"/>
                      </a:endParaRPr>
                    </a:p>
                  </a:txBody>
                  <a:tcPr marT="72000" marB="72000">
                    <a:lnL w="12700" cmpd="sng">
                      <a:noFill/>
                    </a:lnL>
                    <a:lnR w="12700" cmpd="sng">
                      <a:noFill/>
                    </a:lnR>
                    <a:lnT w="12700" cap="flat" cmpd="sng" algn="ctr">
                      <a:solidFill>
                        <a:srgbClr val="800000"/>
                      </a:solidFill>
                      <a:prstDash val="solid"/>
                      <a:round/>
                      <a:headEnd type="none" w="med" len="med"/>
                      <a:tailEnd type="none" w="med" len="med"/>
                    </a:lnT>
                    <a:lnB w="12700" cap="flat" cmpd="sng" algn="ctr">
                      <a:solidFill>
                        <a:srgbClr val="8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342900" marR="0" lvl="0" indent="-342900" algn="l" defTabSz="914400" rtl="0" eaLnBrk="1" fontAlgn="base" latinLnBrk="0" hangingPunct="1">
                        <a:lnSpc>
                          <a:spcPct val="100000"/>
                        </a:lnSpc>
                        <a:spcBef>
                          <a:spcPts val="200"/>
                        </a:spcBef>
                        <a:spcAft>
                          <a:spcPts val="200"/>
                        </a:spcAft>
                        <a:buClr>
                          <a:srgbClr val="800000"/>
                        </a:buClr>
                        <a:buSzTx/>
                        <a:buFont typeface="Wingdings" panose="05000000000000000000" pitchFamily="2" charset="2"/>
                        <a:buChar char="Ø"/>
                        <a:tabLst/>
                        <a:defRPr/>
                      </a:pPr>
                      <a:r>
                        <a:rPr lang="en-AU" sz="1300" b="0" kern="1200" dirty="0" smtClean="0">
                          <a:solidFill>
                            <a:schemeClr val="tx1"/>
                          </a:solidFill>
                          <a:latin typeface="+mj-lt"/>
                          <a:ea typeface="+mn-ea"/>
                          <a:cs typeface="Arial" panose="020B0604020202020204" pitchFamily="34" charset="0"/>
                        </a:rPr>
                        <a:t>Complete Ore Reserve calculation</a:t>
                      </a:r>
                    </a:p>
                  </a:txBody>
                  <a:tcPr marT="72000" marB="72000">
                    <a:lnL w="12700" cmpd="sng">
                      <a:noFill/>
                    </a:lnL>
                    <a:lnR w="12700" cmpd="sng">
                      <a:noFill/>
                    </a:lnR>
                    <a:lnT w="12700" cap="flat" cmpd="sng" algn="ctr">
                      <a:solidFill>
                        <a:srgbClr val="800000"/>
                      </a:solidFill>
                      <a:prstDash val="solid"/>
                      <a:round/>
                      <a:headEnd type="none" w="med" len="med"/>
                      <a:tailEnd type="none" w="med" len="med"/>
                    </a:lnT>
                    <a:lnB w="12700" cap="flat" cmpd="sng" algn="ctr">
                      <a:solidFill>
                        <a:srgbClr val="8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171450" marR="0" lvl="0" indent="-171450" algn="l" defTabSz="914400" rtl="0" eaLnBrk="1" fontAlgn="base" latinLnBrk="0" hangingPunct="1">
                        <a:lnSpc>
                          <a:spcPct val="100000"/>
                        </a:lnSpc>
                        <a:spcBef>
                          <a:spcPts val="200"/>
                        </a:spcBef>
                        <a:spcAft>
                          <a:spcPts val="200"/>
                        </a:spcAft>
                        <a:buClr>
                          <a:srgbClr val="800000"/>
                        </a:buClr>
                        <a:buSzTx/>
                        <a:buFont typeface="Wingdings" pitchFamily="2" charset="2"/>
                        <a:buChar char="§"/>
                        <a:tabLst/>
                        <a:defRPr/>
                      </a:pPr>
                      <a:r>
                        <a:rPr lang="en-AU" sz="1300" b="0" kern="1200" dirty="0" smtClean="0">
                          <a:solidFill>
                            <a:schemeClr val="tx1"/>
                          </a:solidFill>
                          <a:latin typeface="+mj-lt"/>
                          <a:ea typeface="+mn-ea"/>
                          <a:cs typeface="Arial" panose="020B0604020202020204" pitchFamily="34" charset="0"/>
                        </a:rPr>
                        <a:t>Limited further drilling required</a:t>
                      </a:r>
                    </a:p>
                    <a:p>
                      <a:pPr marL="171450" marR="0" lvl="0" indent="-171450" algn="l" defTabSz="914400" rtl="0" eaLnBrk="1" fontAlgn="base" latinLnBrk="0" hangingPunct="1">
                        <a:lnSpc>
                          <a:spcPct val="100000"/>
                        </a:lnSpc>
                        <a:spcBef>
                          <a:spcPts val="200"/>
                        </a:spcBef>
                        <a:spcAft>
                          <a:spcPts val="200"/>
                        </a:spcAft>
                        <a:buClr>
                          <a:srgbClr val="800000"/>
                        </a:buClr>
                        <a:buSzTx/>
                        <a:buFont typeface="Wingdings" pitchFamily="2" charset="2"/>
                        <a:buChar char="§"/>
                        <a:tabLst/>
                        <a:defRPr/>
                      </a:pPr>
                      <a:r>
                        <a:rPr lang="en-AU" sz="1300" b="0" kern="1200" dirty="0" smtClean="0">
                          <a:solidFill>
                            <a:schemeClr val="tx1"/>
                          </a:solidFill>
                          <a:latin typeface="+mj-lt"/>
                          <a:ea typeface="+mn-ea"/>
                          <a:cs typeface="Arial" panose="020B0604020202020204" pitchFamily="34" charset="0"/>
                        </a:rPr>
                        <a:t>In conjunction with feasibility study</a:t>
                      </a:r>
                    </a:p>
                  </a:txBody>
                  <a:tcPr marT="72000" marB="72000">
                    <a:lnL w="12700" cmpd="sng">
                      <a:noFill/>
                    </a:lnL>
                    <a:lnR w="12700" cmpd="sng">
                      <a:noFill/>
                    </a:lnR>
                    <a:lnT w="12700" cap="flat" cmpd="sng" algn="ctr">
                      <a:solidFill>
                        <a:srgbClr val="800000"/>
                      </a:solidFill>
                      <a:prstDash val="solid"/>
                      <a:round/>
                      <a:headEnd type="none" w="med" len="med"/>
                      <a:tailEnd type="none" w="med" len="med"/>
                    </a:lnT>
                    <a:lnB w="12700" cap="flat" cmpd="sng" algn="ctr">
                      <a:solidFill>
                        <a:srgbClr val="800000"/>
                      </a:solidFill>
                      <a:prstDash val="solid"/>
                      <a:round/>
                      <a:headEnd type="none" w="med" len="med"/>
                      <a:tailEnd type="none" w="med" len="med"/>
                    </a:lnB>
                    <a:lnTlToBr w="12700" cmpd="sng">
                      <a:noFill/>
                      <a:prstDash val="solid"/>
                    </a:lnTlToBr>
                    <a:lnBlToTr w="12700" cmpd="sng">
                      <a:noFill/>
                      <a:prstDash val="solid"/>
                    </a:lnBlToTr>
                    <a:noFill/>
                  </a:tcPr>
                </a:tc>
              </a:tr>
              <a:tr h="649995">
                <a:tc>
                  <a:txBody>
                    <a:bodyPr/>
                    <a:lstStyle/>
                    <a:p>
                      <a:r>
                        <a:rPr lang="en-AU" sz="1300" b="1" dirty="0" smtClean="0">
                          <a:solidFill>
                            <a:schemeClr val="tx1"/>
                          </a:solidFill>
                          <a:latin typeface="+mj-lt"/>
                          <a:cs typeface="Arial" panose="020B0604020202020204" pitchFamily="34" charset="0"/>
                        </a:rPr>
                        <a:t>Approvals</a:t>
                      </a:r>
                      <a:endParaRPr lang="en-AU" sz="1300" b="1" dirty="0">
                        <a:solidFill>
                          <a:schemeClr val="tx1"/>
                        </a:solidFill>
                        <a:latin typeface="+mj-lt"/>
                        <a:cs typeface="Arial" panose="020B0604020202020204" pitchFamily="34" charset="0"/>
                      </a:endParaRPr>
                    </a:p>
                  </a:txBody>
                  <a:tcPr marT="72000" marB="72000">
                    <a:lnL w="12700" cmpd="sng">
                      <a:noFill/>
                    </a:lnL>
                    <a:lnR w="12700" cmpd="sng">
                      <a:noFill/>
                    </a:lnR>
                    <a:lnT w="12700" cap="flat" cmpd="sng" algn="ctr">
                      <a:solidFill>
                        <a:srgbClr val="800000"/>
                      </a:solidFill>
                      <a:prstDash val="solid"/>
                      <a:round/>
                      <a:headEnd type="none" w="med" len="med"/>
                      <a:tailEnd type="none" w="med" len="med"/>
                    </a:lnT>
                    <a:lnB w="12700" cap="flat" cmpd="sng" algn="ctr">
                      <a:solidFill>
                        <a:srgbClr val="8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342900" marR="0" lvl="0" indent="-342900" algn="l" defTabSz="914400" rtl="0" eaLnBrk="1" fontAlgn="base" latinLnBrk="0" hangingPunct="1">
                        <a:lnSpc>
                          <a:spcPct val="100000"/>
                        </a:lnSpc>
                        <a:spcBef>
                          <a:spcPts val="200"/>
                        </a:spcBef>
                        <a:spcAft>
                          <a:spcPts val="200"/>
                        </a:spcAft>
                        <a:buClr>
                          <a:srgbClr val="800000"/>
                        </a:buClr>
                        <a:buSzTx/>
                        <a:buFont typeface="Wingdings" panose="05000000000000000000" pitchFamily="2" charset="2"/>
                        <a:buChar char="Ø"/>
                        <a:tabLst/>
                        <a:defRPr/>
                      </a:pPr>
                      <a:r>
                        <a:rPr lang="en-AU" sz="1300" b="0" kern="1200" dirty="0" smtClean="0">
                          <a:solidFill>
                            <a:schemeClr val="tx1"/>
                          </a:solidFill>
                          <a:latin typeface="+mj-lt"/>
                          <a:ea typeface="+mn-ea"/>
                          <a:cs typeface="Arial" panose="020B0604020202020204" pitchFamily="34" charset="0"/>
                        </a:rPr>
                        <a:t>Submit</a:t>
                      </a:r>
                      <a:r>
                        <a:rPr lang="en-AU" sz="1300" b="0" kern="1200" baseline="0" dirty="0" smtClean="0">
                          <a:solidFill>
                            <a:schemeClr val="tx1"/>
                          </a:solidFill>
                          <a:latin typeface="+mj-lt"/>
                          <a:ea typeface="+mn-ea"/>
                          <a:cs typeface="Arial" panose="020B0604020202020204" pitchFamily="34" charset="0"/>
                        </a:rPr>
                        <a:t> Mining Proposal</a:t>
                      </a:r>
                    </a:p>
                    <a:p>
                      <a:pPr marL="342900" marR="0" lvl="0" indent="-342900" algn="l" defTabSz="914400" rtl="0" eaLnBrk="1" fontAlgn="base" latinLnBrk="0" hangingPunct="1">
                        <a:lnSpc>
                          <a:spcPct val="100000"/>
                        </a:lnSpc>
                        <a:spcBef>
                          <a:spcPts val="200"/>
                        </a:spcBef>
                        <a:spcAft>
                          <a:spcPts val="200"/>
                        </a:spcAft>
                        <a:buClr>
                          <a:srgbClr val="800000"/>
                        </a:buClr>
                        <a:buSzTx/>
                        <a:buFont typeface="Wingdings" panose="05000000000000000000" pitchFamily="2" charset="2"/>
                        <a:buChar char="Ø"/>
                        <a:tabLst/>
                        <a:defRPr/>
                      </a:pPr>
                      <a:r>
                        <a:rPr lang="en-AU" sz="1300" b="0" kern="1200" baseline="0" dirty="0" smtClean="0">
                          <a:solidFill>
                            <a:schemeClr val="tx1"/>
                          </a:solidFill>
                          <a:latin typeface="+mj-lt"/>
                          <a:ea typeface="+mn-ea"/>
                          <a:cs typeface="Arial" panose="020B0604020202020204" pitchFamily="34" charset="0"/>
                        </a:rPr>
                        <a:t>Finalise Millipede and Lake Maitland approvals process</a:t>
                      </a:r>
                    </a:p>
                    <a:p>
                      <a:pPr marL="342900" marR="0" lvl="0" indent="-342900" algn="l" defTabSz="914400" rtl="0" eaLnBrk="1" fontAlgn="base" latinLnBrk="0" hangingPunct="1">
                        <a:lnSpc>
                          <a:spcPct val="100000"/>
                        </a:lnSpc>
                        <a:spcBef>
                          <a:spcPts val="200"/>
                        </a:spcBef>
                        <a:spcAft>
                          <a:spcPts val="200"/>
                        </a:spcAft>
                        <a:buClr>
                          <a:srgbClr val="800000"/>
                        </a:buClr>
                        <a:buSzTx/>
                        <a:buFont typeface="Wingdings" panose="05000000000000000000" pitchFamily="2" charset="2"/>
                        <a:buChar char="Ø"/>
                        <a:tabLst/>
                        <a:defRPr/>
                      </a:pPr>
                      <a:r>
                        <a:rPr lang="en-AU" sz="1300" b="0" kern="1200" baseline="0" dirty="0" smtClean="0">
                          <a:solidFill>
                            <a:schemeClr val="tx1"/>
                          </a:solidFill>
                          <a:latin typeface="+mj-lt"/>
                          <a:ea typeface="+mn-ea"/>
                          <a:cs typeface="Arial" panose="020B0604020202020204" pitchFamily="34" charset="0"/>
                        </a:rPr>
                        <a:t>Traditional Owner agreements</a:t>
                      </a:r>
                      <a:endParaRPr lang="en-AU" sz="1300" b="0" kern="1200" dirty="0" smtClean="0">
                        <a:solidFill>
                          <a:schemeClr val="tx1"/>
                        </a:solidFill>
                        <a:latin typeface="+mj-lt"/>
                        <a:ea typeface="+mn-ea"/>
                        <a:cs typeface="Arial" panose="020B0604020202020204" pitchFamily="34" charset="0"/>
                      </a:endParaRPr>
                    </a:p>
                  </a:txBody>
                  <a:tcPr marT="72000" marB="72000">
                    <a:lnL w="12700" cmpd="sng">
                      <a:noFill/>
                    </a:lnL>
                    <a:lnR w="12700" cmpd="sng">
                      <a:noFill/>
                    </a:lnR>
                    <a:lnT w="12700" cap="flat" cmpd="sng" algn="ctr">
                      <a:solidFill>
                        <a:srgbClr val="800000"/>
                      </a:solidFill>
                      <a:prstDash val="solid"/>
                      <a:round/>
                      <a:headEnd type="none" w="med" len="med"/>
                      <a:tailEnd type="none" w="med" len="med"/>
                    </a:lnT>
                    <a:lnB w="12700" cap="flat" cmpd="sng" algn="ctr">
                      <a:solidFill>
                        <a:srgbClr val="8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171450" marR="0" lvl="0" indent="-171450" algn="l" defTabSz="914400" rtl="0" eaLnBrk="1" fontAlgn="base" latinLnBrk="0" hangingPunct="1">
                        <a:lnSpc>
                          <a:spcPct val="100000"/>
                        </a:lnSpc>
                        <a:spcBef>
                          <a:spcPts val="200"/>
                        </a:spcBef>
                        <a:spcAft>
                          <a:spcPts val="200"/>
                        </a:spcAft>
                        <a:buClr>
                          <a:srgbClr val="800000"/>
                        </a:buClr>
                        <a:buSzTx/>
                        <a:buFont typeface="Wingdings" pitchFamily="2" charset="2"/>
                        <a:buChar char="§"/>
                        <a:tabLst/>
                        <a:defRPr/>
                      </a:pPr>
                      <a:r>
                        <a:rPr lang="en-AU" sz="1300" b="0" kern="1200" dirty="0" smtClean="0">
                          <a:solidFill>
                            <a:schemeClr val="tx1"/>
                          </a:solidFill>
                          <a:latin typeface="+mj-lt"/>
                          <a:ea typeface="+mn-ea"/>
                          <a:cs typeface="Arial" panose="020B0604020202020204" pitchFamily="34" charset="0"/>
                        </a:rPr>
                        <a:t>In hand, to be initiated consistent</a:t>
                      </a:r>
                      <a:r>
                        <a:rPr lang="en-AU" sz="1300" b="0" kern="1200" baseline="0" dirty="0" smtClean="0">
                          <a:solidFill>
                            <a:schemeClr val="tx1"/>
                          </a:solidFill>
                          <a:latin typeface="+mj-lt"/>
                          <a:ea typeface="+mn-ea"/>
                          <a:cs typeface="Arial" panose="020B0604020202020204" pitchFamily="34" charset="0"/>
                        </a:rPr>
                        <a:t> with production timetable</a:t>
                      </a:r>
                      <a:endParaRPr lang="en-AU" sz="1300" b="0" kern="1200" dirty="0" smtClean="0">
                        <a:solidFill>
                          <a:schemeClr val="tx1"/>
                        </a:solidFill>
                        <a:latin typeface="+mj-lt"/>
                        <a:ea typeface="+mn-ea"/>
                        <a:cs typeface="Arial" panose="020B0604020202020204" pitchFamily="34" charset="0"/>
                      </a:endParaRPr>
                    </a:p>
                    <a:p>
                      <a:pPr marL="171450" marR="0" lvl="0" indent="-171450" algn="l" defTabSz="914400" rtl="0" eaLnBrk="1" fontAlgn="base" latinLnBrk="0" hangingPunct="1">
                        <a:lnSpc>
                          <a:spcPct val="100000"/>
                        </a:lnSpc>
                        <a:spcBef>
                          <a:spcPts val="200"/>
                        </a:spcBef>
                        <a:spcAft>
                          <a:spcPts val="200"/>
                        </a:spcAft>
                        <a:buClr>
                          <a:srgbClr val="800000"/>
                        </a:buClr>
                        <a:buSzTx/>
                        <a:buFont typeface="Wingdings" pitchFamily="2" charset="2"/>
                        <a:buChar char="§"/>
                        <a:tabLst/>
                        <a:defRPr/>
                      </a:pPr>
                      <a:endParaRPr lang="en-AU" sz="1300" b="0" kern="1200" dirty="0" smtClean="0">
                        <a:solidFill>
                          <a:schemeClr val="tx1"/>
                        </a:solidFill>
                        <a:latin typeface="+mj-lt"/>
                        <a:ea typeface="+mn-ea"/>
                        <a:cs typeface="Arial" panose="020B0604020202020204" pitchFamily="34" charset="0"/>
                      </a:endParaRPr>
                    </a:p>
                  </a:txBody>
                  <a:tcPr marT="72000" marB="72000">
                    <a:lnL w="12700" cmpd="sng">
                      <a:noFill/>
                    </a:lnL>
                    <a:lnR w="12700" cmpd="sng">
                      <a:noFill/>
                    </a:lnR>
                    <a:lnT w="12700" cap="flat" cmpd="sng" algn="ctr">
                      <a:solidFill>
                        <a:srgbClr val="800000"/>
                      </a:solidFill>
                      <a:prstDash val="solid"/>
                      <a:round/>
                      <a:headEnd type="none" w="med" len="med"/>
                      <a:tailEnd type="none" w="med" len="med"/>
                    </a:lnT>
                    <a:lnB w="12700" cap="flat" cmpd="sng" algn="ctr">
                      <a:solidFill>
                        <a:srgbClr val="800000"/>
                      </a:solidFill>
                      <a:prstDash val="solid"/>
                      <a:round/>
                      <a:headEnd type="none" w="med" len="med"/>
                      <a:tailEnd type="none" w="med" len="med"/>
                    </a:lnB>
                    <a:lnTlToBr w="12700" cmpd="sng">
                      <a:noFill/>
                      <a:prstDash val="solid"/>
                    </a:lnTlToBr>
                    <a:lnBlToTr w="12700" cmpd="sng">
                      <a:noFill/>
                      <a:prstDash val="solid"/>
                    </a:lnBlToTr>
                    <a:noFill/>
                  </a:tcPr>
                </a:tc>
              </a:tr>
              <a:tr h="423299">
                <a:tc>
                  <a:txBody>
                    <a:bodyPr/>
                    <a:lstStyle/>
                    <a:p>
                      <a:r>
                        <a:rPr lang="en-AU" sz="1300" b="1" dirty="0" smtClean="0">
                          <a:solidFill>
                            <a:schemeClr val="tx1"/>
                          </a:solidFill>
                          <a:latin typeface="+mj-lt"/>
                          <a:cs typeface="Arial" panose="020B0604020202020204" pitchFamily="34" charset="0"/>
                        </a:rPr>
                        <a:t>Feasibility Study</a:t>
                      </a:r>
                      <a:endParaRPr lang="en-AU" sz="1300" b="1" dirty="0">
                        <a:solidFill>
                          <a:schemeClr val="tx1"/>
                        </a:solidFill>
                        <a:latin typeface="+mj-lt"/>
                        <a:cs typeface="Arial" panose="020B0604020202020204" pitchFamily="34" charset="0"/>
                      </a:endParaRPr>
                    </a:p>
                  </a:txBody>
                  <a:tcPr marT="72000" marB="72000">
                    <a:lnL w="12700" cmpd="sng">
                      <a:noFill/>
                    </a:lnL>
                    <a:lnR w="12700" cmpd="sng">
                      <a:noFill/>
                    </a:lnR>
                    <a:lnT w="12700" cap="flat" cmpd="sng" algn="ctr">
                      <a:solidFill>
                        <a:srgbClr val="800000"/>
                      </a:solidFill>
                      <a:prstDash val="solid"/>
                      <a:round/>
                      <a:headEnd type="none" w="med" len="med"/>
                      <a:tailEnd type="none" w="med" len="med"/>
                    </a:lnT>
                    <a:lnB w="12700" cap="flat" cmpd="sng" algn="ctr">
                      <a:solidFill>
                        <a:srgbClr val="8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342900" marR="0" lvl="0" indent="-342900" algn="l" defTabSz="914400" rtl="0" eaLnBrk="1" fontAlgn="base" latinLnBrk="0" hangingPunct="1">
                        <a:lnSpc>
                          <a:spcPct val="100000"/>
                        </a:lnSpc>
                        <a:spcBef>
                          <a:spcPts val="200"/>
                        </a:spcBef>
                        <a:spcAft>
                          <a:spcPts val="200"/>
                        </a:spcAft>
                        <a:buClr>
                          <a:srgbClr val="800000"/>
                        </a:buClr>
                        <a:buSzTx/>
                        <a:buFont typeface="Wingdings" panose="05000000000000000000" pitchFamily="2" charset="2"/>
                        <a:buChar char="Ø"/>
                        <a:tabLst/>
                        <a:defRPr/>
                      </a:pPr>
                      <a:r>
                        <a:rPr lang="en-AU" sz="1300" b="0" kern="1200" baseline="0" dirty="0" smtClean="0">
                          <a:solidFill>
                            <a:schemeClr val="tx1"/>
                          </a:solidFill>
                          <a:latin typeface="+mj-lt"/>
                          <a:ea typeface="+mn-ea"/>
                          <a:cs typeface="Arial" panose="020B0604020202020204" pitchFamily="34" charset="0"/>
                        </a:rPr>
                        <a:t>Value engineering studies underway</a:t>
                      </a:r>
                    </a:p>
                    <a:p>
                      <a:pPr marL="342900" marR="0" lvl="0" indent="-342900" algn="l" defTabSz="914400" rtl="0" eaLnBrk="1" fontAlgn="base" latinLnBrk="0" hangingPunct="1">
                        <a:lnSpc>
                          <a:spcPct val="100000"/>
                        </a:lnSpc>
                        <a:spcBef>
                          <a:spcPts val="200"/>
                        </a:spcBef>
                        <a:spcAft>
                          <a:spcPts val="200"/>
                        </a:spcAft>
                        <a:buClr>
                          <a:srgbClr val="800000"/>
                        </a:buClr>
                        <a:buSzTx/>
                        <a:buFont typeface="Wingdings" panose="05000000000000000000" pitchFamily="2" charset="2"/>
                        <a:buChar char="Ø"/>
                        <a:tabLst/>
                        <a:defRPr/>
                      </a:pPr>
                      <a:r>
                        <a:rPr lang="en-AU" sz="1300" b="0" kern="1200" baseline="0" dirty="0" smtClean="0">
                          <a:solidFill>
                            <a:schemeClr val="tx1"/>
                          </a:solidFill>
                          <a:latin typeface="+mj-lt"/>
                          <a:ea typeface="+mn-ea"/>
                          <a:cs typeface="Arial" panose="020B0604020202020204" pitchFamily="34" charset="0"/>
                        </a:rPr>
                        <a:t>Complete final feasibility study and construction planning</a:t>
                      </a:r>
                    </a:p>
                  </a:txBody>
                  <a:tcPr marT="72000" marB="72000">
                    <a:lnL w="12700" cmpd="sng">
                      <a:noFill/>
                    </a:lnL>
                    <a:lnR w="12700" cmpd="sng">
                      <a:noFill/>
                    </a:lnR>
                    <a:lnT w="12700" cap="flat" cmpd="sng" algn="ctr">
                      <a:solidFill>
                        <a:srgbClr val="800000"/>
                      </a:solidFill>
                      <a:prstDash val="solid"/>
                      <a:round/>
                      <a:headEnd type="none" w="med" len="med"/>
                      <a:tailEnd type="none" w="med" len="med"/>
                    </a:lnT>
                    <a:lnB w="12700" cap="flat" cmpd="sng" algn="ctr">
                      <a:solidFill>
                        <a:srgbClr val="8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171450" marR="0" lvl="0" indent="-171450" algn="l" defTabSz="914400" rtl="0" eaLnBrk="1" fontAlgn="base" latinLnBrk="0" hangingPunct="1">
                        <a:lnSpc>
                          <a:spcPct val="100000"/>
                        </a:lnSpc>
                        <a:spcBef>
                          <a:spcPts val="200"/>
                        </a:spcBef>
                        <a:spcAft>
                          <a:spcPts val="200"/>
                        </a:spcAft>
                        <a:buClr>
                          <a:srgbClr val="800000"/>
                        </a:buClr>
                        <a:buSzTx/>
                        <a:buFont typeface="Wingdings" pitchFamily="2" charset="2"/>
                        <a:buChar char="§"/>
                        <a:tabLst/>
                        <a:defRPr/>
                      </a:pPr>
                      <a:r>
                        <a:rPr lang="en-AU" sz="1300" b="0" kern="1200" dirty="0" smtClean="0">
                          <a:solidFill>
                            <a:schemeClr val="tx1"/>
                          </a:solidFill>
                          <a:latin typeface="+mj-lt"/>
                          <a:ea typeface="+mn-ea"/>
                          <a:cs typeface="Arial" panose="020B0604020202020204" pitchFamily="34" charset="0"/>
                        </a:rPr>
                        <a:t>6 – 9</a:t>
                      </a:r>
                      <a:r>
                        <a:rPr lang="en-AU" sz="1300" b="0" kern="1200" baseline="0" dirty="0" smtClean="0">
                          <a:solidFill>
                            <a:schemeClr val="tx1"/>
                          </a:solidFill>
                          <a:latin typeface="+mj-lt"/>
                          <a:ea typeface="+mn-ea"/>
                          <a:cs typeface="Arial" panose="020B0604020202020204" pitchFamily="34" charset="0"/>
                        </a:rPr>
                        <a:t> months to complete</a:t>
                      </a:r>
                    </a:p>
                    <a:p>
                      <a:pPr marL="171450" marR="0" lvl="0" indent="-171450" algn="l" defTabSz="914400" rtl="0" eaLnBrk="1" fontAlgn="base" latinLnBrk="0" hangingPunct="1">
                        <a:lnSpc>
                          <a:spcPct val="100000"/>
                        </a:lnSpc>
                        <a:spcBef>
                          <a:spcPts val="200"/>
                        </a:spcBef>
                        <a:spcAft>
                          <a:spcPts val="200"/>
                        </a:spcAft>
                        <a:buClr>
                          <a:srgbClr val="800000"/>
                        </a:buClr>
                        <a:buSzTx/>
                        <a:buFont typeface="Wingdings" pitchFamily="2" charset="2"/>
                        <a:buChar char="§"/>
                        <a:tabLst/>
                        <a:defRPr/>
                      </a:pPr>
                      <a:r>
                        <a:rPr lang="en-AU" sz="1300" b="0" kern="1200" baseline="0" dirty="0" smtClean="0">
                          <a:solidFill>
                            <a:schemeClr val="tx1"/>
                          </a:solidFill>
                          <a:latin typeface="+mj-lt"/>
                          <a:ea typeface="+mn-ea"/>
                          <a:cs typeface="Arial" panose="020B0604020202020204" pitchFamily="34" charset="0"/>
                        </a:rPr>
                        <a:t>Commence when project partner in hand</a:t>
                      </a:r>
                      <a:endParaRPr lang="en-AU" sz="1300" b="0" kern="1200" dirty="0" smtClean="0">
                        <a:solidFill>
                          <a:schemeClr val="tx1"/>
                        </a:solidFill>
                        <a:latin typeface="+mj-lt"/>
                        <a:ea typeface="+mn-ea"/>
                        <a:cs typeface="Arial" panose="020B0604020202020204" pitchFamily="34" charset="0"/>
                      </a:endParaRPr>
                    </a:p>
                    <a:p>
                      <a:pPr marL="171450" marR="0" lvl="0" indent="-171450" algn="l" defTabSz="914400" rtl="0" eaLnBrk="1" fontAlgn="base" latinLnBrk="0" hangingPunct="1">
                        <a:lnSpc>
                          <a:spcPct val="100000"/>
                        </a:lnSpc>
                        <a:spcBef>
                          <a:spcPts val="200"/>
                        </a:spcBef>
                        <a:spcAft>
                          <a:spcPts val="200"/>
                        </a:spcAft>
                        <a:buClr>
                          <a:srgbClr val="800000"/>
                        </a:buClr>
                        <a:buSzTx/>
                        <a:buFont typeface="Wingdings" pitchFamily="2" charset="2"/>
                        <a:buChar char="§"/>
                        <a:tabLst/>
                        <a:defRPr/>
                      </a:pPr>
                      <a:endParaRPr lang="en-AU" sz="1300" b="0" kern="1200" baseline="0" dirty="0" smtClean="0">
                        <a:solidFill>
                          <a:schemeClr val="tx1"/>
                        </a:solidFill>
                        <a:latin typeface="+mj-lt"/>
                        <a:ea typeface="+mn-ea"/>
                        <a:cs typeface="Arial" panose="020B0604020202020204" pitchFamily="34" charset="0"/>
                      </a:endParaRPr>
                    </a:p>
                  </a:txBody>
                  <a:tcPr marT="72000" marB="72000">
                    <a:lnL w="12700" cmpd="sng">
                      <a:noFill/>
                    </a:lnL>
                    <a:lnR w="12700" cmpd="sng">
                      <a:noFill/>
                    </a:lnR>
                    <a:lnT w="12700" cap="flat" cmpd="sng" algn="ctr">
                      <a:solidFill>
                        <a:srgbClr val="800000"/>
                      </a:solidFill>
                      <a:prstDash val="solid"/>
                      <a:round/>
                      <a:headEnd type="none" w="med" len="med"/>
                      <a:tailEnd type="none" w="med" len="med"/>
                    </a:lnT>
                    <a:lnB w="12700" cap="flat" cmpd="sng" algn="ctr">
                      <a:solidFill>
                        <a:srgbClr val="800000"/>
                      </a:solidFill>
                      <a:prstDash val="solid"/>
                      <a:round/>
                      <a:headEnd type="none" w="med" len="med"/>
                      <a:tailEnd type="none" w="med" len="med"/>
                    </a:lnB>
                    <a:lnTlToBr w="12700" cmpd="sng">
                      <a:noFill/>
                      <a:prstDash val="solid"/>
                    </a:lnTlToBr>
                    <a:lnBlToTr w="12700" cmpd="sng">
                      <a:noFill/>
                      <a:prstDash val="solid"/>
                    </a:lnBlToTr>
                    <a:noFill/>
                  </a:tcPr>
                </a:tc>
              </a:tr>
              <a:tr h="432435">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AU" sz="1300" b="1" dirty="0" smtClean="0">
                          <a:solidFill>
                            <a:schemeClr val="tx1"/>
                          </a:solidFill>
                          <a:latin typeface="+mj-lt"/>
                          <a:cs typeface="Arial" panose="020B0604020202020204" pitchFamily="34" charset="0"/>
                        </a:rPr>
                        <a:t>Financing</a:t>
                      </a:r>
                      <a:endParaRPr lang="en-AU" sz="1300" b="1" dirty="0">
                        <a:solidFill>
                          <a:schemeClr val="tx1"/>
                        </a:solidFill>
                        <a:latin typeface="+mj-lt"/>
                        <a:cs typeface="Arial" panose="020B0604020202020204" pitchFamily="34" charset="0"/>
                      </a:endParaRPr>
                    </a:p>
                  </a:txBody>
                  <a:tcPr marT="72000" marB="72000">
                    <a:lnL w="12700" cmpd="sng">
                      <a:noFill/>
                    </a:lnL>
                    <a:lnR w="12700" cmpd="sng">
                      <a:noFill/>
                    </a:lnR>
                    <a:lnT w="12700" cap="flat" cmpd="sng" algn="ctr">
                      <a:solidFill>
                        <a:srgbClr val="800000"/>
                      </a:solidFill>
                      <a:prstDash val="solid"/>
                      <a:round/>
                      <a:headEnd type="none" w="med" len="med"/>
                      <a:tailEnd type="none" w="med" len="med"/>
                    </a:lnT>
                    <a:lnB w="12700" cap="flat" cmpd="sng" algn="ctr">
                      <a:solidFill>
                        <a:srgbClr val="8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342900" marR="0" lvl="0" indent="-342900" algn="l" defTabSz="914400" rtl="0" eaLnBrk="1" fontAlgn="base" latinLnBrk="0" hangingPunct="1">
                        <a:lnSpc>
                          <a:spcPct val="100000"/>
                        </a:lnSpc>
                        <a:spcBef>
                          <a:spcPts val="200"/>
                        </a:spcBef>
                        <a:spcAft>
                          <a:spcPts val="200"/>
                        </a:spcAft>
                        <a:buClr>
                          <a:srgbClr val="800000"/>
                        </a:buClr>
                        <a:buSzTx/>
                        <a:buFont typeface="Wingdings" panose="05000000000000000000" pitchFamily="2" charset="2"/>
                        <a:buChar char="Ø"/>
                        <a:tabLst/>
                        <a:defRPr/>
                      </a:pPr>
                      <a:r>
                        <a:rPr lang="en-AU" sz="1300" b="0" kern="1200" dirty="0" smtClean="0">
                          <a:solidFill>
                            <a:schemeClr val="tx1"/>
                          </a:solidFill>
                          <a:latin typeface="+mj-lt"/>
                          <a:ea typeface="+mn-ea"/>
                          <a:cs typeface="Arial" panose="020B0604020202020204" pitchFamily="34" charset="0"/>
                        </a:rPr>
                        <a:t>Secure major project partner</a:t>
                      </a:r>
                    </a:p>
                    <a:p>
                      <a:pPr marL="342900" marR="0" lvl="0" indent="-342900" algn="l" defTabSz="914400" rtl="0" eaLnBrk="1" fontAlgn="base" latinLnBrk="0" hangingPunct="1">
                        <a:lnSpc>
                          <a:spcPct val="100000"/>
                        </a:lnSpc>
                        <a:spcBef>
                          <a:spcPts val="200"/>
                        </a:spcBef>
                        <a:spcAft>
                          <a:spcPts val="200"/>
                        </a:spcAft>
                        <a:buClr>
                          <a:srgbClr val="800000"/>
                        </a:buClr>
                        <a:buSzTx/>
                        <a:buFont typeface="Wingdings" panose="05000000000000000000" pitchFamily="2" charset="2"/>
                        <a:buChar char="Ø"/>
                        <a:tabLst/>
                        <a:defRPr/>
                      </a:pPr>
                      <a:r>
                        <a:rPr lang="en-AU" sz="1300" b="0" kern="1200" dirty="0" smtClean="0">
                          <a:solidFill>
                            <a:schemeClr val="tx1"/>
                          </a:solidFill>
                          <a:latin typeface="+mj-lt"/>
                          <a:ea typeface="+mn-ea"/>
                          <a:cs typeface="Arial" panose="020B0604020202020204" pitchFamily="34" charset="0"/>
                        </a:rPr>
                        <a:t>Secure offtake and marketing agreements</a:t>
                      </a:r>
                    </a:p>
                  </a:txBody>
                  <a:tcPr marT="72000" marB="72000">
                    <a:lnL w="12700" cmpd="sng">
                      <a:noFill/>
                    </a:lnL>
                    <a:lnR w="12700" cmpd="sng">
                      <a:noFill/>
                    </a:lnR>
                    <a:lnT w="12700" cap="flat" cmpd="sng" algn="ctr">
                      <a:solidFill>
                        <a:srgbClr val="800000"/>
                      </a:solidFill>
                      <a:prstDash val="solid"/>
                      <a:round/>
                      <a:headEnd type="none" w="med" len="med"/>
                      <a:tailEnd type="none" w="med" len="med"/>
                    </a:lnT>
                    <a:lnB w="12700" cap="flat" cmpd="sng" algn="ctr">
                      <a:solidFill>
                        <a:srgbClr val="8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171450" marR="0" lvl="0" indent="-171450" algn="l" defTabSz="914400" rtl="0" eaLnBrk="1" fontAlgn="base" latinLnBrk="0" hangingPunct="1">
                        <a:lnSpc>
                          <a:spcPct val="100000"/>
                        </a:lnSpc>
                        <a:spcBef>
                          <a:spcPts val="200"/>
                        </a:spcBef>
                        <a:spcAft>
                          <a:spcPts val="200"/>
                        </a:spcAft>
                        <a:buClr>
                          <a:srgbClr val="800000"/>
                        </a:buClr>
                        <a:buSzTx/>
                        <a:buFont typeface="Wingdings" pitchFamily="2" charset="2"/>
                        <a:buChar char="§"/>
                        <a:tabLst/>
                        <a:defRPr/>
                      </a:pPr>
                      <a:r>
                        <a:rPr lang="en-AU" sz="1300" b="0" kern="1200" dirty="0" smtClean="0">
                          <a:solidFill>
                            <a:schemeClr val="tx1"/>
                          </a:solidFill>
                          <a:latin typeface="+mj-lt"/>
                          <a:ea typeface="+mn-ea"/>
                          <a:cs typeface="Arial" panose="020B0604020202020204" pitchFamily="34" charset="0"/>
                        </a:rPr>
                        <a:t>Focus area</a:t>
                      </a:r>
                    </a:p>
                  </a:txBody>
                  <a:tcPr marT="72000" marB="72000">
                    <a:lnL w="12700" cmpd="sng">
                      <a:noFill/>
                    </a:lnL>
                    <a:lnR w="12700" cmpd="sng">
                      <a:noFill/>
                    </a:lnR>
                    <a:lnT w="12700" cap="flat" cmpd="sng" algn="ctr">
                      <a:solidFill>
                        <a:srgbClr val="800000"/>
                      </a:solidFill>
                      <a:prstDash val="solid"/>
                      <a:round/>
                      <a:headEnd type="none" w="med" len="med"/>
                      <a:tailEnd type="none" w="med" len="med"/>
                    </a:lnT>
                    <a:lnB w="12700" cap="flat" cmpd="sng" algn="ctr">
                      <a:solidFill>
                        <a:srgbClr val="800000"/>
                      </a:solidFill>
                      <a:prstDash val="solid"/>
                      <a:round/>
                      <a:headEnd type="none" w="med" len="med"/>
                      <a:tailEnd type="none" w="med" len="med"/>
                    </a:lnB>
                    <a:lnTlToBr w="12700" cmpd="sng">
                      <a:noFill/>
                      <a:prstDash val="solid"/>
                    </a:lnTlToBr>
                    <a:lnBlToTr w="12700" cmpd="sng">
                      <a:noFill/>
                      <a:prstDash val="solid"/>
                    </a:lnBlToTr>
                    <a:noFill/>
                  </a:tcPr>
                </a:tc>
              </a:tr>
            </a:tbl>
          </a:graphicData>
        </a:graphic>
      </p:graphicFrame>
    </p:spTree>
    <p:extLst>
      <p:ext uri="{BB962C8B-B14F-4D97-AF65-F5344CB8AC3E}">
        <p14:creationId xmlns:p14="http://schemas.microsoft.com/office/powerpoint/2010/main" val="1243220235"/>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0" name="Picture 2"/>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26693" t="21045" r="-63150" b="-61902"/>
          <a:stretch/>
        </p:blipFill>
        <p:spPr bwMode="auto">
          <a:xfrm>
            <a:off x="4173306" y="568245"/>
            <a:ext cx="6063223" cy="402869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9" name="Rectangle 18"/>
          <p:cNvSpPr/>
          <p:nvPr/>
        </p:nvSpPr>
        <p:spPr>
          <a:xfrm>
            <a:off x="1557894" y="3412244"/>
            <a:ext cx="2661330" cy="344472"/>
          </a:xfrm>
          <a:prstGeom prst="rect">
            <a:avLst/>
          </a:prstGeom>
          <a:solidFill>
            <a:schemeClr val="bg1">
              <a:lumMod val="9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AU" b="1" dirty="0" smtClean="0">
                <a:solidFill>
                  <a:schemeClr val="tx2"/>
                </a:solidFill>
              </a:rPr>
              <a:t>Joint Venture</a:t>
            </a:r>
            <a:endParaRPr lang="en-AU" dirty="0">
              <a:solidFill>
                <a:schemeClr val="tx2"/>
              </a:solidFill>
            </a:endParaRPr>
          </a:p>
        </p:txBody>
      </p:sp>
      <p:pic>
        <p:nvPicPr>
          <p:cNvPr id="313" name="Picture 31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73562" y="1034965"/>
            <a:ext cx="2541752" cy="1161237"/>
          </a:xfrm>
          <a:prstGeom prst="rect">
            <a:avLst/>
          </a:prstGeom>
        </p:spPr>
      </p:pic>
      <p:pic>
        <p:nvPicPr>
          <p:cNvPr id="314" name="Picture 313" descr="IMG_0750"/>
          <p:cNvPicPr>
            <a:picLocks noChangeAspect="1" noChangeArrowheads="1"/>
          </p:cNvPicPr>
          <p:nvPr/>
        </p:nvPicPr>
        <p:blipFill>
          <a:blip r:embed="rId5" cstate="print"/>
          <a:srcRect/>
          <a:stretch>
            <a:fillRect/>
          </a:stretch>
        </p:blipFill>
        <p:spPr bwMode="auto">
          <a:xfrm>
            <a:off x="947849" y="4576360"/>
            <a:ext cx="2054305" cy="1575057"/>
          </a:xfrm>
          <a:prstGeom prst="rect">
            <a:avLst/>
          </a:prstGeom>
          <a:noFill/>
          <a:ln w="9525">
            <a:noFill/>
            <a:miter lim="800000"/>
            <a:headEnd/>
            <a:tailEnd/>
          </a:ln>
        </p:spPr>
      </p:pic>
      <p:pic>
        <p:nvPicPr>
          <p:cNvPr id="323" name="Picture 322" descr="IMG_3384"/>
          <p:cNvPicPr/>
          <p:nvPr/>
        </p:nvPicPr>
        <p:blipFill>
          <a:blip r:embed="rId6" cstate="print"/>
          <a:srcRect/>
          <a:stretch>
            <a:fillRect/>
          </a:stretch>
        </p:blipFill>
        <p:spPr bwMode="auto">
          <a:xfrm>
            <a:off x="2850790" y="4584311"/>
            <a:ext cx="1989994" cy="1575057"/>
          </a:xfrm>
          <a:prstGeom prst="rect">
            <a:avLst/>
          </a:prstGeom>
          <a:noFill/>
          <a:ln w="9525">
            <a:noFill/>
            <a:miter lim="800000"/>
            <a:headEnd/>
            <a:tailEnd/>
          </a:ln>
        </p:spPr>
      </p:pic>
      <p:sp>
        <p:nvSpPr>
          <p:cNvPr id="324" name="Rectangle 323"/>
          <p:cNvSpPr/>
          <p:nvPr/>
        </p:nvSpPr>
        <p:spPr>
          <a:xfrm>
            <a:off x="939899" y="4112623"/>
            <a:ext cx="3897318" cy="598693"/>
          </a:xfrm>
          <a:prstGeom prst="rect">
            <a:avLst/>
          </a:prstGeom>
          <a:solidFill>
            <a:schemeClr val="bg1">
              <a:lumMod val="9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AU" b="1" dirty="0" smtClean="0">
                <a:solidFill>
                  <a:schemeClr val="tx2"/>
                </a:solidFill>
              </a:rPr>
              <a:t>Wiluna Project Finance Target $315m</a:t>
            </a:r>
            <a:endParaRPr lang="en-AU" dirty="0">
              <a:solidFill>
                <a:schemeClr val="tx2"/>
              </a:solidFill>
            </a:endParaRPr>
          </a:p>
        </p:txBody>
      </p:sp>
      <p:sp>
        <p:nvSpPr>
          <p:cNvPr id="321" name="TextBox 320"/>
          <p:cNvSpPr txBox="1"/>
          <p:nvPr/>
        </p:nvSpPr>
        <p:spPr>
          <a:xfrm>
            <a:off x="5274589" y="2720277"/>
            <a:ext cx="2178041" cy="738664"/>
          </a:xfrm>
          <a:prstGeom prst="rect">
            <a:avLst/>
          </a:prstGeom>
          <a:noFill/>
        </p:spPr>
        <p:txBody>
          <a:bodyPr wrap="square" rtlCol="0">
            <a:spAutoFit/>
          </a:bodyPr>
          <a:lstStyle/>
          <a:p>
            <a:r>
              <a:rPr lang="en-AU" sz="1400" b="1" dirty="0" smtClean="0">
                <a:solidFill>
                  <a:schemeClr val="tx2"/>
                </a:solidFill>
                <a:latin typeface="Arial" panose="020B0604020202020204" pitchFamily="34" charset="0"/>
                <a:cs typeface="Arial" panose="020B0604020202020204" pitchFamily="34" charset="0"/>
              </a:rPr>
              <a:t>Strategic Partner</a:t>
            </a:r>
          </a:p>
          <a:p>
            <a:r>
              <a:rPr lang="en-AU" sz="1400" b="1" dirty="0" smtClean="0">
                <a:solidFill>
                  <a:schemeClr val="tx2"/>
                </a:solidFill>
                <a:latin typeface="Arial" panose="020B0604020202020204" pitchFamily="34" charset="0"/>
                <a:cs typeface="Arial" panose="020B0604020202020204" pitchFamily="34" charset="0"/>
              </a:rPr>
              <a:t>   :  Equity</a:t>
            </a:r>
          </a:p>
          <a:p>
            <a:r>
              <a:rPr lang="en-AU" sz="1400" b="1" dirty="0" smtClean="0">
                <a:solidFill>
                  <a:schemeClr val="tx2"/>
                </a:solidFill>
                <a:latin typeface="Arial" panose="020B0604020202020204" pitchFamily="34" charset="0"/>
                <a:cs typeface="Arial" panose="020B0604020202020204" pitchFamily="34" charset="0"/>
              </a:rPr>
              <a:t>   :  Offtake agreement</a:t>
            </a:r>
            <a:endParaRPr lang="en-AU" sz="1400" b="1" dirty="0">
              <a:solidFill>
                <a:schemeClr val="tx2"/>
              </a:solidFill>
              <a:latin typeface="Arial" panose="020B0604020202020204" pitchFamily="34" charset="0"/>
              <a:cs typeface="Arial" panose="020B0604020202020204" pitchFamily="34" charset="0"/>
            </a:endParaRPr>
          </a:p>
        </p:txBody>
      </p:sp>
      <p:sp>
        <p:nvSpPr>
          <p:cNvPr id="9" name="Text Placeholder 8"/>
          <p:cNvSpPr>
            <a:spLocks noGrp="1"/>
          </p:cNvSpPr>
          <p:nvPr>
            <p:ph type="body" sz="quarter" idx="11"/>
          </p:nvPr>
        </p:nvSpPr>
        <p:spPr>
          <a:xfrm>
            <a:off x="188259" y="126774"/>
            <a:ext cx="6686550" cy="582035"/>
          </a:xfrm>
        </p:spPr>
        <p:txBody>
          <a:bodyPr/>
          <a:lstStyle/>
          <a:p>
            <a:r>
              <a:rPr lang="en-AU" sz="3000" dirty="0" smtClean="0"/>
              <a:t>Wiluna Project Financing Concept</a:t>
            </a:r>
            <a:endParaRPr lang="en-AU" sz="3000" dirty="0"/>
          </a:p>
        </p:txBody>
      </p:sp>
      <p:cxnSp>
        <p:nvCxnSpPr>
          <p:cNvPr id="338" name="Elbow Connector 337"/>
          <p:cNvCxnSpPr>
            <a:stCxn id="19" idx="2"/>
            <a:endCxn id="324" idx="0"/>
          </p:cNvCxnSpPr>
          <p:nvPr/>
        </p:nvCxnSpPr>
        <p:spPr>
          <a:xfrm rot="5400000">
            <a:off x="2710606" y="3934669"/>
            <a:ext cx="355907" cy="1"/>
          </a:xfrm>
          <a:prstGeom prst="bentConnector3">
            <a:avLst>
              <a:gd name="adj1" fmla="val 50000"/>
            </a:avLst>
          </a:prstGeom>
          <a:ln>
            <a:tailEnd type="arrow"/>
          </a:ln>
        </p:spPr>
        <p:style>
          <a:lnRef idx="2">
            <a:schemeClr val="accent1"/>
          </a:lnRef>
          <a:fillRef idx="0">
            <a:schemeClr val="accent1"/>
          </a:fillRef>
          <a:effectRef idx="1">
            <a:schemeClr val="accent1"/>
          </a:effectRef>
          <a:fontRef idx="minor">
            <a:schemeClr val="tx1"/>
          </a:fontRef>
        </p:style>
      </p:cxnSp>
      <p:cxnSp>
        <p:nvCxnSpPr>
          <p:cNvPr id="327" name="Elbow Connector 326"/>
          <p:cNvCxnSpPr/>
          <p:nvPr/>
        </p:nvCxnSpPr>
        <p:spPr>
          <a:xfrm>
            <a:off x="1116281" y="2422566"/>
            <a:ext cx="1772276" cy="439387"/>
          </a:xfrm>
          <a:prstGeom prst="bentConnector3">
            <a:avLst/>
          </a:prstGeom>
          <a:ln>
            <a:tailEnd type="arrow"/>
          </a:ln>
        </p:spPr>
        <p:style>
          <a:lnRef idx="2">
            <a:schemeClr val="accent1"/>
          </a:lnRef>
          <a:fillRef idx="0">
            <a:schemeClr val="accent1"/>
          </a:fillRef>
          <a:effectRef idx="1">
            <a:schemeClr val="accent1"/>
          </a:effectRef>
          <a:fontRef idx="minor">
            <a:schemeClr val="tx1"/>
          </a:fontRef>
        </p:style>
      </p:cxnSp>
      <p:cxnSp>
        <p:nvCxnSpPr>
          <p:cNvPr id="335" name="Elbow Connector 334"/>
          <p:cNvCxnSpPr/>
          <p:nvPr/>
        </p:nvCxnSpPr>
        <p:spPr>
          <a:xfrm rot="10800000" flipV="1">
            <a:off x="2888558" y="2422564"/>
            <a:ext cx="3476616" cy="439387"/>
          </a:xfrm>
          <a:prstGeom prst="bentConnector3">
            <a:avLst/>
          </a:prstGeom>
          <a:ln>
            <a:tailEnd type="arrow"/>
          </a:ln>
        </p:spPr>
        <p:style>
          <a:lnRef idx="2">
            <a:schemeClr val="accent1"/>
          </a:lnRef>
          <a:fillRef idx="0">
            <a:schemeClr val="accent1"/>
          </a:fillRef>
          <a:effectRef idx="1">
            <a:schemeClr val="accent1"/>
          </a:effectRef>
          <a:fontRef idx="minor">
            <a:schemeClr val="tx1"/>
          </a:fontRef>
        </p:style>
      </p:cxnSp>
      <p:cxnSp>
        <p:nvCxnSpPr>
          <p:cNvPr id="339" name="Elbow Connector 338"/>
          <p:cNvCxnSpPr/>
          <p:nvPr/>
        </p:nvCxnSpPr>
        <p:spPr>
          <a:xfrm rot="5400000">
            <a:off x="2652108" y="3136937"/>
            <a:ext cx="474657" cy="1"/>
          </a:xfrm>
          <a:prstGeom prst="bentConnector3">
            <a:avLst>
              <a:gd name="adj1" fmla="val 50000"/>
            </a:avLst>
          </a:prstGeom>
          <a:ln>
            <a:tailEnd type="arrow"/>
          </a:ln>
        </p:spPr>
        <p:style>
          <a:lnRef idx="2">
            <a:schemeClr val="accent1"/>
          </a:lnRef>
          <a:fillRef idx="0">
            <a:schemeClr val="accent1"/>
          </a:fillRef>
          <a:effectRef idx="1">
            <a:schemeClr val="accent1"/>
          </a:effectRef>
          <a:fontRef idx="minor">
            <a:schemeClr val="tx1"/>
          </a:fontRef>
        </p:style>
      </p:cxnSp>
      <p:sp>
        <p:nvSpPr>
          <p:cNvPr id="343" name="Rectangle 6"/>
          <p:cNvSpPr txBox="1">
            <a:spLocks noChangeArrowheads="1"/>
          </p:cNvSpPr>
          <p:nvPr/>
        </p:nvSpPr>
        <p:spPr>
          <a:xfrm>
            <a:off x="7915776" y="6533587"/>
            <a:ext cx="1012371" cy="206375"/>
          </a:xfrm>
          <a:prstGeom prst="rect">
            <a:avLst/>
          </a:prstGeom>
          <a:ln/>
        </p:spPr>
        <p:txBody>
          <a:bodyPr/>
          <a:lstStyle>
            <a:defPPr>
              <a:defRPr lang="en-US"/>
            </a:defPPr>
            <a:lvl1pPr marL="0" algn="r" defTabSz="457200" rtl="0" eaLnBrk="1" latinLnBrk="0" hangingPunct="1">
              <a:defRPr sz="1400" b="0" kern="1200">
                <a:solidFill>
                  <a:schemeClr val="bg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defRPr/>
            </a:pPr>
            <a:fld id="{C0058901-BB66-4C24-8E05-A9D61A0959F8}" type="slidenum">
              <a:rPr lang="en-AU" sz="1200" smtClean="0">
                <a:latin typeface="Helvetica" pitchFamily="34" charset="0"/>
              </a:rPr>
              <a:pPr>
                <a:defRPr/>
              </a:pPr>
              <a:t>21</a:t>
            </a:fld>
            <a:endParaRPr lang="en-AU" sz="1200" dirty="0">
              <a:latin typeface="Helvetica" pitchFamily="34" charset="0"/>
            </a:endParaRPr>
          </a:p>
        </p:txBody>
      </p:sp>
      <p:sp>
        <p:nvSpPr>
          <p:cNvPr id="20" name="Title 1"/>
          <p:cNvSpPr txBox="1">
            <a:spLocks/>
          </p:cNvSpPr>
          <p:nvPr/>
        </p:nvSpPr>
        <p:spPr>
          <a:xfrm>
            <a:off x="291353" y="198438"/>
            <a:ext cx="7552765" cy="692211"/>
          </a:xfrm>
          <a:prstGeom prst="rect">
            <a:avLst/>
          </a:prstGeom>
        </p:spPr>
        <p:txBody>
          <a:bodyPr/>
          <a:lstStyle>
            <a:lvl1pPr algn="l" defTabSz="457200" rtl="0" eaLnBrk="1" latinLnBrk="0" hangingPunct="1">
              <a:spcBef>
                <a:spcPct val="0"/>
              </a:spcBef>
              <a:buNone/>
              <a:defRPr sz="3200" b="1" kern="1200">
                <a:solidFill>
                  <a:srgbClr val="691C24"/>
                </a:solidFill>
                <a:latin typeface="Arial"/>
                <a:ea typeface="+mj-ea"/>
                <a:cs typeface="Arial"/>
              </a:defRPr>
            </a:lvl1pPr>
          </a:lstStyle>
          <a:p>
            <a:r>
              <a:rPr lang="en-US" sz="2600" dirty="0" smtClean="0"/>
              <a:t>Project Finance Structure</a:t>
            </a:r>
            <a:endParaRPr lang="en-US" sz="2600" dirty="0"/>
          </a:p>
        </p:txBody>
      </p:sp>
      <p:sp>
        <p:nvSpPr>
          <p:cNvPr id="21" name="Content Placeholder 3"/>
          <p:cNvSpPr>
            <a:spLocks noGrp="1"/>
          </p:cNvSpPr>
          <p:nvPr>
            <p:ph sz="half" idx="4294967295"/>
          </p:nvPr>
        </p:nvSpPr>
        <p:spPr>
          <a:xfrm>
            <a:off x="5103178" y="4204718"/>
            <a:ext cx="3953736" cy="1873867"/>
          </a:xfrm>
          <a:prstGeom prst="rect">
            <a:avLst/>
          </a:prstGeom>
        </p:spPr>
        <p:txBody>
          <a:bodyPr>
            <a:normAutofit/>
          </a:bodyPr>
          <a:lstStyle/>
          <a:p>
            <a:pPr>
              <a:lnSpc>
                <a:spcPct val="105000"/>
              </a:lnSpc>
              <a:spcBef>
                <a:spcPct val="50000"/>
              </a:spcBef>
              <a:buClr>
                <a:srgbClr val="990000"/>
              </a:buClr>
              <a:buSzPct val="100000"/>
              <a:buFont typeface="Arial" panose="020B0604020202020204" pitchFamily="34" charset="0"/>
              <a:buChar char="•"/>
              <a:tabLst>
                <a:tab pos="101600" algn="l"/>
              </a:tabLst>
            </a:pPr>
            <a:r>
              <a:rPr lang="en-AU" sz="1600" b="1" dirty="0" smtClean="0">
                <a:latin typeface="Arial" panose="020B0604020202020204" pitchFamily="34" charset="0"/>
                <a:cs typeface="Arial" panose="020B0604020202020204" pitchFamily="34" charset="0"/>
              </a:rPr>
              <a:t>Toro is willing to sell a significant interest in the Wiluna Uranium Project</a:t>
            </a:r>
            <a:endParaRPr lang="en-AU" sz="1600" b="1" dirty="0">
              <a:latin typeface="Arial" panose="020B0604020202020204" pitchFamily="34" charset="0"/>
              <a:cs typeface="Arial" panose="020B0604020202020204" pitchFamily="34" charset="0"/>
            </a:endParaRPr>
          </a:p>
          <a:p>
            <a:pPr>
              <a:lnSpc>
                <a:spcPct val="105000"/>
              </a:lnSpc>
              <a:spcBef>
                <a:spcPct val="50000"/>
              </a:spcBef>
              <a:buClr>
                <a:srgbClr val="990000"/>
              </a:buClr>
              <a:buSzPct val="100000"/>
              <a:buFont typeface="Arial" panose="020B0604020202020204" pitchFamily="34" charset="0"/>
              <a:buChar char="•"/>
              <a:tabLst>
                <a:tab pos="101600" algn="l"/>
              </a:tabLst>
            </a:pPr>
            <a:r>
              <a:rPr lang="en-AU" sz="1600" b="1" dirty="0" smtClean="0">
                <a:latin typeface="Arial" panose="020B0604020202020204" pitchFamily="34" charset="0"/>
                <a:cs typeface="Arial" panose="020B0604020202020204" pitchFamily="34" charset="0"/>
              </a:rPr>
              <a:t>Toro expects the project will support $160M of debt with offtake agreements from its partner</a:t>
            </a:r>
          </a:p>
        </p:txBody>
      </p:sp>
      <p:sp>
        <p:nvSpPr>
          <p:cNvPr id="2" name="TextBox 1"/>
          <p:cNvSpPr txBox="1"/>
          <p:nvPr/>
        </p:nvSpPr>
        <p:spPr>
          <a:xfrm>
            <a:off x="4023354" y="2666016"/>
            <a:ext cx="583475" cy="153888"/>
          </a:xfrm>
          <a:prstGeom prst="rect">
            <a:avLst/>
          </a:prstGeom>
          <a:solidFill>
            <a:schemeClr val="bg1"/>
          </a:solidFill>
        </p:spPr>
        <p:txBody>
          <a:bodyPr wrap="square" rtlCol="0">
            <a:spAutoFit/>
          </a:bodyPr>
          <a:lstStyle/>
          <a:p>
            <a:endParaRPr lang="en-AU" sz="400" dirty="0"/>
          </a:p>
        </p:txBody>
      </p:sp>
      <p:sp>
        <p:nvSpPr>
          <p:cNvPr id="18" name="TextBox 17"/>
          <p:cNvSpPr txBox="1"/>
          <p:nvPr/>
        </p:nvSpPr>
        <p:spPr>
          <a:xfrm>
            <a:off x="4654678" y="2708064"/>
            <a:ext cx="583475" cy="153888"/>
          </a:xfrm>
          <a:prstGeom prst="rect">
            <a:avLst/>
          </a:prstGeom>
          <a:solidFill>
            <a:schemeClr val="bg1"/>
          </a:solidFill>
        </p:spPr>
        <p:txBody>
          <a:bodyPr wrap="square" rtlCol="0">
            <a:spAutoFit/>
          </a:bodyPr>
          <a:lstStyle/>
          <a:p>
            <a:endParaRPr lang="en-AU" sz="400" dirty="0"/>
          </a:p>
        </p:txBody>
      </p:sp>
    </p:spTree>
    <p:extLst>
      <p:ext uri="{BB962C8B-B14F-4D97-AF65-F5344CB8AC3E}">
        <p14:creationId xmlns:p14="http://schemas.microsoft.com/office/powerpoint/2010/main" val="10250626"/>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6589" y="1121001"/>
            <a:ext cx="8480425" cy="499478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Rectangle 3"/>
          <p:cNvSpPr>
            <a:spLocks noChangeArrowheads="1"/>
          </p:cNvSpPr>
          <p:nvPr/>
        </p:nvSpPr>
        <p:spPr bwMode="auto">
          <a:xfrm>
            <a:off x="348090" y="1366695"/>
            <a:ext cx="8397425" cy="3506391"/>
          </a:xfrm>
          <a:prstGeom prst="rect">
            <a:avLst/>
          </a:prstGeom>
          <a:noFill/>
          <a:ln w="9525" algn="ctr">
            <a:noFill/>
            <a:miter lim="800000"/>
            <a:headEnd/>
            <a:tailEnd/>
          </a:ln>
        </p:spPr>
        <p:txBody>
          <a:bodyPr/>
          <a:lstStyle/>
          <a:p>
            <a:r>
              <a:rPr lang="en-AU" sz="2000" b="1" dirty="0" smtClean="0">
                <a:solidFill>
                  <a:srgbClr val="691C24"/>
                </a:solidFill>
                <a:latin typeface="Calibri" pitchFamily="34" charset="0"/>
              </a:rPr>
              <a:t>Dr Vanessa Guthrie		Andrew Worland</a:t>
            </a:r>
          </a:p>
          <a:p>
            <a:r>
              <a:rPr lang="en-AU" sz="2000" b="1" dirty="0" smtClean="0">
                <a:solidFill>
                  <a:srgbClr val="691C24"/>
                </a:solidFill>
                <a:latin typeface="Calibri" pitchFamily="34" charset="0"/>
              </a:rPr>
              <a:t>Managing Director 		General Manager</a:t>
            </a:r>
          </a:p>
          <a:p>
            <a:pPr>
              <a:lnSpc>
                <a:spcPct val="80000"/>
              </a:lnSpc>
              <a:spcBef>
                <a:spcPct val="20000"/>
              </a:spcBef>
            </a:pPr>
            <a:endParaRPr lang="en-AU" sz="1400" dirty="0" smtClean="0">
              <a:solidFill>
                <a:schemeClr val="bg1"/>
              </a:solidFill>
              <a:latin typeface="Calibri" pitchFamily="34" charset="0"/>
            </a:endParaRPr>
          </a:p>
          <a:p>
            <a:pPr>
              <a:lnSpc>
                <a:spcPct val="80000"/>
              </a:lnSpc>
              <a:spcBef>
                <a:spcPct val="20000"/>
              </a:spcBef>
            </a:pPr>
            <a:r>
              <a:rPr lang="en-AU" sz="1400" dirty="0" smtClean="0">
                <a:solidFill>
                  <a:schemeClr val="bg1"/>
                </a:solidFill>
                <a:latin typeface="Calibri" pitchFamily="34" charset="0"/>
              </a:rPr>
              <a:t>L3 33 Richardson St </a:t>
            </a:r>
            <a:r>
              <a:rPr lang="en-AU" sz="1400" dirty="0">
                <a:solidFill>
                  <a:schemeClr val="bg1"/>
                </a:solidFill>
                <a:latin typeface="Calibri" pitchFamily="34" charset="0"/>
              </a:rPr>
              <a:t>			</a:t>
            </a:r>
          </a:p>
          <a:p>
            <a:pPr>
              <a:lnSpc>
                <a:spcPct val="80000"/>
              </a:lnSpc>
              <a:spcBef>
                <a:spcPct val="20000"/>
              </a:spcBef>
            </a:pPr>
            <a:r>
              <a:rPr lang="en-AU" sz="1400" dirty="0" smtClean="0">
                <a:solidFill>
                  <a:schemeClr val="bg1"/>
                </a:solidFill>
                <a:latin typeface="Calibri" pitchFamily="34" charset="0"/>
              </a:rPr>
              <a:t>WEST </a:t>
            </a:r>
            <a:r>
              <a:rPr lang="en-AU" sz="1400" dirty="0">
                <a:solidFill>
                  <a:schemeClr val="bg1"/>
                </a:solidFill>
                <a:latin typeface="Calibri" pitchFamily="34" charset="0"/>
              </a:rPr>
              <a:t>PERTH </a:t>
            </a:r>
            <a:r>
              <a:rPr lang="en-AU" sz="1400" dirty="0" smtClean="0">
                <a:solidFill>
                  <a:schemeClr val="bg1"/>
                </a:solidFill>
                <a:latin typeface="Calibri" pitchFamily="34" charset="0"/>
              </a:rPr>
              <a:t> WA  6005 </a:t>
            </a:r>
            <a:r>
              <a:rPr lang="en-AU" sz="1400" dirty="0">
                <a:solidFill>
                  <a:schemeClr val="bg1"/>
                </a:solidFill>
                <a:latin typeface="Calibri" pitchFamily="34" charset="0"/>
              </a:rPr>
              <a:t>			Email:</a:t>
            </a:r>
            <a:r>
              <a:rPr lang="en-AU" sz="1400" b="1" dirty="0">
                <a:solidFill>
                  <a:schemeClr val="bg1"/>
                </a:solidFill>
                <a:latin typeface="Calibri" pitchFamily="34" charset="0"/>
              </a:rPr>
              <a:t> </a:t>
            </a:r>
            <a:r>
              <a:rPr lang="en-AU" sz="1400" b="1" dirty="0">
                <a:latin typeface="Calibri" pitchFamily="34" charset="0"/>
              </a:rPr>
              <a:t>	</a:t>
            </a:r>
            <a:r>
              <a:rPr lang="en-AU" sz="1400" b="1" dirty="0" smtClean="0">
                <a:latin typeface="Calibri" pitchFamily="34" charset="0"/>
                <a:hlinkClick r:id="rId3"/>
              </a:rPr>
              <a:t>info@toroenergy.com.au</a:t>
            </a:r>
            <a:endParaRPr lang="en-AU" sz="1400" dirty="0">
              <a:solidFill>
                <a:schemeClr val="bg1"/>
              </a:solidFill>
              <a:latin typeface="Calibri" pitchFamily="34" charset="0"/>
            </a:endParaRPr>
          </a:p>
          <a:p>
            <a:pPr>
              <a:lnSpc>
                <a:spcPct val="80000"/>
              </a:lnSpc>
              <a:spcBef>
                <a:spcPct val="20000"/>
              </a:spcBef>
            </a:pPr>
            <a:r>
              <a:rPr lang="en-AU" sz="1400" dirty="0" smtClean="0">
                <a:solidFill>
                  <a:schemeClr val="bg1"/>
                </a:solidFill>
                <a:latin typeface="Calibri" pitchFamily="34" charset="0"/>
              </a:rPr>
              <a:t>Telephone</a:t>
            </a:r>
            <a:r>
              <a:rPr lang="en-AU" sz="1400" dirty="0">
                <a:solidFill>
                  <a:schemeClr val="bg1"/>
                </a:solidFill>
                <a:latin typeface="Calibri" pitchFamily="34" charset="0"/>
              </a:rPr>
              <a:t>: +61 8 9214 2100 </a:t>
            </a:r>
            <a:r>
              <a:rPr lang="en-AU" sz="1400" dirty="0" smtClean="0">
                <a:solidFill>
                  <a:schemeClr val="bg1"/>
                </a:solidFill>
                <a:latin typeface="Calibri" pitchFamily="34" charset="0"/>
              </a:rPr>
              <a:t>	</a:t>
            </a:r>
            <a:r>
              <a:rPr lang="en-AU" sz="1400" dirty="0">
                <a:solidFill>
                  <a:schemeClr val="bg1"/>
                </a:solidFill>
                <a:latin typeface="Calibri" pitchFamily="34" charset="0"/>
              </a:rPr>
              <a:t>	Website: </a:t>
            </a:r>
            <a:r>
              <a:rPr lang="en-AU" sz="1400" b="1" dirty="0">
                <a:latin typeface="Calibri" pitchFamily="34" charset="0"/>
              </a:rPr>
              <a:t>	</a:t>
            </a:r>
            <a:r>
              <a:rPr lang="en-AU" sz="1400" b="1" dirty="0">
                <a:latin typeface="Calibri" pitchFamily="34" charset="0"/>
                <a:hlinkClick r:id="rId4"/>
              </a:rPr>
              <a:t>www.toroenergy.com.au</a:t>
            </a:r>
            <a:endParaRPr lang="en-AU" sz="1400" b="1" dirty="0">
              <a:latin typeface="Calibri" pitchFamily="34" charset="0"/>
            </a:endParaRPr>
          </a:p>
          <a:p>
            <a:pPr>
              <a:lnSpc>
                <a:spcPct val="80000"/>
              </a:lnSpc>
              <a:spcBef>
                <a:spcPct val="20000"/>
              </a:spcBef>
            </a:pPr>
            <a:endParaRPr lang="en-AU" sz="1400" dirty="0">
              <a:solidFill>
                <a:schemeClr val="bg1"/>
              </a:solidFill>
              <a:latin typeface="Calibri" pitchFamily="34" charset="0"/>
            </a:endParaRPr>
          </a:p>
        </p:txBody>
      </p:sp>
      <p:sp>
        <p:nvSpPr>
          <p:cNvPr id="6" name="Title 1"/>
          <p:cNvSpPr>
            <a:spLocks noGrp="1"/>
          </p:cNvSpPr>
          <p:nvPr>
            <p:ph type="title"/>
          </p:nvPr>
        </p:nvSpPr>
        <p:spPr>
          <a:xfrm>
            <a:off x="291353" y="331253"/>
            <a:ext cx="7552765" cy="878422"/>
          </a:xfrm>
        </p:spPr>
        <p:txBody>
          <a:bodyPr/>
          <a:lstStyle/>
          <a:p>
            <a:r>
              <a:rPr lang="en-AU" sz="2600" dirty="0" smtClean="0"/>
              <a:t>Contact</a:t>
            </a:r>
            <a:endParaRPr lang="en-AU" sz="2600" dirty="0"/>
          </a:p>
        </p:txBody>
      </p:sp>
      <p:sp>
        <p:nvSpPr>
          <p:cNvPr id="7" name="Rectangle 6"/>
          <p:cNvSpPr txBox="1">
            <a:spLocks noChangeArrowheads="1"/>
          </p:cNvSpPr>
          <p:nvPr/>
        </p:nvSpPr>
        <p:spPr>
          <a:xfrm>
            <a:off x="7915776" y="6533587"/>
            <a:ext cx="1012371" cy="206375"/>
          </a:xfrm>
          <a:prstGeom prst="rect">
            <a:avLst/>
          </a:prstGeom>
          <a:ln/>
        </p:spPr>
        <p:txBody>
          <a:bodyPr/>
          <a:lstStyle>
            <a:defPPr>
              <a:defRPr lang="en-US"/>
            </a:defPPr>
            <a:lvl1pPr marL="0" algn="r" defTabSz="457200" rtl="0" eaLnBrk="1" latinLnBrk="0" hangingPunct="1">
              <a:defRPr sz="1400" b="0" kern="1200">
                <a:solidFill>
                  <a:schemeClr val="bg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defRPr/>
            </a:pPr>
            <a:fld id="{C0058901-BB66-4C24-8E05-A9D61A0959F8}" type="slidenum">
              <a:rPr lang="en-AU" sz="1200" smtClean="0">
                <a:latin typeface="Helvetica" pitchFamily="34" charset="0"/>
              </a:rPr>
              <a:pPr>
                <a:defRPr/>
              </a:pPr>
              <a:t>22</a:t>
            </a:fld>
            <a:endParaRPr lang="en-AU" sz="1200" dirty="0">
              <a:latin typeface="Helvetica" pitchFamily="34" charset="0"/>
            </a:endParaRPr>
          </a:p>
        </p:txBody>
      </p:sp>
    </p:spTree>
    <p:extLst>
      <p:ext uri="{BB962C8B-B14F-4D97-AF65-F5344CB8AC3E}">
        <p14:creationId xmlns:p14="http://schemas.microsoft.com/office/powerpoint/2010/main" val="84683409"/>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a:spLocks noGrp="1"/>
          </p:cNvSpPr>
          <p:nvPr>
            <p:ph type="title"/>
          </p:nvPr>
        </p:nvSpPr>
        <p:spPr>
          <a:xfrm>
            <a:off x="291353" y="331253"/>
            <a:ext cx="7552765" cy="878422"/>
          </a:xfrm>
        </p:spPr>
        <p:txBody>
          <a:bodyPr/>
          <a:lstStyle/>
          <a:p>
            <a:r>
              <a:rPr lang="en-AU" sz="2600" dirty="0" smtClean="0"/>
              <a:t>Competent Persons Statement</a:t>
            </a:r>
            <a:endParaRPr lang="en-AU" sz="2600" dirty="0"/>
          </a:p>
        </p:txBody>
      </p:sp>
      <p:sp>
        <p:nvSpPr>
          <p:cNvPr id="7" name="Rectangle 6"/>
          <p:cNvSpPr txBox="1">
            <a:spLocks noChangeArrowheads="1"/>
          </p:cNvSpPr>
          <p:nvPr/>
        </p:nvSpPr>
        <p:spPr>
          <a:xfrm>
            <a:off x="7915776" y="6533587"/>
            <a:ext cx="1012371" cy="206375"/>
          </a:xfrm>
          <a:prstGeom prst="rect">
            <a:avLst/>
          </a:prstGeom>
          <a:ln/>
        </p:spPr>
        <p:txBody>
          <a:bodyPr/>
          <a:lstStyle>
            <a:defPPr>
              <a:defRPr lang="en-US"/>
            </a:defPPr>
            <a:lvl1pPr marL="0" algn="r" defTabSz="457200" rtl="0" eaLnBrk="1" latinLnBrk="0" hangingPunct="1">
              <a:defRPr sz="1400" b="0" kern="1200">
                <a:solidFill>
                  <a:schemeClr val="bg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defRPr/>
            </a:pPr>
            <a:fld id="{C0058901-BB66-4C24-8E05-A9D61A0959F8}" type="slidenum">
              <a:rPr lang="en-AU" sz="1200" smtClean="0">
                <a:latin typeface="Helvetica" pitchFamily="34" charset="0"/>
              </a:rPr>
              <a:pPr>
                <a:defRPr/>
              </a:pPr>
              <a:t>23</a:t>
            </a:fld>
            <a:endParaRPr lang="en-AU" sz="1200" dirty="0">
              <a:latin typeface="Helvetica" pitchFamily="34" charset="0"/>
            </a:endParaRPr>
          </a:p>
        </p:txBody>
      </p:sp>
      <p:sp>
        <p:nvSpPr>
          <p:cNvPr id="2" name="TextBox 1"/>
          <p:cNvSpPr txBox="1"/>
          <p:nvPr/>
        </p:nvSpPr>
        <p:spPr>
          <a:xfrm>
            <a:off x="291353" y="1402300"/>
            <a:ext cx="7888809" cy="3485570"/>
          </a:xfrm>
          <a:prstGeom prst="rect">
            <a:avLst/>
          </a:prstGeom>
          <a:noFill/>
        </p:spPr>
        <p:txBody>
          <a:bodyPr wrap="square" rtlCol="0">
            <a:spAutoFit/>
          </a:bodyPr>
          <a:lstStyle/>
          <a:p>
            <a:r>
              <a:rPr lang="en-AU" sz="1050" b="1" dirty="0"/>
              <a:t>Wiluna Project Mineral Resources – 2012 JORC code compliant resource estimates – Centipede, Millipede, Lake Way,  Lake Maitland, Dawson Hinkler and </a:t>
            </a:r>
            <a:r>
              <a:rPr lang="en-AU" sz="1050" b="1" dirty="0" err="1"/>
              <a:t>Nowthanna</a:t>
            </a:r>
            <a:r>
              <a:rPr lang="en-AU" sz="1050" b="1" dirty="0"/>
              <a:t> deposits</a:t>
            </a:r>
            <a:endParaRPr lang="en-AU" sz="1050" dirty="0"/>
          </a:p>
          <a:p>
            <a:r>
              <a:rPr lang="en-AU" sz="1050" i="1" dirty="0"/>
              <a:t> </a:t>
            </a:r>
            <a:endParaRPr lang="en-AU" sz="1050" dirty="0"/>
          </a:p>
          <a:p>
            <a:r>
              <a:rPr lang="en-AU" sz="1050" i="1" dirty="0"/>
              <a:t>The information presented here that relates to Mineral Resources of the Centipede, Millipede, Lake Way, Lake Maitland, Dawson Hinkler,  and </a:t>
            </a:r>
            <a:r>
              <a:rPr lang="en-AU" sz="1050" i="1" dirty="0" err="1"/>
              <a:t>Nowthanna</a:t>
            </a:r>
            <a:r>
              <a:rPr lang="en-AU" sz="1050" i="1" dirty="0"/>
              <a:t> deposits is based on information compiled by Dr Greg Shirtliff of Toro Energy Limited (with the aid of Mega Uranium Limited geologists Mr Stewart Parker and Mr Robin Cox in the case of Lake Maitland) and Mr Robin Simpson and Mr Daniel </a:t>
            </a:r>
            <a:r>
              <a:rPr lang="en-AU" sz="1050" i="1" dirty="0" err="1"/>
              <a:t>Guibal</a:t>
            </a:r>
            <a:r>
              <a:rPr lang="en-AU" sz="1050" i="1" dirty="0"/>
              <a:t> of SRK Consulting (Australasia) Pty Ltd. Mr </a:t>
            </a:r>
            <a:r>
              <a:rPr lang="en-AU" sz="1050" i="1" dirty="0" err="1"/>
              <a:t>Guibal</a:t>
            </a:r>
            <a:r>
              <a:rPr lang="en-AU" sz="1050" i="1" dirty="0"/>
              <a:t> takes overall responsibility for the Resource Estimate, and Dr Shirtliff takes responsibility for the integrity of the data supplied for the estimation. Dr Shirtliff is a Member of the Australasian Institute of Mining and Metallurgy (</a:t>
            </a:r>
            <a:r>
              <a:rPr lang="en-AU" sz="1050" i="1" dirty="0" err="1"/>
              <a:t>AusIMM</a:t>
            </a:r>
            <a:r>
              <a:rPr lang="en-AU" sz="1050" i="1" dirty="0"/>
              <a:t>), Mr </a:t>
            </a:r>
            <a:r>
              <a:rPr lang="en-AU" sz="1050" i="1" dirty="0" err="1"/>
              <a:t>Guibal</a:t>
            </a:r>
            <a:r>
              <a:rPr lang="en-AU" sz="1050" i="1" dirty="0"/>
              <a:t> is a Fellow of the </a:t>
            </a:r>
            <a:r>
              <a:rPr lang="en-AU" sz="1050" i="1" dirty="0" err="1"/>
              <a:t>AusIMM</a:t>
            </a:r>
            <a:r>
              <a:rPr lang="en-AU" sz="1050" i="1" dirty="0"/>
              <a:t> and Mr Simpson is a Member of the Australian Institute of Geoscientists (AIG) and they have sufficient experience which is relevant to the style of mineralisation and type of deposit under consideration and to the activity they are undertaking to qualify as Competent Persons as defined in the 2012 Edition of the ‘Australasian Code for Reporting of Exploration Results, Mineral Resources and Ore Reserves (JORC Code 2012)’. The Competent Persons consent to the inclusion in this release of the matters based on the information in the form and context in which it appears. </a:t>
            </a:r>
            <a:endParaRPr lang="en-AU" sz="1050" i="1" dirty="0" smtClean="0"/>
          </a:p>
          <a:p>
            <a:endParaRPr lang="en-AU" sz="1050" i="1" dirty="0" smtClean="0"/>
          </a:p>
          <a:p>
            <a:endParaRPr lang="en-AU" sz="1050" dirty="0" smtClean="0"/>
          </a:p>
          <a:p>
            <a:r>
              <a:rPr lang="en-AU" sz="1050" dirty="0" smtClean="0"/>
              <a:t> </a:t>
            </a:r>
          </a:p>
          <a:p>
            <a:endParaRPr lang="en-AU" sz="1050" dirty="0"/>
          </a:p>
          <a:p>
            <a:r>
              <a:rPr lang="en-AU" sz="1050" dirty="0"/>
              <a:t> </a:t>
            </a:r>
          </a:p>
          <a:p>
            <a:r>
              <a:rPr lang="en-AU" sz="1050" dirty="0"/>
              <a:t> </a:t>
            </a:r>
          </a:p>
          <a:p>
            <a:r>
              <a:rPr lang="en-AU" sz="1050" dirty="0"/>
              <a:t> </a:t>
            </a:r>
          </a:p>
          <a:p>
            <a:endParaRPr lang="en-AU" sz="1050" dirty="0"/>
          </a:p>
        </p:txBody>
      </p:sp>
    </p:spTree>
    <p:extLst>
      <p:ext uri="{BB962C8B-B14F-4D97-AF65-F5344CB8AC3E}">
        <p14:creationId xmlns:p14="http://schemas.microsoft.com/office/powerpoint/2010/main" val="1115263989"/>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9268</TotalTime>
  <Words>2284</Words>
  <Application>Microsoft Office PowerPoint</Application>
  <PresentationFormat>On-screen Show (4:3)</PresentationFormat>
  <Paragraphs>436</Paragraphs>
  <Slides>23</Slides>
  <Notes>10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23</vt:i4>
      </vt:variant>
    </vt:vector>
  </HeadingPairs>
  <TitlesOfParts>
    <vt:vector size="28" baseType="lpstr">
      <vt:lpstr>Arial</vt:lpstr>
      <vt:lpstr>Calibri</vt:lpstr>
      <vt:lpstr>Helvetica</vt:lpstr>
      <vt:lpstr>Wingdings</vt:lpstr>
      <vt:lpstr>Office Theme</vt:lpstr>
      <vt:lpstr> Australia Business Week  in India   12-16 January 2015 </vt:lpstr>
      <vt:lpstr>The Australia-India Opportunity</vt:lpstr>
      <vt:lpstr>Increasing International Demand</vt:lpstr>
      <vt:lpstr>Australian Uranium Facts</vt:lpstr>
      <vt:lpstr>Australian Uranium Development Projects</vt:lpstr>
      <vt:lpstr>Toro Corporate</vt:lpstr>
      <vt:lpstr>PowerPoint Presentation</vt:lpstr>
      <vt:lpstr>Toro Leadership Team</vt:lpstr>
      <vt:lpstr>Toro Assets</vt:lpstr>
      <vt:lpstr>Toro is committed to growing the company to being a true uranium leader</vt:lpstr>
      <vt:lpstr>Toro and Wiluna’s Competitive Advantage in Australia</vt:lpstr>
      <vt:lpstr>Wiluna Uranium Province</vt:lpstr>
      <vt:lpstr>Wiluna Resources</vt:lpstr>
      <vt:lpstr>PowerPoint Presentation</vt:lpstr>
      <vt:lpstr>Key Approved Project Characteristics</vt:lpstr>
      <vt:lpstr>PowerPoint Presentation</vt:lpstr>
      <vt:lpstr>PowerPoint Presentation</vt:lpstr>
      <vt:lpstr>Flowsheet – Block Flow Diagram</vt:lpstr>
      <vt:lpstr>Project Status</vt:lpstr>
      <vt:lpstr>Work Program to Final Investment Decision</vt:lpstr>
      <vt:lpstr>PowerPoint Presentation</vt:lpstr>
      <vt:lpstr>Contact</vt:lpstr>
      <vt:lpstr>Competent Persons Statement</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Platform Communications</dc:creator>
  <cp:lastModifiedBy>Greg Shirtliff</cp:lastModifiedBy>
  <cp:revision>704</cp:revision>
  <cp:lastPrinted>2015-01-09T08:31:19Z</cp:lastPrinted>
  <dcterms:created xsi:type="dcterms:W3CDTF">2013-10-08T06:59:04Z</dcterms:created>
  <dcterms:modified xsi:type="dcterms:W3CDTF">2015-01-09T09:39:24Z</dcterms:modified>
</cp:coreProperties>
</file>