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9"/>
  </p:notesMasterIdLst>
  <p:sldIdLst>
    <p:sldId id="318" r:id="rId2"/>
    <p:sldId id="319" r:id="rId3"/>
    <p:sldId id="337" r:id="rId4"/>
    <p:sldId id="291" r:id="rId5"/>
    <p:sldId id="347" r:id="rId6"/>
    <p:sldId id="340" r:id="rId7"/>
    <p:sldId id="341" r:id="rId8"/>
    <p:sldId id="339" r:id="rId9"/>
    <p:sldId id="345" r:id="rId10"/>
    <p:sldId id="334" r:id="rId11"/>
    <p:sldId id="297" r:id="rId12"/>
    <p:sldId id="295" r:id="rId13"/>
    <p:sldId id="346" r:id="rId14"/>
    <p:sldId id="296" r:id="rId15"/>
    <p:sldId id="349" r:id="rId16"/>
    <p:sldId id="338" r:id="rId17"/>
    <p:sldId id="344" r:id="rId18"/>
    <p:sldId id="320" r:id="rId19"/>
    <p:sldId id="348" r:id="rId20"/>
    <p:sldId id="331" r:id="rId21"/>
    <p:sldId id="301" r:id="rId22"/>
    <p:sldId id="342" r:id="rId23"/>
    <p:sldId id="336" r:id="rId24"/>
    <p:sldId id="343" r:id="rId25"/>
    <p:sldId id="322" r:id="rId26"/>
    <p:sldId id="315" r:id="rId27"/>
    <p:sldId id="317" r:id="rId28"/>
  </p:sldIdLst>
  <p:sldSz cx="9144000" cy="6858000" type="screen4x3"/>
  <p:notesSz cx="6802438" cy="99361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1C24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7" autoAdjust="0"/>
    <p:restoredTop sz="97371" autoAdjust="0"/>
  </p:normalViewPr>
  <p:slideViewPr>
    <p:cSldViewPr snapToGrid="0" snapToObjects="1">
      <p:cViewPr varScale="1">
        <p:scale>
          <a:sx n="113" d="100"/>
          <a:sy n="113" d="100"/>
        </p:scale>
        <p:origin x="90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398"/>
    </p:cViewPr>
  </p:sorterViewPr>
  <p:notesViewPr>
    <p:cSldViewPr snapToGrid="0" snapToObjects="1">
      <p:cViewPr varScale="1">
        <p:scale>
          <a:sx n="50" d="100"/>
          <a:sy n="50" d="100"/>
        </p:scale>
        <p:origin x="2898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conbre\Desktop\Uranium%20book%201%20July\World%20Reasonably%20Assured%20Resources%20(RAR)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79646">
                  <a:lumMod val="75000"/>
                </a:srgbClr>
              </a:solidFill>
            </c:spPr>
          </c:dPt>
          <c:dPt>
            <c:idx val="1"/>
            <c:invertIfNegative val="0"/>
            <c:bubble3D val="0"/>
            <c:spPr>
              <a:solidFill>
                <a:srgbClr val="9BBB59"/>
              </a:solidFill>
            </c:spPr>
          </c:dPt>
          <c:dPt>
            <c:idx val="2"/>
            <c:invertIfNegative val="0"/>
            <c:bubble3D val="0"/>
            <c:spPr>
              <a:solidFill>
                <a:srgbClr val="9BBB59"/>
              </a:solidFill>
            </c:spPr>
          </c:dPt>
          <c:dPt>
            <c:idx val="3"/>
            <c:invertIfNegative val="0"/>
            <c:bubble3D val="0"/>
            <c:spPr>
              <a:solidFill>
                <a:srgbClr val="9BBB59"/>
              </a:solidFill>
            </c:spPr>
          </c:dPt>
          <c:dPt>
            <c:idx val="4"/>
            <c:invertIfNegative val="0"/>
            <c:bubble3D val="0"/>
            <c:spPr>
              <a:solidFill>
                <a:srgbClr val="9BBB59"/>
              </a:solidFill>
            </c:spPr>
          </c:dPt>
          <c:dPt>
            <c:idx val="5"/>
            <c:invertIfNegative val="0"/>
            <c:bubble3D val="0"/>
            <c:spPr>
              <a:solidFill>
                <a:srgbClr val="9BBB59"/>
              </a:solidFill>
            </c:spPr>
          </c:dPt>
          <c:dPt>
            <c:idx val="6"/>
            <c:invertIfNegative val="0"/>
            <c:bubble3D val="0"/>
            <c:spPr>
              <a:solidFill>
                <a:srgbClr val="1F497D">
                  <a:lumMod val="20000"/>
                  <a:lumOff val="80000"/>
                </a:srgbClr>
              </a:solidFill>
            </c:spPr>
          </c:dPt>
          <c:dPt>
            <c:idx val="7"/>
            <c:invertIfNegative val="0"/>
            <c:bubble3D val="0"/>
            <c:spPr>
              <a:solidFill>
                <a:srgbClr val="1F497D">
                  <a:lumMod val="20000"/>
                  <a:lumOff val="80000"/>
                </a:srgbClr>
              </a:solidFill>
            </c:spPr>
          </c:dPt>
          <c:dPt>
            <c:idx val="8"/>
            <c:invertIfNegative val="0"/>
            <c:bubble3D val="0"/>
            <c:spPr>
              <a:solidFill>
                <a:srgbClr val="1F497D">
                  <a:lumMod val="20000"/>
                  <a:lumOff val="80000"/>
                </a:srgbClr>
              </a:solidFill>
            </c:spPr>
          </c:dPt>
          <c:dPt>
            <c:idx val="9"/>
            <c:invertIfNegative val="0"/>
            <c:bubble3D val="0"/>
            <c:spPr>
              <a:solidFill>
                <a:srgbClr val="1F497D">
                  <a:lumMod val="20000"/>
                  <a:lumOff val="80000"/>
                </a:srgbClr>
              </a:solidFill>
            </c:spPr>
          </c:dPt>
          <c:dPt>
            <c:idx val="10"/>
            <c:invertIfNegative val="0"/>
            <c:bubble3D val="0"/>
            <c:spPr>
              <a:solidFill>
                <a:srgbClr val="1F497D">
                  <a:lumMod val="20000"/>
                  <a:lumOff val="80000"/>
                </a:srgbClr>
              </a:solidFill>
            </c:spPr>
          </c:dPt>
          <c:dPt>
            <c:idx val="11"/>
            <c:invertIfNegative val="0"/>
            <c:bubble3D val="0"/>
            <c:spPr>
              <a:solidFill>
                <a:srgbClr val="1F497D">
                  <a:lumMod val="20000"/>
                  <a:lumOff val="80000"/>
                </a:srgbClr>
              </a:solidFill>
            </c:spPr>
          </c:dPt>
          <c:cat>
            <c:strRef>
              <c:f>Sheet1!$A$3:$A$14</c:f>
              <c:strCache>
                <c:ptCount val="12"/>
                <c:pt idx="0">
                  <c:v>Australia</c:v>
                </c:pt>
                <c:pt idx="1">
                  <c:v>Niger</c:v>
                </c:pt>
                <c:pt idx="2">
                  <c:v>Kazakhstan</c:v>
                </c:pt>
                <c:pt idx="3">
                  <c:v>Canada</c:v>
                </c:pt>
                <c:pt idx="4">
                  <c:v>Namibia</c:v>
                </c:pt>
                <c:pt idx="5">
                  <c:v>US</c:v>
                </c:pt>
                <c:pt idx="6">
                  <c:v>Russian Federation</c:v>
                </c:pt>
                <c:pt idx="7">
                  <c:v>Brazil</c:v>
                </c:pt>
                <c:pt idx="8">
                  <c:v>South Africa</c:v>
                </c:pt>
                <c:pt idx="9">
                  <c:v>China</c:v>
                </c:pt>
                <c:pt idx="10">
                  <c:v>Ukraine</c:v>
                </c:pt>
                <c:pt idx="11">
                  <c:v>Other</c:v>
                </c:pt>
              </c:strCache>
            </c:strRef>
          </c:cat>
          <c:val>
            <c:numRef>
              <c:f>Sheet1!$B$3:$B$14</c:f>
              <c:numCache>
                <c:formatCode>General</c:formatCode>
                <c:ptCount val="12"/>
                <c:pt idx="0">
                  <c:v>1174</c:v>
                </c:pt>
                <c:pt idx="1">
                  <c:v>339</c:v>
                </c:pt>
                <c:pt idx="2">
                  <c:v>319.89999999999992</c:v>
                </c:pt>
                <c:pt idx="3">
                  <c:v>319.7</c:v>
                </c:pt>
                <c:pt idx="4">
                  <c:v>234.9</c:v>
                </c:pt>
                <c:pt idx="5">
                  <c:v>207.4</c:v>
                </c:pt>
                <c:pt idx="6">
                  <c:v>172.9</c:v>
                </c:pt>
                <c:pt idx="7">
                  <c:v>155.69999999999999</c:v>
                </c:pt>
                <c:pt idx="8">
                  <c:v>144.6</c:v>
                </c:pt>
                <c:pt idx="9">
                  <c:v>109.5</c:v>
                </c:pt>
                <c:pt idx="10">
                  <c:v>86.8</c:v>
                </c:pt>
                <c:pt idx="11">
                  <c:v>207.1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2552248"/>
        <c:axId val="322552640"/>
      </c:barChart>
      <c:catAx>
        <c:axId val="32255224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322552640"/>
        <c:crosses val="autoZero"/>
        <c:auto val="1"/>
        <c:lblAlgn val="ctr"/>
        <c:lblOffset val="100"/>
        <c:noMultiLvlLbl val="0"/>
      </c:catAx>
      <c:valAx>
        <c:axId val="322552640"/>
        <c:scaling>
          <c:orientation val="minMax"/>
          <c:max val="1200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AU" dirty="0"/>
                  <a:t>Quantity (kt)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225522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900"/>
      </a:pPr>
      <a:endParaRPr lang="en-US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512" cy="496729"/>
          </a:xfrm>
          <a:prstGeom prst="rect">
            <a:avLst/>
          </a:prstGeom>
        </p:spPr>
        <p:txBody>
          <a:bodyPr vert="horz" lIns="91394" tIns="45697" rIns="91394" bIns="45697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3341" y="0"/>
            <a:ext cx="2947512" cy="496729"/>
          </a:xfrm>
          <a:prstGeom prst="rect">
            <a:avLst/>
          </a:prstGeom>
        </p:spPr>
        <p:txBody>
          <a:bodyPr vert="horz" lIns="91394" tIns="45697" rIns="91394" bIns="45697" rtlCol="0"/>
          <a:lstStyle>
            <a:lvl1pPr algn="r">
              <a:defRPr sz="1200"/>
            </a:lvl1pPr>
          </a:lstStyle>
          <a:p>
            <a:fld id="{ECFDB603-BA2F-4760-B2E8-2D32A372B428}" type="datetimeFigureOut">
              <a:rPr lang="en-AU" smtClean="0"/>
              <a:pPr/>
              <a:t>21/08/2015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4112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4" tIns="45697" rIns="91394" bIns="45697" rtlCol="0" anchor="ctr"/>
          <a:lstStyle/>
          <a:p>
            <a:endParaRPr lang="en-A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19717"/>
            <a:ext cx="5441316" cy="4470559"/>
          </a:xfrm>
          <a:prstGeom prst="rect">
            <a:avLst/>
          </a:prstGeom>
        </p:spPr>
        <p:txBody>
          <a:bodyPr vert="horz" lIns="91394" tIns="45697" rIns="91394" bIns="4569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7848"/>
            <a:ext cx="2947512" cy="496728"/>
          </a:xfrm>
          <a:prstGeom prst="rect">
            <a:avLst/>
          </a:prstGeom>
        </p:spPr>
        <p:txBody>
          <a:bodyPr vert="horz" lIns="91394" tIns="45697" rIns="91394" bIns="45697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3341" y="9437848"/>
            <a:ext cx="2947512" cy="496728"/>
          </a:xfrm>
          <a:prstGeom prst="rect">
            <a:avLst/>
          </a:prstGeom>
        </p:spPr>
        <p:txBody>
          <a:bodyPr vert="horz" lIns="91394" tIns="45697" rIns="91394" bIns="45697" rtlCol="0" anchor="b"/>
          <a:lstStyle>
            <a:lvl1pPr algn="r">
              <a:defRPr sz="1200"/>
            </a:lvl1pPr>
          </a:lstStyle>
          <a:p>
            <a:fld id="{24A6CD1C-8DF0-4545-8935-7B7061077779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13058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orld-nuclear.org/info/Country-Profiles/Countries-G-N/India/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4113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06773D-8D87-45A6-86E9-783CCAB9FEFC}" type="slidenum">
              <a:rPr lang="en-AU" smtClean="0"/>
              <a:pPr>
                <a:defRPr/>
              </a:pPr>
              <a:t>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619404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4113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b="1" i="1" dirty="0" smtClean="0"/>
              <a:t>AI Comments: have included an intro section as I think it’s important to explain Uranium</a:t>
            </a:r>
            <a:r>
              <a:rPr lang="en-AU" b="1" i="1" baseline="0" dirty="0" smtClean="0"/>
              <a:t> &amp; Radiation to give context and help set the base for later on. Similarly have included exposure pathways &amp; background radiation to help with the explanation  on why it is considered </a:t>
            </a:r>
          </a:p>
          <a:p>
            <a:endParaRPr lang="en-AU" b="1" i="1" baseline="0" dirty="0" smtClean="0"/>
          </a:p>
          <a:p>
            <a:pPr marL="0" lvl="1" defTabSz="913486">
              <a:defRPr/>
            </a:pPr>
            <a:r>
              <a:rPr lang="en-AU" b="1" i="1" baseline="0" dirty="0" smtClean="0"/>
              <a:t>AI Comments 01-Aug:  Exposure pathways had an error  as it appeared as  “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Exposure PaCorporate thways”</a:t>
            </a:r>
          </a:p>
          <a:p>
            <a:r>
              <a:rPr lang="en-AU" b="1" i="1" baseline="0" dirty="0" smtClean="0"/>
              <a:t> </a:t>
            </a:r>
            <a:endParaRPr lang="en-AU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06773D-8D87-45A6-86E9-783CCAB9FEFC}" type="slidenum">
              <a:rPr lang="en-AU" smtClean="0"/>
              <a:pPr>
                <a:defRPr/>
              </a:pPr>
              <a:t>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610022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6CD1C-8DF0-4545-8935-7B7061077779}" type="slidenum">
              <a:rPr lang="en-AU" smtClean="0"/>
              <a:pPr/>
              <a:t>11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052628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6CD1C-8DF0-4545-8935-7B7061077779}" type="slidenum">
              <a:rPr lang="en-AU" smtClean="0"/>
              <a:pPr/>
              <a:t>13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136207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4113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India numbers from WNA website: </a:t>
            </a:r>
            <a:r>
              <a:rPr lang="en-AU" dirty="0" smtClean="0">
                <a:hlinkClick r:id="rId3"/>
              </a:rPr>
              <a:t>http://world-nuclear.org/info/Country-Profiles/Countries-G-N/India/#.UZBmU7X-EQY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Nuclear power supplied 20 billion  kWh (3.7%) of India's electricity in </a:t>
            </a:r>
            <a:r>
              <a:rPr lang="en-AU" u="sng" dirty="0" smtClean="0">
                <a:solidFill>
                  <a:srgbClr val="FF0000"/>
                </a:solidFill>
              </a:rPr>
              <a:t>2011 from 4.4 </a:t>
            </a:r>
            <a:r>
              <a:rPr lang="en-AU" u="sng" dirty="0" err="1" smtClean="0">
                <a:solidFill>
                  <a:srgbClr val="FF0000"/>
                </a:solidFill>
              </a:rPr>
              <a:t>GWe</a:t>
            </a:r>
            <a:r>
              <a:rPr lang="en-AU" u="sng" dirty="0" smtClean="0">
                <a:solidFill>
                  <a:srgbClr val="FF0000"/>
                </a:solidFill>
              </a:rPr>
              <a:t> </a:t>
            </a:r>
            <a:r>
              <a:rPr lang="en-AU" dirty="0" smtClean="0"/>
              <a:t>(of 180 </a:t>
            </a:r>
            <a:r>
              <a:rPr lang="en-AU" dirty="0" err="1" smtClean="0"/>
              <a:t>GWe</a:t>
            </a:r>
            <a:r>
              <a:rPr lang="en-AU" dirty="0" smtClean="0"/>
              <a:t> total) capacity and after a dip in 2008-09 this is increasing as imported uranium becomes available and new plants come on line.</a:t>
            </a:r>
          </a:p>
          <a:p>
            <a:r>
              <a:rPr lang="en-AU" dirty="0" smtClean="0"/>
              <a:t>The target since about 2004 has been for nuclear power to provide </a:t>
            </a:r>
            <a:r>
              <a:rPr lang="en-AU" u="sng" dirty="0" smtClean="0"/>
              <a:t>20 GWe by 2020</a:t>
            </a:r>
            <a:r>
              <a:rPr lang="en-AU" dirty="0" smtClean="0"/>
              <a:t>, but in 2007 the Prime Minister referred to this as "modest" and capable of being "doubled with the opening up of international cooperation." </a:t>
            </a:r>
          </a:p>
          <a:p>
            <a:endParaRPr lang="en-AU" dirty="0" smtClean="0"/>
          </a:p>
          <a:p>
            <a:r>
              <a:rPr lang="en-AU" b="1" dirty="0" smtClean="0"/>
              <a:t> 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06773D-8D87-45A6-86E9-783CCAB9FEFC}" type="slidenum">
              <a:rPr lang="en-AU" smtClean="0"/>
              <a:pPr>
                <a:defRPr/>
              </a:pPr>
              <a:t>21</a:t>
            </a:fld>
            <a:endParaRPr lang="en-AU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651043" y="6580342"/>
          <a:ext cx="5466395" cy="32669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21138"/>
                <a:gridCol w="707455"/>
                <a:gridCol w="704605"/>
                <a:gridCol w="720631"/>
                <a:gridCol w="897712"/>
                <a:gridCol w="1114854"/>
              </a:tblGrid>
              <a:tr h="251300">
                <a:tc>
                  <a:txBody>
                    <a:bodyPr/>
                    <a:lstStyle/>
                    <a:p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2010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2015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2020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%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GWe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</a:tr>
              <a:tr h="251300">
                <a:tc>
                  <a:txBody>
                    <a:bodyPr/>
                    <a:lstStyle/>
                    <a:p>
                      <a:r>
                        <a:rPr lang="en-AU" sz="1000" dirty="0" smtClean="0"/>
                        <a:t>United States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101.1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103.4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109.0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8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7.9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</a:tr>
              <a:tr h="251300">
                <a:tc>
                  <a:txBody>
                    <a:bodyPr/>
                    <a:lstStyle/>
                    <a:p>
                      <a:r>
                        <a:rPr lang="en-AU" sz="1000" dirty="0" smtClean="0"/>
                        <a:t>France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63.3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64.8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66.4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5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3.2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</a:tr>
              <a:tr h="251300">
                <a:tc>
                  <a:txBody>
                    <a:bodyPr/>
                    <a:lstStyle/>
                    <a:p>
                      <a:r>
                        <a:rPr lang="en-AU" sz="1000" dirty="0" smtClean="0"/>
                        <a:t>Japan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46.8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45.0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44.7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-5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-2.1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</a:tr>
              <a:tr h="251300">
                <a:tc>
                  <a:txBody>
                    <a:bodyPr/>
                    <a:lstStyle/>
                    <a:p>
                      <a:r>
                        <a:rPr lang="en-AU" sz="1000" dirty="0" smtClean="0"/>
                        <a:t>Russia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22.7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29.7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41.0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81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18.3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</a:tr>
              <a:tr h="251300">
                <a:tc>
                  <a:txBody>
                    <a:bodyPr/>
                    <a:lstStyle/>
                    <a:p>
                      <a:r>
                        <a:rPr lang="en-AU" sz="1000" dirty="0" smtClean="0"/>
                        <a:t>Germany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20.5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11.7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9.0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-56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-11.5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</a:tr>
              <a:tr h="251300">
                <a:tc>
                  <a:txBody>
                    <a:bodyPr/>
                    <a:lstStyle/>
                    <a:p>
                      <a:r>
                        <a:rPr lang="en-AU" sz="1000" dirty="0" smtClean="0"/>
                        <a:t>South Korea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18.7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24.2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28.1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50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9.4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</a:tr>
              <a:tr h="251300">
                <a:tc>
                  <a:txBody>
                    <a:bodyPr/>
                    <a:lstStyle/>
                    <a:p>
                      <a:r>
                        <a:rPr lang="en-AU" sz="1000" dirty="0" smtClean="0"/>
                        <a:t>Ukraine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13.1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13.1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16.2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23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3.1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</a:tr>
              <a:tr h="251300">
                <a:tc>
                  <a:txBody>
                    <a:bodyPr/>
                    <a:lstStyle/>
                    <a:p>
                      <a:r>
                        <a:rPr lang="en-AU" sz="1000" dirty="0" smtClean="0"/>
                        <a:t>Canada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12.6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12.6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15.0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19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2.4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</a:tr>
              <a:tr h="251300">
                <a:tc>
                  <a:txBody>
                    <a:bodyPr/>
                    <a:lstStyle/>
                    <a:p>
                      <a:r>
                        <a:rPr lang="en-AU" sz="1000" dirty="0" smtClean="0"/>
                        <a:t>United Kingdom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11.0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9.6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12.7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16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1.7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</a:tr>
              <a:tr h="251300">
                <a:tc>
                  <a:txBody>
                    <a:bodyPr/>
                    <a:lstStyle/>
                    <a:p>
                      <a:r>
                        <a:rPr lang="en-AU" sz="1000" dirty="0" smtClean="0"/>
                        <a:t>China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10.1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37.1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70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593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59.9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</a:tr>
              <a:tr h="251300">
                <a:tc>
                  <a:txBody>
                    <a:bodyPr/>
                    <a:lstStyle/>
                    <a:p>
                      <a:r>
                        <a:rPr lang="en-AU" sz="1000" dirty="0" smtClean="0"/>
                        <a:t>India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4.4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20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355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 smtClean="0"/>
                        <a:t>15.6</a:t>
                      </a:r>
                      <a:endParaRPr lang="en-AU" sz="1000" dirty="0"/>
                    </a:p>
                  </a:txBody>
                  <a:tcPr marL="91312" marR="91312" marT="45690" marB="45690"/>
                </a:tc>
              </a:tr>
              <a:tr h="251300">
                <a:tc>
                  <a:txBody>
                    <a:bodyPr/>
                    <a:lstStyle/>
                    <a:p>
                      <a:r>
                        <a:rPr lang="en-AU" sz="1000" b="1" dirty="0" smtClean="0">
                          <a:solidFill>
                            <a:schemeClr val="bg1"/>
                          </a:solidFill>
                        </a:rPr>
                        <a:t>Total</a:t>
                      </a:r>
                      <a:endParaRPr lang="en-AU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91312" marR="91312" marT="45690" marB="4569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b="1" dirty="0" smtClean="0">
                          <a:solidFill>
                            <a:schemeClr val="bg1"/>
                          </a:solidFill>
                        </a:rPr>
                        <a:t>324.3</a:t>
                      </a:r>
                      <a:endParaRPr lang="en-AU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91312" marR="91312" marT="45690" marB="4569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b="1" dirty="0" smtClean="0">
                          <a:solidFill>
                            <a:schemeClr val="bg1"/>
                          </a:solidFill>
                        </a:rPr>
                        <a:t>351.2</a:t>
                      </a:r>
                      <a:endParaRPr lang="en-AU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91312" marR="91312" marT="45690" marB="4569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b="1" dirty="0" smtClean="0">
                          <a:solidFill>
                            <a:schemeClr val="bg1"/>
                          </a:solidFill>
                        </a:rPr>
                        <a:t>432.1</a:t>
                      </a:r>
                      <a:endParaRPr lang="en-AU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91312" marR="91312" marT="45690" marB="4569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b="1" dirty="0" smtClean="0">
                          <a:solidFill>
                            <a:schemeClr val="bg1"/>
                          </a:solidFill>
                        </a:rPr>
                        <a:t>33</a:t>
                      </a:r>
                      <a:endParaRPr lang="en-AU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91312" marR="91312" marT="45690" marB="4569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b="1" dirty="0" smtClean="0">
                          <a:solidFill>
                            <a:schemeClr val="bg1"/>
                          </a:solidFill>
                        </a:rPr>
                        <a:t>107.8</a:t>
                      </a:r>
                      <a:endParaRPr lang="en-AU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91312" marR="91312" marT="45690" marB="45690"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06924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2688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6CD1C-8DF0-4545-8935-7B7061077779}" type="slidenum">
              <a:rPr lang="en-AU" smtClean="0"/>
              <a:pPr/>
              <a:t>25</a:t>
            </a:fld>
            <a:endParaRPr lang="en-AU" dirty="0"/>
          </a:p>
        </p:txBody>
      </p:sp>
      <p:sp>
        <p:nvSpPr>
          <p:cNvPr id="5" name="Notes Placeholder 2"/>
          <p:cNvSpPr txBox="1">
            <a:spLocks/>
          </p:cNvSpPr>
          <p:nvPr/>
        </p:nvSpPr>
        <p:spPr>
          <a:xfrm>
            <a:off x="680246" y="4592809"/>
            <a:ext cx="5438778" cy="5068891"/>
          </a:xfrm>
          <a:prstGeom prst="rect">
            <a:avLst/>
          </a:prstGeom>
        </p:spPr>
        <p:txBody>
          <a:bodyPr vert="horz" lIns="91339" tIns="45669" rIns="91339" bIns="45669" rtlCol="0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63"/>
              </a:spcBef>
              <a:spcAft>
                <a:spcPts val="263"/>
              </a:spcAft>
              <a:buClr>
                <a:srgbClr val="800000"/>
              </a:buClr>
            </a:pPr>
            <a:r>
              <a:rPr lang="en-AU" sz="1600" b="1" i="1" dirty="0">
                <a:solidFill>
                  <a:srgbClr val="800000"/>
                </a:solidFill>
              </a:rPr>
              <a:t>1</a:t>
            </a:r>
            <a:r>
              <a:rPr lang="en-AU" sz="1600" b="1" i="1" baseline="30000" dirty="0">
                <a:solidFill>
                  <a:srgbClr val="800000"/>
                </a:solidFill>
              </a:rPr>
              <a:t>st</a:t>
            </a:r>
            <a:r>
              <a:rPr lang="en-AU" sz="1600" b="1" i="1" dirty="0">
                <a:solidFill>
                  <a:srgbClr val="800000"/>
                </a:solidFill>
              </a:rPr>
              <a:t> 	</a:t>
            </a:r>
            <a:r>
              <a:rPr lang="en-AU" sz="1600" b="1" i="1" baseline="30000" dirty="0">
                <a:solidFill>
                  <a:srgbClr val="800000"/>
                </a:solidFill>
              </a:rPr>
              <a:t> </a:t>
            </a:r>
            <a:r>
              <a:rPr lang="en-AU" sz="1600" b="1" i="1" dirty="0">
                <a:solidFill>
                  <a:srgbClr val="800000"/>
                </a:solidFill>
              </a:rPr>
              <a:t>in resources </a:t>
            </a:r>
            <a:endParaRPr lang="en-AU" b="1" i="1" dirty="0">
              <a:solidFill>
                <a:srgbClr val="800000"/>
              </a:solidFill>
            </a:endParaRPr>
          </a:p>
          <a:p>
            <a:pPr marL="402391" indent="-125003">
              <a:spcBef>
                <a:spcPts val="263"/>
              </a:spcBef>
              <a:spcAft>
                <a:spcPts val="263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100" dirty="0"/>
              <a:t>32 per cent of global uranium resources</a:t>
            </a:r>
          </a:p>
          <a:p>
            <a:pPr>
              <a:spcBef>
                <a:spcPts val="263"/>
              </a:spcBef>
              <a:spcAft>
                <a:spcPts val="263"/>
              </a:spcAft>
              <a:buClr>
                <a:srgbClr val="800000"/>
              </a:buClr>
            </a:pPr>
            <a:r>
              <a:rPr lang="en-AU" sz="1600" b="1" i="1" dirty="0">
                <a:solidFill>
                  <a:srgbClr val="800000"/>
                </a:solidFill>
              </a:rPr>
              <a:t>2</a:t>
            </a:r>
            <a:r>
              <a:rPr lang="en-AU" sz="1600" b="1" i="1" baseline="30000" dirty="0">
                <a:solidFill>
                  <a:srgbClr val="800000"/>
                </a:solidFill>
              </a:rPr>
              <a:t>nd</a:t>
            </a:r>
            <a:r>
              <a:rPr lang="en-AU" sz="1600" b="1" i="1" dirty="0">
                <a:solidFill>
                  <a:srgbClr val="800000"/>
                </a:solidFill>
              </a:rPr>
              <a:t> 	largest primary energy source </a:t>
            </a:r>
          </a:p>
          <a:p>
            <a:pPr marL="402391" indent="-125003">
              <a:spcBef>
                <a:spcPts val="263"/>
              </a:spcBef>
              <a:spcAft>
                <a:spcPts val="263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100" dirty="0"/>
              <a:t>22 per cent total primary energy production in 2012/13</a:t>
            </a:r>
          </a:p>
          <a:p>
            <a:pPr>
              <a:spcBef>
                <a:spcPts val="263"/>
              </a:spcBef>
              <a:spcAft>
                <a:spcPts val="263"/>
              </a:spcAft>
              <a:buClr>
                <a:srgbClr val="800000"/>
              </a:buClr>
            </a:pPr>
            <a:r>
              <a:rPr lang="en-AU" sz="1600" b="1" i="1" dirty="0">
                <a:solidFill>
                  <a:srgbClr val="800000"/>
                </a:solidFill>
              </a:rPr>
              <a:t>3</a:t>
            </a:r>
            <a:r>
              <a:rPr lang="en-AU" sz="1600" b="1" i="1" baseline="30000" dirty="0">
                <a:solidFill>
                  <a:srgbClr val="800000"/>
                </a:solidFill>
              </a:rPr>
              <a:t>rd</a:t>
            </a:r>
            <a:r>
              <a:rPr lang="en-AU" sz="1600" b="1" i="1" dirty="0">
                <a:solidFill>
                  <a:srgbClr val="800000"/>
                </a:solidFill>
              </a:rPr>
              <a:t> 	in global production</a:t>
            </a:r>
          </a:p>
          <a:p>
            <a:pPr marL="402391" indent="-125003">
              <a:spcBef>
                <a:spcPts val="263"/>
              </a:spcBef>
              <a:spcAft>
                <a:spcPts val="263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100" dirty="0"/>
              <a:t>11 per cent of global supply in 2013.</a:t>
            </a:r>
          </a:p>
          <a:p>
            <a:pPr>
              <a:spcBef>
                <a:spcPts val="263"/>
              </a:spcBef>
              <a:spcAft>
                <a:spcPts val="263"/>
              </a:spcAft>
              <a:buClr>
                <a:srgbClr val="800000"/>
              </a:buClr>
            </a:pPr>
            <a:r>
              <a:rPr lang="en-AU" sz="1600" b="1" i="1" dirty="0">
                <a:solidFill>
                  <a:srgbClr val="800000"/>
                </a:solidFill>
              </a:rPr>
              <a:t>4,200 jobs</a:t>
            </a:r>
          </a:p>
          <a:p>
            <a:pPr marL="402391" indent="-125003">
              <a:spcBef>
                <a:spcPts val="263"/>
              </a:spcBef>
              <a:spcAft>
                <a:spcPts val="263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100" dirty="0"/>
              <a:t>Uranium industry employment, much in remote areas </a:t>
            </a:r>
          </a:p>
          <a:p>
            <a:pPr>
              <a:spcBef>
                <a:spcPts val="263"/>
              </a:spcBef>
              <a:spcAft>
                <a:spcPts val="263"/>
              </a:spcAft>
              <a:buClr>
                <a:srgbClr val="800000"/>
              </a:buClr>
            </a:pPr>
            <a:r>
              <a:rPr lang="en-AU" sz="1600" b="1" i="1" dirty="0">
                <a:solidFill>
                  <a:srgbClr val="800000"/>
                </a:solidFill>
              </a:rPr>
              <a:t>5,710 tonnes </a:t>
            </a:r>
          </a:p>
          <a:p>
            <a:pPr marL="402391" indent="-125003">
              <a:spcBef>
                <a:spcPts val="263"/>
              </a:spcBef>
              <a:spcAft>
                <a:spcPts val="263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100" dirty="0"/>
              <a:t>production of uranium in 2013-14</a:t>
            </a:r>
          </a:p>
          <a:p>
            <a:pPr>
              <a:spcBef>
                <a:spcPts val="263"/>
              </a:spcBef>
              <a:spcAft>
                <a:spcPts val="263"/>
              </a:spcAft>
              <a:buClr>
                <a:srgbClr val="800000"/>
              </a:buClr>
            </a:pPr>
            <a:r>
              <a:rPr lang="en-AU" sz="1600" b="1" i="1" dirty="0">
                <a:solidFill>
                  <a:srgbClr val="800000"/>
                </a:solidFill>
              </a:rPr>
              <a:t>8,900 tonnes</a:t>
            </a:r>
          </a:p>
          <a:p>
            <a:pPr marL="402391" indent="-125003">
              <a:spcBef>
                <a:spcPts val="263"/>
              </a:spcBef>
              <a:spcAft>
                <a:spcPts val="263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100" dirty="0"/>
              <a:t>forecast uranium production in 2018-19</a:t>
            </a:r>
          </a:p>
          <a:p>
            <a:pPr>
              <a:spcBef>
                <a:spcPts val="263"/>
              </a:spcBef>
              <a:spcAft>
                <a:spcPts val="263"/>
              </a:spcAft>
              <a:buClr>
                <a:srgbClr val="800000"/>
              </a:buClr>
            </a:pPr>
            <a:r>
              <a:rPr lang="en-AU" sz="1600" b="1" i="1" dirty="0">
                <a:solidFill>
                  <a:srgbClr val="800000"/>
                </a:solidFill>
              </a:rPr>
              <a:t>$622 million up to $1.1 billion</a:t>
            </a:r>
          </a:p>
          <a:p>
            <a:pPr marL="402391" indent="-125003">
              <a:spcBef>
                <a:spcPts val="263"/>
              </a:spcBef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300" dirty="0"/>
              <a:t> </a:t>
            </a:r>
            <a:r>
              <a:rPr lang="en-AU" sz="1100" dirty="0"/>
              <a:t>Australian uranium export earnings in 2013/14</a:t>
            </a:r>
          </a:p>
          <a:p>
            <a:pPr marL="402391" indent="-125003">
              <a:spcAft>
                <a:spcPts val="3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100" dirty="0"/>
              <a:t>forecast value of Australia’s uranium exports in 2018/19</a:t>
            </a:r>
          </a:p>
        </p:txBody>
      </p:sp>
    </p:spTree>
    <p:extLst>
      <p:ext uri="{BB962C8B-B14F-4D97-AF65-F5344CB8AC3E}">
        <p14:creationId xmlns:p14="http://schemas.microsoft.com/office/powerpoint/2010/main" val="33649939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4113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b="1" i="1" dirty="0" smtClean="0"/>
              <a:t>AI Comments: have included an intro section as I think it’s important to explain Uranium</a:t>
            </a:r>
            <a:r>
              <a:rPr lang="en-AU" b="1" i="1" baseline="0" dirty="0" smtClean="0"/>
              <a:t> &amp; Radiation to give context and help set the base for later on. Similarly have included exposure pathways &amp; background radiation to help with the explanation  on why it is considered </a:t>
            </a:r>
          </a:p>
          <a:p>
            <a:endParaRPr lang="en-AU" b="1" i="1" baseline="0" dirty="0" smtClean="0"/>
          </a:p>
          <a:p>
            <a:pPr marL="0" lvl="1" defTabSz="913486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r>
              <a:rPr lang="en-AU" b="1" i="1" baseline="0" dirty="0" smtClean="0"/>
              <a:t>AI Comments 01-Aug:  Exposure pathways had an error  as it appeared as  “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Exposure PaCorporate thways”</a:t>
            </a:r>
          </a:p>
          <a:p>
            <a:r>
              <a:rPr lang="en-AU" b="1" i="1" baseline="0" dirty="0" smtClean="0"/>
              <a:t> </a:t>
            </a:r>
            <a:endParaRPr lang="en-AU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06773D-8D87-45A6-86E9-783CCAB9FEFC}" type="slidenum">
              <a:rPr lang="en-AU" smtClean="0"/>
              <a:pPr>
                <a:defRPr/>
              </a:pPr>
              <a:t>26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35547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294" y="2734235"/>
            <a:ext cx="4459941" cy="2368178"/>
          </a:xfrm>
        </p:spPr>
        <p:txBody>
          <a:bodyPr lIns="0" tIns="0" rIns="0" bIns="0" anchor="ctr" anchorCtr="0"/>
          <a:lstStyle>
            <a:lvl1pPr algn="l">
              <a:defRPr>
                <a:solidFill>
                  <a:srgbClr val="691C24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235" y="1441825"/>
            <a:ext cx="2819400" cy="4736352"/>
          </a:xfrm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306388" y="5102225"/>
            <a:ext cx="4459287" cy="822325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1800">
                <a:solidFill>
                  <a:srgbClr val="691C24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37120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245503" y="6615486"/>
            <a:ext cx="671876" cy="233205"/>
          </a:xfrm>
          <a:prstGeom prst="rect">
            <a:avLst/>
          </a:prstGeom>
        </p:spPr>
        <p:txBody>
          <a:bodyPr/>
          <a:lstStyle>
            <a:lvl1pPr algn="r">
              <a:defRPr b="1" spc="0" baseline="0">
                <a:solidFill>
                  <a:schemeClr val="bg1"/>
                </a:solidFill>
                <a:latin typeface="Bookman Old Style" panose="02050604050505020204" pitchFamily="18" charset="0"/>
              </a:defRPr>
            </a:lvl1pPr>
          </a:lstStyle>
          <a:p>
            <a:fld id="{F3470F8B-7A02-4835-9AC2-01FD1143E728}" type="slidenum">
              <a:rPr lang="en-AU" sz="1000" smtClean="0"/>
              <a:pPr/>
              <a:t>‹#›</a:t>
            </a:fld>
            <a:endParaRPr lang="en-AU" sz="1000" dirty="0"/>
          </a:p>
        </p:txBody>
      </p:sp>
    </p:spTree>
    <p:extLst>
      <p:ext uri="{BB962C8B-B14F-4D97-AF65-F5344CB8AC3E}">
        <p14:creationId xmlns:p14="http://schemas.microsoft.com/office/powerpoint/2010/main" val="303677337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1353" y="1600200"/>
            <a:ext cx="420444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21191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245503" y="6615486"/>
            <a:ext cx="671876" cy="233205"/>
          </a:xfrm>
          <a:prstGeom prst="rect">
            <a:avLst/>
          </a:prstGeom>
        </p:spPr>
        <p:txBody>
          <a:bodyPr/>
          <a:lstStyle>
            <a:lvl1pPr algn="r">
              <a:defRPr b="1" spc="0" baseline="0">
                <a:solidFill>
                  <a:schemeClr val="bg1"/>
                </a:solidFill>
                <a:latin typeface="Bookman Old Style" panose="02050604050505020204" pitchFamily="18" charset="0"/>
              </a:defRPr>
            </a:lvl1pPr>
          </a:lstStyle>
          <a:p>
            <a:fld id="{F3470F8B-7A02-4835-9AC2-01FD1143E728}" type="slidenum">
              <a:rPr lang="en-AU" sz="1000" smtClean="0"/>
              <a:pPr/>
              <a:t>‹#›</a:t>
            </a:fld>
            <a:endParaRPr lang="en-AU" sz="1000" dirty="0"/>
          </a:p>
        </p:txBody>
      </p:sp>
    </p:spTree>
    <p:extLst>
      <p:ext uri="{BB962C8B-B14F-4D97-AF65-F5344CB8AC3E}">
        <p14:creationId xmlns:p14="http://schemas.microsoft.com/office/powerpoint/2010/main" val="360156910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291352" y="1598893"/>
            <a:ext cx="867335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245503" y="6615486"/>
            <a:ext cx="671876" cy="233205"/>
          </a:xfrm>
          <a:prstGeom prst="rect">
            <a:avLst/>
          </a:prstGeom>
        </p:spPr>
        <p:txBody>
          <a:bodyPr/>
          <a:lstStyle>
            <a:lvl1pPr algn="r">
              <a:defRPr b="1" spc="0" baseline="0">
                <a:solidFill>
                  <a:schemeClr val="bg1"/>
                </a:solidFill>
                <a:latin typeface="Bookman Old Style" panose="02050604050505020204" pitchFamily="18" charset="0"/>
              </a:defRPr>
            </a:lvl1pPr>
          </a:lstStyle>
          <a:p>
            <a:fld id="{F3470F8B-7A02-4835-9AC2-01FD1143E728}" type="slidenum">
              <a:rPr lang="en-AU" sz="1000" smtClean="0"/>
              <a:pPr/>
              <a:t>‹#›</a:t>
            </a:fld>
            <a:endParaRPr lang="en-AU" sz="1000" dirty="0"/>
          </a:p>
        </p:txBody>
      </p:sp>
    </p:spTree>
    <p:extLst>
      <p:ext uri="{BB962C8B-B14F-4D97-AF65-F5344CB8AC3E}">
        <p14:creationId xmlns:p14="http://schemas.microsoft.com/office/powerpoint/2010/main" val="255335136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351065" y="126775"/>
            <a:ext cx="6217479" cy="582035"/>
          </a:xfrm>
          <a:prstGeom prst="rect">
            <a:avLst/>
          </a:prstGeom>
        </p:spPr>
        <p:txBody>
          <a:bodyPr/>
          <a:lstStyle>
            <a:lvl1pPr>
              <a:buNone/>
              <a:defRPr sz="3200" baseline="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slide title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51065" y="1265237"/>
            <a:ext cx="8518299" cy="51682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173233" y="6584355"/>
            <a:ext cx="755240" cy="206375"/>
          </a:xfrm>
          <a:prstGeom prst="rect">
            <a:avLst/>
          </a:prstGeom>
          <a:ln/>
        </p:spPr>
        <p:txBody>
          <a:bodyPr/>
          <a:lstStyle>
            <a:lvl1pPr algn="r">
              <a:defRPr sz="6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0058901-BB66-4C24-8E05-A9D61A0959F8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81204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173233" y="6584355"/>
            <a:ext cx="755240" cy="206375"/>
          </a:xfrm>
          <a:prstGeom prst="rect">
            <a:avLst/>
          </a:prstGeom>
          <a:ln/>
        </p:spPr>
        <p:txBody>
          <a:bodyPr/>
          <a:lstStyle>
            <a:lvl1pPr algn="r">
              <a:defRPr sz="6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0058901-BB66-4C24-8E05-A9D61A0959F8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6359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351065" y="126775"/>
            <a:ext cx="6217479" cy="582035"/>
          </a:xfrm>
          <a:prstGeom prst="rect">
            <a:avLst/>
          </a:prstGeom>
        </p:spPr>
        <p:txBody>
          <a:bodyPr/>
          <a:lstStyle>
            <a:lvl1pPr>
              <a:buNone/>
              <a:defRPr sz="3200" baseline="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slide title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51065" y="1265237"/>
            <a:ext cx="8518299" cy="51682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173233" y="6584355"/>
            <a:ext cx="755240" cy="206375"/>
          </a:xfrm>
          <a:prstGeom prst="rect">
            <a:avLst/>
          </a:prstGeom>
          <a:ln/>
        </p:spPr>
        <p:txBody>
          <a:bodyPr/>
          <a:lstStyle>
            <a:lvl1pPr algn="r">
              <a:defRPr sz="6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0058901-BB66-4C24-8E05-A9D61A0959F8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31771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1353" y="274638"/>
            <a:ext cx="7552765" cy="115224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1353" y="1600200"/>
            <a:ext cx="856129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245503" y="6615486"/>
            <a:ext cx="671876" cy="233205"/>
          </a:xfrm>
          <a:prstGeom prst="rect">
            <a:avLst/>
          </a:prstGeom>
        </p:spPr>
        <p:txBody>
          <a:bodyPr/>
          <a:lstStyle>
            <a:lvl1pPr algn="r">
              <a:defRPr b="1" spc="0" baseline="0">
                <a:solidFill>
                  <a:schemeClr val="bg1"/>
                </a:solidFill>
                <a:latin typeface="Bookman Old Style" panose="02050604050505020204" pitchFamily="18" charset="0"/>
              </a:defRPr>
            </a:lvl1pPr>
          </a:lstStyle>
          <a:p>
            <a:fld id="{F3470F8B-7A02-4835-9AC2-01FD1143E728}" type="slidenum">
              <a:rPr lang="en-AU" sz="1000" smtClean="0"/>
              <a:pPr/>
              <a:t>‹#›</a:t>
            </a:fld>
            <a:endParaRPr lang="en-AU" sz="1000" dirty="0"/>
          </a:p>
        </p:txBody>
      </p:sp>
    </p:spTree>
    <p:extLst>
      <p:ext uri="{BB962C8B-B14F-4D97-AF65-F5344CB8AC3E}">
        <p14:creationId xmlns:p14="http://schemas.microsoft.com/office/powerpoint/2010/main" val="2777107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  <p:sldLayoutId id="2147483656" r:id="rId6"/>
    <p:sldLayoutId id="2147483659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1" kern="1200">
          <a:solidFill>
            <a:srgbClr val="691C24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chart" Target="../charts/char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toroenergy.com.au" TargetMode="Externa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oroenergy.com.a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subTitle" idx="1"/>
          </p:nvPr>
        </p:nvSpPr>
        <p:spPr>
          <a:xfrm>
            <a:off x="5735776" y="2127564"/>
            <a:ext cx="3360360" cy="3552264"/>
          </a:xfrm>
        </p:spPr>
        <p:txBody>
          <a:bodyPr>
            <a:normAutofit/>
          </a:bodyPr>
          <a:lstStyle/>
          <a:p>
            <a:endParaRPr lang="en-AU" sz="1800" dirty="0"/>
          </a:p>
          <a:p>
            <a:endParaRPr lang="en-AU" sz="2400" b="1" dirty="0"/>
          </a:p>
          <a:p>
            <a:r>
              <a:rPr lang="en-AU" sz="2400" b="1" dirty="0" smtClean="0"/>
              <a:t>2015 ATSE Eminent Speaker Series </a:t>
            </a:r>
          </a:p>
          <a:p>
            <a:r>
              <a:rPr lang="en-AU" sz="2400" dirty="0"/>
              <a:t> </a:t>
            </a:r>
          </a:p>
          <a:p>
            <a:endParaRPr lang="en-AU" sz="2400" dirty="0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236796" y="3357529"/>
            <a:ext cx="4623071" cy="1457096"/>
          </a:xfrm>
        </p:spPr>
        <p:txBody>
          <a:bodyPr/>
          <a:lstStyle/>
          <a:p>
            <a:r>
              <a:rPr lang="en-AU" sz="3733" dirty="0" smtClean="0">
                <a:latin typeface="+mn-lt"/>
              </a:rPr>
              <a:t>Uranium:</a:t>
            </a:r>
            <a:br>
              <a:rPr lang="en-AU" sz="3733" dirty="0" smtClean="0">
                <a:latin typeface="+mn-lt"/>
              </a:rPr>
            </a:br>
            <a:r>
              <a:rPr lang="en-AU" sz="3733" dirty="0" smtClean="0">
                <a:latin typeface="+mn-lt"/>
              </a:rPr>
              <a:t>Critical to a Clean Energy Future</a:t>
            </a:r>
            <a:br>
              <a:rPr lang="en-AU" sz="3733" dirty="0" smtClean="0">
                <a:latin typeface="+mn-lt"/>
              </a:rPr>
            </a:br>
            <a:r>
              <a:rPr lang="en-AU" sz="3733" dirty="0" smtClean="0">
                <a:latin typeface="+mn-lt"/>
              </a:rPr>
              <a:t/>
            </a:r>
            <a:br>
              <a:rPr lang="en-AU" sz="3733" dirty="0" smtClean="0">
                <a:latin typeface="+mn-lt"/>
              </a:rPr>
            </a:br>
            <a:endParaRPr lang="en-AU" sz="2400" i="1" dirty="0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236796" y="5679828"/>
            <a:ext cx="4460875" cy="601663"/>
          </a:xfrm>
        </p:spPr>
        <p:txBody>
          <a:bodyPr>
            <a:normAutofit/>
          </a:bodyPr>
          <a:lstStyle/>
          <a:p>
            <a:r>
              <a:rPr lang="en-AU" sz="1600" dirty="0" smtClean="0"/>
              <a:t>Vanessa Guthrie</a:t>
            </a:r>
          </a:p>
          <a:p>
            <a:r>
              <a:rPr lang="en-AU" sz="1600" dirty="0" smtClean="0"/>
              <a:t>August 2015</a:t>
            </a:r>
            <a:endParaRPr lang="en-AU" sz="1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7155" y="384658"/>
            <a:ext cx="1915893" cy="73466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1674" y="496744"/>
            <a:ext cx="4768666" cy="6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82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36687" y="142037"/>
            <a:ext cx="7678267" cy="864183"/>
          </a:xfrm>
        </p:spPr>
        <p:txBody>
          <a:bodyPr/>
          <a:lstStyle/>
          <a:p>
            <a:r>
              <a:rPr lang="en-AU" sz="2800" dirty="0" smtClean="0"/>
              <a:t>Why talk about uranium?</a:t>
            </a:r>
            <a:endParaRPr lang="en-AU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173233" y="5795516"/>
            <a:ext cx="755240" cy="154781"/>
          </a:xfrm>
        </p:spPr>
        <p:txBody>
          <a:bodyPr/>
          <a:lstStyle/>
          <a:p>
            <a:pPr>
              <a:defRPr/>
            </a:pPr>
            <a:fld id="{C0058901-BB66-4C24-8E05-A9D61A0959F8}" type="slidenum">
              <a:rPr lang="en-AU" smtClean="0"/>
              <a:pPr>
                <a:defRPr/>
              </a:pPr>
              <a:t>2</a:t>
            </a:fld>
            <a:endParaRPr lang="en-AU" dirty="0"/>
          </a:p>
        </p:txBody>
      </p:sp>
      <p:sp>
        <p:nvSpPr>
          <p:cNvPr id="5" name="Slide Number Placeholder 4"/>
          <p:cNvSpPr txBox="1">
            <a:spLocks/>
          </p:cNvSpPr>
          <p:nvPr/>
        </p:nvSpPr>
        <p:spPr>
          <a:xfrm>
            <a:off x="8173233" y="6474291"/>
            <a:ext cx="755240" cy="206375"/>
          </a:xfrm>
          <a:prstGeom prst="rect">
            <a:avLst/>
          </a:prstGeom>
          <a:ln/>
        </p:spPr>
        <p:txBody>
          <a:bodyPr lIns="91440" tIns="45720" rIns="91440" bIns="45720"/>
          <a:lstStyle/>
          <a:p>
            <a:pPr algn="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AU" sz="1067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2</a:t>
            </a:r>
            <a:endParaRPr lang="en-AU" sz="1067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2059" y="4948054"/>
            <a:ext cx="3028950" cy="12477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808" y="748868"/>
            <a:ext cx="3367019" cy="22188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717" y="864982"/>
            <a:ext cx="3704615" cy="24661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926" y="2388919"/>
            <a:ext cx="3292189" cy="22119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61" y="4174066"/>
            <a:ext cx="3267588" cy="204716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347182" y="3032418"/>
            <a:ext cx="3077118" cy="2010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21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608513"/>
          </a:xfrm>
          <a:solidFill>
            <a:schemeClr val="bg1">
              <a:lumMod val="85000"/>
            </a:schemeClr>
          </a:solidFill>
        </p:spPr>
        <p:txBody>
          <a:bodyPr>
            <a:normAutofit fontScale="92500" lnSpcReduction="20000"/>
          </a:bodyPr>
          <a:lstStyle/>
          <a:p>
            <a:pPr marL="400050" lvl="1" indent="0">
              <a:lnSpc>
                <a:spcPct val="150000"/>
              </a:lnSpc>
              <a:buNone/>
            </a:pPr>
            <a:endParaRPr lang="en-AU" dirty="0" smtClean="0">
              <a:solidFill>
                <a:srgbClr val="691C24"/>
              </a:solidFill>
            </a:endParaRPr>
          </a:p>
          <a:p>
            <a:pPr marL="400050" lvl="1" indent="0">
              <a:lnSpc>
                <a:spcPct val="150000"/>
              </a:lnSpc>
              <a:buNone/>
            </a:pPr>
            <a:r>
              <a:rPr lang="en-AU" dirty="0" smtClean="0">
                <a:solidFill>
                  <a:srgbClr val="691C24"/>
                </a:solidFill>
              </a:rPr>
              <a:t>		How </a:t>
            </a:r>
            <a:r>
              <a:rPr lang="en-AU" dirty="0">
                <a:solidFill>
                  <a:srgbClr val="691C24"/>
                </a:solidFill>
              </a:rPr>
              <a:t>safe is </a:t>
            </a:r>
            <a:r>
              <a:rPr lang="en-AU" dirty="0" smtClean="0">
                <a:solidFill>
                  <a:srgbClr val="691C24"/>
                </a:solidFill>
              </a:rPr>
              <a:t>uranium and nuclear?</a:t>
            </a:r>
            <a:r>
              <a:rPr lang="en-AU" dirty="0">
                <a:solidFill>
                  <a:srgbClr val="691C24"/>
                </a:solidFill>
              </a:rPr>
              <a:t/>
            </a:r>
            <a:br>
              <a:rPr lang="en-AU" dirty="0">
                <a:solidFill>
                  <a:srgbClr val="691C24"/>
                </a:solidFill>
              </a:rPr>
            </a:br>
            <a:r>
              <a:rPr lang="en-AU" dirty="0">
                <a:solidFill>
                  <a:srgbClr val="691C24"/>
                </a:solidFill>
              </a:rPr>
              <a:t/>
            </a:r>
            <a:br>
              <a:rPr lang="en-AU" dirty="0">
                <a:solidFill>
                  <a:srgbClr val="691C24"/>
                </a:solidFill>
              </a:rPr>
            </a:br>
            <a:r>
              <a:rPr lang="en-AU" dirty="0" smtClean="0">
                <a:solidFill>
                  <a:srgbClr val="691C24"/>
                </a:solidFill>
              </a:rPr>
              <a:t>		Can </a:t>
            </a:r>
            <a:r>
              <a:rPr lang="en-AU" dirty="0">
                <a:solidFill>
                  <a:srgbClr val="691C24"/>
                </a:solidFill>
              </a:rPr>
              <a:t>Fukushima happen again?</a:t>
            </a:r>
            <a:br>
              <a:rPr lang="en-AU" dirty="0">
                <a:solidFill>
                  <a:srgbClr val="691C24"/>
                </a:solidFill>
              </a:rPr>
            </a:br>
            <a:r>
              <a:rPr lang="en-AU" dirty="0">
                <a:solidFill>
                  <a:srgbClr val="691C24"/>
                </a:solidFill>
              </a:rPr>
              <a:t/>
            </a:r>
            <a:br>
              <a:rPr lang="en-AU" dirty="0">
                <a:solidFill>
                  <a:srgbClr val="691C24"/>
                </a:solidFill>
              </a:rPr>
            </a:br>
            <a:r>
              <a:rPr lang="en-AU" dirty="0" smtClean="0">
                <a:solidFill>
                  <a:srgbClr val="691C24"/>
                </a:solidFill>
              </a:rPr>
              <a:t>	</a:t>
            </a:r>
            <a:r>
              <a:rPr lang="en-AU" dirty="0">
                <a:solidFill>
                  <a:srgbClr val="691C24"/>
                </a:solidFill>
              </a:rPr>
              <a:t>	Can </a:t>
            </a:r>
            <a:r>
              <a:rPr lang="en-AU" dirty="0" smtClean="0">
                <a:solidFill>
                  <a:srgbClr val="691C24"/>
                </a:solidFill>
              </a:rPr>
              <a:t>Australian uranium be </a:t>
            </a:r>
            <a:r>
              <a:rPr lang="en-AU" dirty="0">
                <a:solidFill>
                  <a:srgbClr val="691C24"/>
                </a:solidFill>
              </a:rPr>
              <a:t>diverted to weapons?</a:t>
            </a:r>
            <a:br>
              <a:rPr lang="en-AU" dirty="0">
                <a:solidFill>
                  <a:srgbClr val="691C24"/>
                </a:solidFill>
              </a:rPr>
            </a:br>
            <a:r>
              <a:rPr lang="en-AU" dirty="0">
                <a:solidFill>
                  <a:srgbClr val="691C24"/>
                </a:solidFill>
              </a:rPr>
              <a:t/>
            </a:r>
            <a:br>
              <a:rPr lang="en-AU" dirty="0">
                <a:solidFill>
                  <a:srgbClr val="691C24"/>
                </a:solidFill>
              </a:rPr>
            </a:br>
            <a:r>
              <a:rPr lang="en-AU" dirty="0">
                <a:solidFill>
                  <a:srgbClr val="691C24"/>
                </a:solidFill>
              </a:rPr>
              <a:t>		What is the answer to waste disposal?</a:t>
            </a:r>
            <a:br>
              <a:rPr lang="en-AU" dirty="0">
                <a:solidFill>
                  <a:srgbClr val="691C24"/>
                </a:solidFill>
              </a:rPr>
            </a:br>
            <a:r>
              <a:rPr lang="en-AU" dirty="0">
                <a:solidFill>
                  <a:srgbClr val="691C24"/>
                </a:solidFill>
              </a:rPr>
              <a:t/>
            </a:r>
            <a:br>
              <a:rPr lang="en-AU" dirty="0">
                <a:solidFill>
                  <a:srgbClr val="691C24"/>
                </a:solidFill>
              </a:rPr>
            </a:br>
            <a:r>
              <a:rPr lang="en-AU" dirty="0" smtClean="0">
                <a:solidFill>
                  <a:srgbClr val="691C24"/>
                </a:solidFill>
              </a:rPr>
              <a:t>		How is nuclear part of the world energy mix?</a:t>
            </a:r>
            <a:endParaRPr lang="en-AU" b="1" dirty="0">
              <a:solidFill>
                <a:srgbClr val="691C24"/>
              </a:solidFill>
              <a:ea typeface="+mj-e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54" y="171857"/>
            <a:ext cx="2590800" cy="13239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71954" y="287383"/>
            <a:ext cx="1515292" cy="71410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6" name="Slide Number Placeholder 4"/>
          <p:cNvSpPr txBox="1">
            <a:spLocks/>
          </p:cNvSpPr>
          <p:nvPr/>
        </p:nvSpPr>
        <p:spPr>
          <a:xfrm>
            <a:off x="8173233" y="6474291"/>
            <a:ext cx="755240" cy="206375"/>
          </a:xfrm>
          <a:prstGeom prst="rect">
            <a:avLst/>
          </a:prstGeom>
          <a:ln/>
        </p:spPr>
        <p:txBody>
          <a:bodyPr lIns="91440" tIns="45720" rIns="91440" bIns="45720"/>
          <a:lstStyle/>
          <a:p>
            <a:pPr algn="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AU" sz="1067" dirty="0">
                <a:solidFill>
                  <a:schemeClr val="bg1"/>
                </a:solidFill>
                <a:latin typeface="Arial" charset="0"/>
                <a:cs typeface="Arial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42296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51065" y="1016626"/>
            <a:ext cx="6217479" cy="436527"/>
          </a:xfrm>
        </p:spPr>
        <p:txBody>
          <a:bodyPr>
            <a:normAutofit fontScale="92500" lnSpcReduction="10000"/>
          </a:bodyPr>
          <a:lstStyle/>
          <a:p>
            <a:r>
              <a:rPr lang="en-AU" sz="2500" dirty="0"/>
              <a:t>Uranium and Radiation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69036" y="1329748"/>
            <a:ext cx="5534113" cy="3426016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rgbClr val="800000"/>
              </a:buClr>
              <a:buFont typeface="Arial" panose="020B0604020202020204" pitchFamily="34" charset="0"/>
              <a:buChar char="•"/>
              <a:tabLst>
                <a:tab pos="446077" algn="l"/>
              </a:tabLst>
            </a:pPr>
            <a:r>
              <a:rPr lang="en-US" sz="1600" dirty="0">
                <a:solidFill>
                  <a:srgbClr val="000000"/>
                </a:solidFill>
              </a:rPr>
              <a:t>Heaviest naturally occurring metal</a:t>
            </a:r>
          </a:p>
          <a:p>
            <a:pPr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rgbClr val="800000"/>
              </a:buClr>
              <a:buFont typeface="Arial" panose="020B0604020202020204" pitchFamily="34" charset="0"/>
              <a:buChar char="•"/>
              <a:tabLst>
                <a:tab pos="446077" algn="l"/>
              </a:tabLst>
            </a:pPr>
            <a:r>
              <a:rPr lang="en-US" sz="1600" dirty="0" smtClean="0">
                <a:solidFill>
                  <a:srgbClr val="000000"/>
                </a:solidFill>
              </a:rPr>
              <a:t>Mildly </a:t>
            </a:r>
            <a:r>
              <a:rPr lang="en-US" sz="1600" dirty="0">
                <a:solidFill>
                  <a:srgbClr val="000000"/>
                </a:solidFill>
              </a:rPr>
              <a:t>radioactive in natural form</a:t>
            </a:r>
          </a:p>
          <a:p>
            <a:pPr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rgbClr val="800000"/>
              </a:buClr>
              <a:buFont typeface="Arial" panose="020B0604020202020204" pitchFamily="34" charset="0"/>
              <a:buChar char="•"/>
              <a:tabLst>
                <a:tab pos="446077" algn="l"/>
              </a:tabLst>
            </a:pPr>
            <a:r>
              <a:rPr lang="en-US" sz="1600" dirty="0">
                <a:solidFill>
                  <a:srgbClr val="000000"/>
                </a:solidFill>
              </a:rPr>
              <a:t>3 isotopic forms – </a:t>
            </a:r>
            <a:r>
              <a:rPr lang="en-US" sz="1600" baseline="30000" dirty="0">
                <a:solidFill>
                  <a:srgbClr val="000000"/>
                </a:solidFill>
              </a:rPr>
              <a:t>238</a:t>
            </a:r>
            <a:r>
              <a:rPr lang="en-US" sz="1600" dirty="0">
                <a:solidFill>
                  <a:srgbClr val="000000"/>
                </a:solidFill>
              </a:rPr>
              <a:t>U </a:t>
            </a:r>
            <a:r>
              <a:rPr lang="en-US" sz="1600" baseline="30000" dirty="0">
                <a:solidFill>
                  <a:srgbClr val="000000"/>
                </a:solidFill>
              </a:rPr>
              <a:t>235</a:t>
            </a:r>
            <a:r>
              <a:rPr lang="en-US" sz="1600" dirty="0">
                <a:solidFill>
                  <a:srgbClr val="000000"/>
                </a:solidFill>
              </a:rPr>
              <a:t>U  </a:t>
            </a:r>
            <a:r>
              <a:rPr lang="en-US" sz="1600" baseline="30000" dirty="0">
                <a:solidFill>
                  <a:srgbClr val="000000"/>
                </a:solidFill>
              </a:rPr>
              <a:t>234</a:t>
            </a:r>
            <a:r>
              <a:rPr lang="en-US" sz="1600" dirty="0">
                <a:solidFill>
                  <a:srgbClr val="000000"/>
                </a:solidFill>
              </a:rPr>
              <a:t>U</a:t>
            </a:r>
            <a:endParaRPr lang="en-US" sz="1600" baseline="30000" dirty="0">
              <a:solidFill>
                <a:srgbClr val="000000"/>
              </a:solidFill>
            </a:endParaRPr>
          </a:p>
          <a:p>
            <a:pPr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rgbClr val="800000"/>
              </a:buClr>
              <a:buFont typeface="Arial" panose="020B0604020202020204" pitchFamily="34" charset="0"/>
              <a:buChar char="•"/>
              <a:tabLst>
                <a:tab pos="446077" algn="l"/>
              </a:tabLst>
            </a:pPr>
            <a:r>
              <a:rPr lang="en-US" sz="1600" dirty="0">
                <a:solidFill>
                  <a:srgbClr val="000000"/>
                </a:solidFill>
              </a:rPr>
              <a:t>Uranium ore =</a:t>
            </a:r>
          </a:p>
          <a:p>
            <a:pPr marL="846118" lvl="1" indent="-446077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rgbClr val="800000"/>
              </a:buClr>
              <a:buFont typeface="Arial" pitchFamily="34" charset="0"/>
              <a:buChar char="•"/>
              <a:tabLst>
                <a:tab pos="446077" algn="l"/>
              </a:tabLst>
            </a:pPr>
            <a:r>
              <a:rPr lang="en-US" sz="1600" baseline="30000" dirty="0">
                <a:solidFill>
                  <a:srgbClr val="000000"/>
                </a:solidFill>
              </a:rPr>
              <a:t>238</a:t>
            </a:r>
            <a:r>
              <a:rPr lang="en-US" sz="1600" dirty="0">
                <a:solidFill>
                  <a:srgbClr val="000000"/>
                </a:solidFill>
              </a:rPr>
              <a:t>U</a:t>
            </a:r>
            <a:r>
              <a:rPr lang="en-US" sz="1600" baseline="30000" dirty="0">
                <a:solidFill>
                  <a:srgbClr val="000000"/>
                </a:solidFill>
              </a:rPr>
              <a:t> </a:t>
            </a:r>
            <a:r>
              <a:rPr lang="en-US" sz="1600" dirty="0">
                <a:solidFill>
                  <a:srgbClr val="000000"/>
                </a:solidFill>
              </a:rPr>
              <a:t>= 99.3%</a:t>
            </a:r>
          </a:p>
          <a:p>
            <a:pPr marL="846118" lvl="1" indent="-446077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rgbClr val="800000"/>
              </a:buClr>
              <a:buFont typeface="Arial" pitchFamily="34" charset="0"/>
              <a:buChar char="•"/>
              <a:tabLst>
                <a:tab pos="446077" algn="l"/>
              </a:tabLst>
            </a:pPr>
            <a:r>
              <a:rPr lang="en-US" sz="1600" baseline="30000" dirty="0">
                <a:solidFill>
                  <a:srgbClr val="000000"/>
                </a:solidFill>
              </a:rPr>
              <a:t>235</a:t>
            </a:r>
            <a:r>
              <a:rPr lang="en-US" sz="1600" dirty="0">
                <a:solidFill>
                  <a:srgbClr val="000000"/>
                </a:solidFill>
              </a:rPr>
              <a:t>U</a:t>
            </a:r>
            <a:r>
              <a:rPr lang="en-US" sz="1600" baseline="30000" dirty="0">
                <a:solidFill>
                  <a:srgbClr val="000000"/>
                </a:solidFill>
              </a:rPr>
              <a:t> </a:t>
            </a:r>
            <a:r>
              <a:rPr lang="en-US" sz="1600" dirty="0">
                <a:solidFill>
                  <a:srgbClr val="000000"/>
                </a:solidFill>
              </a:rPr>
              <a:t>= 0.7% (fissile)</a:t>
            </a:r>
          </a:p>
          <a:p>
            <a:pPr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rgbClr val="800000"/>
              </a:buClr>
              <a:buFont typeface="Arial" panose="020B0604020202020204" pitchFamily="34" charset="0"/>
              <a:buChar char="•"/>
              <a:tabLst>
                <a:tab pos="446077" algn="l"/>
              </a:tabLst>
            </a:pPr>
            <a:r>
              <a:rPr lang="en-US" sz="1600" dirty="0">
                <a:solidFill>
                  <a:srgbClr val="000000"/>
                </a:solidFill>
              </a:rPr>
              <a:t>To convert U ore to nuclear fuel requires multiple processing steps </a:t>
            </a:r>
          </a:p>
          <a:p>
            <a:pPr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rgbClr val="800000"/>
              </a:buClr>
              <a:buFont typeface="Arial" panose="020B0604020202020204" pitchFamily="34" charset="0"/>
              <a:buChar char="•"/>
              <a:tabLst>
                <a:tab pos="446077" algn="l"/>
              </a:tabLst>
            </a:pPr>
            <a:r>
              <a:rPr lang="en-US" sz="1600" dirty="0">
                <a:solidFill>
                  <a:srgbClr val="000000"/>
                </a:solidFill>
              </a:rPr>
              <a:t>1 kg U</a:t>
            </a:r>
            <a:r>
              <a:rPr lang="en-US" sz="1600" baseline="-25000" dirty="0">
                <a:solidFill>
                  <a:srgbClr val="000000"/>
                </a:solidFill>
              </a:rPr>
              <a:t>3</a:t>
            </a:r>
            <a:r>
              <a:rPr lang="en-US" sz="1600" dirty="0">
                <a:solidFill>
                  <a:srgbClr val="000000"/>
                </a:solidFill>
              </a:rPr>
              <a:t>O</a:t>
            </a:r>
            <a:r>
              <a:rPr lang="en-US" sz="1600" baseline="-25000" dirty="0">
                <a:solidFill>
                  <a:srgbClr val="000000"/>
                </a:solidFill>
              </a:rPr>
              <a:t>8</a:t>
            </a:r>
            <a:r>
              <a:rPr lang="en-US" sz="1600" dirty="0">
                <a:solidFill>
                  <a:srgbClr val="000000"/>
                </a:solidFill>
              </a:rPr>
              <a:t> = 20,000 t black coal</a:t>
            </a:r>
          </a:p>
          <a:p>
            <a:pPr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rgbClr val="800000"/>
              </a:buClr>
              <a:buFont typeface="Arial" panose="020B0604020202020204" pitchFamily="34" charset="0"/>
              <a:buChar char="•"/>
              <a:tabLst>
                <a:tab pos="446077" algn="l"/>
              </a:tabLst>
            </a:pPr>
            <a:r>
              <a:rPr lang="en-US" sz="1600" dirty="0">
                <a:solidFill>
                  <a:srgbClr val="000000"/>
                </a:solidFill>
              </a:rPr>
              <a:t>Sufficient energy to power an average household </a:t>
            </a:r>
            <a:r>
              <a:rPr lang="en-US" sz="1600" dirty="0" smtClean="0">
                <a:solidFill>
                  <a:srgbClr val="000000"/>
                </a:solidFill>
              </a:rPr>
              <a:t/>
            </a:r>
            <a:br>
              <a:rPr lang="en-US" sz="1600" dirty="0" smtClean="0">
                <a:solidFill>
                  <a:srgbClr val="000000"/>
                </a:solidFill>
              </a:rPr>
            </a:br>
            <a:r>
              <a:rPr lang="en-US" sz="1600" dirty="0" smtClean="0">
                <a:solidFill>
                  <a:srgbClr val="000000"/>
                </a:solidFill>
              </a:rPr>
              <a:t>for </a:t>
            </a:r>
            <a:r>
              <a:rPr lang="en-US" sz="1600" dirty="0">
                <a:solidFill>
                  <a:srgbClr val="000000"/>
                </a:solidFill>
              </a:rPr>
              <a:t>25 years</a:t>
            </a:r>
          </a:p>
          <a:p>
            <a:pPr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AU" sz="1600" dirty="0">
              <a:solidFill>
                <a:srgbClr val="00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179" y="1569489"/>
            <a:ext cx="3011109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straps1"/>
          <p:cNvPicPr>
            <a:picLocks noChangeAspect="1" noChangeArrowheads="1"/>
          </p:cNvPicPr>
          <p:nvPr/>
        </p:nvPicPr>
        <p:blipFill>
          <a:blip r:embed="rId4" cstate="print">
            <a:lum bright="18000"/>
          </a:blip>
          <a:srcRect/>
          <a:stretch>
            <a:fillRect/>
          </a:stretch>
        </p:blipFill>
        <p:spPr bwMode="auto">
          <a:xfrm>
            <a:off x="5770179" y="3560407"/>
            <a:ext cx="3011109" cy="1885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4"/>
          <p:cNvSpPr txBox="1">
            <a:spLocks/>
          </p:cNvSpPr>
          <p:nvPr/>
        </p:nvSpPr>
        <p:spPr>
          <a:xfrm>
            <a:off x="169035" y="152443"/>
            <a:ext cx="7678267" cy="86418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691C24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AU" dirty="0"/>
              <a:t>Uranium and Radiation</a:t>
            </a:r>
            <a:br>
              <a:rPr lang="en-AU" dirty="0"/>
            </a:br>
            <a:endParaRPr lang="en-AU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173233" y="5795516"/>
            <a:ext cx="755240" cy="154781"/>
          </a:xfrm>
          <a:prstGeom prst="rect">
            <a:avLst/>
          </a:prstGeom>
          <a:ln/>
        </p:spPr>
        <p:txBody>
          <a:bodyPr/>
          <a:lstStyle>
            <a:lvl1pPr algn="r">
              <a:defRPr sz="6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0058901-BB66-4C24-8E05-A9D61A0959F8}" type="slidenum">
              <a:rPr lang="en-AU" b="1" smtClean="0"/>
              <a:pPr>
                <a:defRPr/>
              </a:pPr>
              <a:t>4</a:t>
            </a:fld>
            <a:endParaRPr lang="en-AU" b="1" dirty="0"/>
          </a:p>
        </p:txBody>
      </p:sp>
      <p:sp>
        <p:nvSpPr>
          <p:cNvPr id="10" name="Slide Number Placeholder 4"/>
          <p:cNvSpPr txBox="1">
            <a:spLocks/>
          </p:cNvSpPr>
          <p:nvPr/>
        </p:nvSpPr>
        <p:spPr>
          <a:xfrm>
            <a:off x="8173233" y="6474291"/>
            <a:ext cx="755240" cy="206375"/>
          </a:xfrm>
          <a:prstGeom prst="rect">
            <a:avLst/>
          </a:prstGeom>
          <a:ln/>
        </p:spPr>
        <p:txBody>
          <a:bodyPr lIns="91440" tIns="45720" rIns="91440" bIns="45720"/>
          <a:lstStyle/>
          <a:p>
            <a:pPr algn="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AU" sz="1067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4</a:t>
            </a:r>
            <a:endParaRPr lang="en-AU" sz="1067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61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52" y="173038"/>
            <a:ext cx="7552765" cy="1152244"/>
          </a:xfrm>
        </p:spPr>
        <p:txBody>
          <a:bodyPr/>
          <a:lstStyle/>
          <a:p>
            <a:r>
              <a:rPr lang="en-AU" sz="2800" dirty="0" smtClean="0"/>
              <a:t>Uranium as a source of energy</a:t>
            </a:r>
            <a:endParaRPr lang="en-AU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2952"/>
            <a:ext cx="9144000" cy="2883914"/>
          </a:xfrm>
          <a:prstGeom prst="rect">
            <a:avLst/>
          </a:prstGeom>
        </p:spPr>
      </p:pic>
      <p:sp>
        <p:nvSpPr>
          <p:cNvPr id="6" name="Slide Number Placeholder 4"/>
          <p:cNvSpPr txBox="1">
            <a:spLocks/>
          </p:cNvSpPr>
          <p:nvPr/>
        </p:nvSpPr>
        <p:spPr>
          <a:xfrm>
            <a:off x="8173233" y="6474291"/>
            <a:ext cx="755240" cy="206375"/>
          </a:xfrm>
          <a:prstGeom prst="rect">
            <a:avLst/>
          </a:prstGeom>
          <a:ln/>
        </p:spPr>
        <p:txBody>
          <a:bodyPr lIns="91440" tIns="45720" rIns="91440" bIns="45720"/>
          <a:lstStyle/>
          <a:p>
            <a:pPr algn="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AU" sz="1067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22</a:t>
            </a:r>
            <a:endParaRPr lang="en-AU" sz="1067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66" y="1325282"/>
            <a:ext cx="2407751" cy="200812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996893" y="1773208"/>
            <a:ext cx="473976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200" b="1" dirty="0" smtClean="0">
                <a:solidFill>
                  <a:srgbClr val="691C24"/>
                </a:solidFill>
              </a:rPr>
              <a:t>1 kg uranium</a:t>
            </a:r>
          </a:p>
          <a:p>
            <a:r>
              <a:rPr lang="en-AU" sz="3200" b="1" dirty="0" smtClean="0">
                <a:solidFill>
                  <a:srgbClr val="691C24"/>
                </a:solidFill>
              </a:rPr>
              <a:t>Household for 25 years </a:t>
            </a:r>
            <a:endParaRPr lang="en-AU" sz="3200" b="1" dirty="0">
              <a:solidFill>
                <a:srgbClr val="691C24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958683" y="1860012"/>
            <a:ext cx="49084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4800" b="1" dirty="0" smtClean="0">
                <a:solidFill>
                  <a:srgbClr val="691C24"/>
                </a:solidFill>
              </a:rPr>
              <a:t>=</a:t>
            </a:r>
            <a:endParaRPr lang="en-AU" sz="4800" dirty="0"/>
          </a:p>
        </p:txBody>
      </p:sp>
    </p:spTree>
    <p:extLst>
      <p:ext uri="{BB962C8B-B14F-4D97-AF65-F5344CB8AC3E}">
        <p14:creationId xmlns:p14="http://schemas.microsoft.com/office/powerpoint/2010/main" val="26252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 txBox="1">
            <a:spLocks/>
          </p:cNvSpPr>
          <p:nvPr/>
        </p:nvSpPr>
        <p:spPr>
          <a:xfrm>
            <a:off x="165853" y="163809"/>
            <a:ext cx="7678267" cy="1152244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691C24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AU" sz="2800" dirty="0" smtClean="0"/>
              <a:t>Where does radiation come from?</a:t>
            </a:r>
            <a:endParaRPr lang="en-AU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80" r="15955" b="10305"/>
          <a:stretch/>
        </p:blipFill>
        <p:spPr>
          <a:xfrm>
            <a:off x="-731520" y="1316053"/>
            <a:ext cx="9860292" cy="35729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9993" y="5802312"/>
            <a:ext cx="3314007" cy="2259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59893" y="5112733"/>
            <a:ext cx="5064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b="1" dirty="0" smtClean="0">
                <a:solidFill>
                  <a:srgbClr val="691C24"/>
                </a:solidFill>
              </a:rPr>
              <a:t>Total annual per capita dose = 3.2 </a:t>
            </a:r>
            <a:r>
              <a:rPr lang="en-AU" sz="2400" b="1" dirty="0" err="1" smtClean="0">
                <a:solidFill>
                  <a:srgbClr val="691C24"/>
                </a:solidFill>
              </a:rPr>
              <a:t>mSv</a:t>
            </a:r>
            <a:endParaRPr lang="en-AU" sz="2400" b="1" dirty="0">
              <a:solidFill>
                <a:srgbClr val="691C24"/>
              </a:solidFill>
            </a:endParaRPr>
          </a:p>
        </p:txBody>
      </p:sp>
      <p:sp>
        <p:nvSpPr>
          <p:cNvPr id="7" name="Slide Number Placeholder 4"/>
          <p:cNvSpPr txBox="1">
            <a:spLocks/>
          </p:cNvSpPr>
          <p:nvPr/>
        </p:nvSpPr>
        <p:spPr>
          <a:xfrm>
            <a:off x="8173233" y="6474291"/>
            <a:ext cx="755240" cy="206375"/>
          </a:xfrm>
          <a:prstGeom prst="rect">
            <a:avLst/>
          </a:prstGeom>
          <a:ln/>
        </p:spPr>
        <p:txBody>
          <a:bodyPr lIns="91440" tIns="45720" rIns="91440" bIns="45720"/>
          <a:lstStyle/>
          <a:p>
            <a:pPr algn="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AU" sz="1067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5</a:t>
            </a:r>
            <a:endParaRPr lang="en-AU" sz="1067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118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29" b="6666"/>
          <a:stretch/>
        </p:blipFill>
        <p:spPr>
          <a:xfrm>
            <a:off x="3564718" y="1913467"/>
            <a:ext cx="4843661" cy="37761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8200" y="5839886"/>
            <a:ext cx="2895600" cy="342900"/>
          </a:xfrm>
          <a:prstGeom prst="rect">
            <a:avLst/>
          </a:prstGeom>
        </p:spPr>
      </p:pic>
      <p:sp>
        <p:nvSpPr>
          <p:cNvPr id="8" name="Title 3"/>
          <p:cNvSpPr txBox="1">
            <a:spLocks/>
          </p:cNvSpPr>
          <p:nvPr/>
        </p:nvSpPr>
        <p:spPr>
          <a:xfrm>
            <a:off x="165853" y="163809"/>
            <a:ext cx="7678267" cy="1152244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691C24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AU" sz="2800" dirty="0" smtClean="0"/>
              <a:t>Sources of Radiation Exposure</a:t>
            </a:r>
            <a:endParaRPr lang="en-AU" sz="2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13" b="48148"/>
          <a:stretch/>
        </p:blipFill>
        <p:spPr>
          <a:xfrm>
            <a:off x="-313269" y="1720428"/>
            <a:ext cx="5105398" cy="412176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15882" y="1167096"/>
            <a:ext cx="6370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b="1" dirty="0" smtClean="0">
                <a:solidFill>
                  <a:srgbClr val="691C24"/>
                </a:solidFill>
              </a:rPr>
              <a:t>What most people don’t know about radiation….</a:t>
            </a:r>
            <a:endParaRPr lang="en-AU" sz="2400" b="1" dirty="0">
              <a:solidFill>
                <a:srgbClr val="691C24"/>
              </a:solidFill>
            </a:endParaRPr>
          </a:p>
        </p:txBody>
      </p:sp>
      <p:sp>
        <p:nvSpPr>
          <p:cNvPr id="10" name="Slide Number Placeholder 4"/>
          <p:cNvSpPr txBox="1">
            <a:spLocks/>
          </p:cNvSpPr>
          <p:nvPr/>
        </p:nvSpPr>
        <p:spPr>
          <a:xfrm>
            <a:off x="8173233" y="6474291"/>
            <a:ext cx="755240" cy="206375"/>
          </a:xfrm>
          <a:prstGeom prst="rect">
            <a:avLst/>
          </a:prstGeom>
          <a:ln/>
        </p:spPr>
        <p:txBody>
          <a:bodyPr lIns="91440" tIns="45720" rIns="91440" bIns="45720"/>
          <a:lstStyle/>
          <a:p>
            <a:pPr algn="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AU" sz="1067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6</a:t>
            </a:r>
            <a:endParaRPr lang="en-AU" sz="1067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418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087" y="130705"/>
            <a:ext cx="7552765" cy="1152244"/>
          </a:xfrm>
        </p:spPr>
        <p:txBody>
          <a:bodyPr/>
          <a:lstStyle/>
          <a:p>
            <a:r>
              <a:rPr lang="en-AU" sz="2800" dirty="0" smtClean="0"/>
              <a:t>Nuclear Fuel Cycle</a:t>
            </a:r>
            <a:endParaRPr lang="en-AU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730" y="931334"/>
            <a:ext cx="7094545" cy="5227642"/>
          </a:xfrm>
          <a:prstGeom prst="rect">
            <a:avLst/>
          </a:prstGeom>
        </p:spPr>
      </p:pic>
      <p:sp>
        <p:nvSpPr>
          <p:cNvPr id="5" name="Slide Number Placeholder 4"/>
          <p:cNvSpPr txBox="1">
            <a:spLocks/>
          </p:cNvSpPr>
          <p:nvPr/>
        </p:nvSpPr>
        <p:spPr>
          <a:xfrm>
            <a:off x="8173233" y="6474291"/>
            <a:ext cx="755240" cy="206375"/>
          </a:xfrm>
          <a:prstGeom prst="rect">
            <a:avLst/>
          </a:prstGeom>
          <a:ln/>
        </p:spPr>
        <p:txBody>
          <a:bodyPr lIns="91440" tIns="45720" rIns="91440" bIns="45720"/>
          <a:lstStyle/>
          <a:p>
            <a:pPr algn="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AU" sz="1067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9</a:t>
            </a:r>
            <a:endParaRPr lang="en-AU" sz="1067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98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853" y="145337"/>
            <a:ext cx="7678267" cy="1152244"/>
          </a:xfrm>
        </p:spPr>
        <p:txBody>
          <a:bodyPr/>
          <a:lstStyle/>
          <a:p>
            <a:r>
              <a:rPr lang="en-AU" sz="2800" dirty="0" smtClean="0"/>
              <a:t>Lessons from Incidents</a:t>
            </a:r>
            <a:endParaRPr lang="en-AU" sz="2800" dirty="0"/>
          </a:p>
        </p:txBody>
      </p:sp>
      <p:sp>
        <p:nvSpPr>
          <p:cNvPr id="6" name="Slide Number Placeholder 4"/>
          <p:cNvSpPr txBox="1">
            <a:spLocks/>
          </p:cNvSpPr>
          <p:nvPr/>
        </p:nvSpPr>
        <p:spPr>
          <a:xfrm>
            <a:off x="8173233" y="6474291"/>
            <a:ext cx="755240" cy="206375"/>
          </a:xfrm>
          <a:prstGeom prst="rect">
            <a:avLst/>
          </a:prstGeom>
          <a:ln/>
        </p:spPr>
        <p:txBody>
          <a:bodyPr lIns="91440" tIns="45720" rIns="91440" bIns="45720"/>
          <a:lstStyle/>
          <a:p>
            <a:pPr algn="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AU" sz="1067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10</a:t>
            </a:r>
            <a:endParaRPr lang="en-AU" sz="1067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53" y="3661304"/>
            <a:ext cx="3248025" cy="24479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400" y="990600"/>
            <a:ext cx="3530600" cy="29404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765" y="1450849"/>
            <a:ext cx="2825749" cy="332545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6561" y="2369178"/>
            <a:ext cx="252306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691C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Mile Island</a:t>
            </a:r>
          </a:p>
          <a:p>
            <a:endParaRPr lang="en-AU" dirty="0" smtClean="0">
              <a:solidFill>
                <a:srgbClr val="691C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 smtClean="0">
                <a:solidFill>
                  <a:srgbClr val="691C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Operator 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 smtClean="0">
                <a:solidFill>
                  <a:srgbClr val="691C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“Human” factors</a:t>
            </a:r>
            <a:endParaRPr lang="en-AU" sz="1600" dirty="0">
              <a:solidFill>
                <a:srgbClr val="691C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05201" y="4826868"/>
            <a:ext cx="36152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691C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Chernobyl</a:t>
            </a:r>
          </a:p>
          <a:p>
            <a:endParaRPr lang="en-AU" dirty="0" smtClean="0">
              <a:solidFill>
                <a:srgbClr val="691C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 smtClean="0">
                <a:solidFill>
                  <a:srgbClr val="691C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Plant design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 smtClean="0">
                <a:solidFill>
                  <a:srgbClr val="691C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Planned maintenance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 smtClean="0">
                <a:solidFill>
                  <a:srgbClr val="691C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“Human” factors </a:t>
            </a:r>
            <a:endParaRPr lang="en-AU" sz="1600" dirty="0">
              <a:solidFill>
                <a:srgbClr val="691C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93934" y="3967544"/>
            <a:ext cx="252306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691C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Fukushima</a:t>
            </a:r>
          </a:p>
          <a:p>
            <a:endParaRPr lang="en-AU" dirty="0" smtClean="0">
              <a:solidFill>
                <a:srgbClr val="691C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 smtClean="0">
                <a:solidFill>
                  <a:srgbClr val="691C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Plant design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 smtClean="0">
                <a:solidFill>
                  <a:srgbClr val="691C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 Protection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 smtClean="0">
                <a:solidFill>
                  <a:srgbClr val="691C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Early warning 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 smtClean="0">
                <a:solidFill>
                  <a:srgbClr val="691C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Useful life</a:t>
            </a:r>
            <a:endParaRPr lang="en-AU" sz="1600" dirty="0">
              <a:solidFill>
                <a:srgbClr val="691C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4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 txBox="1">
            <a:spLocks/>
          </p:cNvSpPr>
          <p:nvPr/>
        </p:nvSpPr>
        <p:spPr>
          <a:xfrm>
            <a:off x="165853" y="155518"/>
            <a:ext cx="7678267" cy="864183"/>
          </a:xfrm>
          <a:prstGeom prst="rect">
            <a:avLst/>
          </a:prstGeom>
        </p:spPr>
        <p:txBody>
          <a:bodyPr lIns="91440" tIns="45720" rIns="91440" bIns="45720"/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691C24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AU" dirty="0" smtClean="0"/>
              <a:t>Deaths from nuclear related events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173233" y="6474291"/>
            <a:ext cx="755240" cy="206375"/>
          </a:xfrm>
        </p:spPr>
        <p:txBody>
          <a:bodyPr lIns="91440" tIns="45720" rIns="91440" bIns="45720"/>
          <a:lstStyle/>
          <a:p>
            <a:pPr>
              <a:defRPr/>
            </a:pPr>
            <a:fld id="{C0058901-BB66-4C24-8E05-A9D61A0959F8}" type="slidenum">
              <a:rPr lang="en-AU" sz="1067" b="0"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10</a:t>
            </a:fld>
            <a:endParaRPr lang="en-AU" sz="1067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7101975" y="3694469"/>
            <a:ext cx="283634" cy="264027"/>
          </a:xfrm>
          <a:prstGeom prst="ellipse">
            <a:avLst/>
          </a:prstGeom>
          <a:solidFill>
            <a:srgbClr val="691C24"/>
          </a:solidFill>
          <a:ln>
            <a:solidFill>
              <a:srgbClr val="691C24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Oval 2"/>
          <p:cNvSpPr/>
          <p:nvPr/>
        </p:nvSpPr>
        <p:spPr>
          <a:xfrm>
            <a:off x="1480880" y="4153699"/>
            <a:ext cx="788196" cy="785353"/>
          </a:xfrm>
          <a:prstGeom prst="ellipse">
            <a:avLst/>
          </a:prstGeom>
          <a:gradFill flip="none" rotWithShape="1">
            <a:gsLst>
              <a:gs pos="0">
                <a:srgbClr val="691C24">
                  <a:tint val="66000"/>
                  <a:satMod val="160000"/>
                </a:srgbClr>
              </a:gs>
              <a:gs pos="50000">
                <a:srgbClr val="691C24">
                  <a:tint val="44500"/>
                  <a:satMod val="160000"/>
                </a:srgbClr>
              </a:gs>
              <a:gs pos="100000">
                <a:srgbClr val="691C24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solidFill>
              <a:srgbClr val="691C24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Oval 3"/>
          <p:cNvSpPr/>
          <p:nvPr/>
        </p:nvSpPr>
        <p:spPr>
          <a:xfrm>
            <a:off x="2460734" y="2323297"/>
            <a:ext cx="2882653" cy="2734733"/>
          </a:xfrm>
          <a:prstGeom prst="ellipse">
            <a:avLst/>
          </a:prstGeom>
          <a:gradFill flip="none" rotWithShape="1">
            <a:gsLst>
              <a:gs pos="0">
                <a:srgbClr val="691C24">
                  <a:tint val="66000"/>
                  <a:satMod val="160000"/>
                </a:srgbClr>
              </a:gs>
              <a:gs pos="50000">
                <a:srgbClr val="691C24">
                  <a:tint val="44500"/>
                  <a:satMod val="160000"/>
                </a:srgbClr>
              </a:gs>
              <a:gs pos="100000">
                <a:srgbClr val="691C24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solidFill>
              <a:srgbClr val="691C24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/>
          <p:cNvSpPr txBox="1"/>
          <p:nvPr/>
        </p:nvSpPr>
        <p:spPr>
          <a:xfrm>
            <a:off x="6943068" y="3993680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dirty="0" smtClean="0">
                <a:solidFill>
                  <a:srgbClr val="691C24"/>
                </a:solidFill>
              </a:rPr>
              <a:t>64</a:t>
            </a:r>
            <a:endParaRPr lang="en-AU" sz="3200" dirty="0">
              <a:solidFill>
                <a:srgbClr val="691C24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41138" y="4223209"/>
            <a:ext cx="8867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600" dirty="0" smtClean="0">
                <a:solidFill>
                  <a:srgbClr val="691C24"/>
                </a:solidFill>
              </a:rPr>
              <a:t>105</a:t>
            </a:r>
            <a:endParaRPr lang="en-AU" sz="3600" dirty="0">
              <a:solidFill>
                <a:srgbClr val="691C24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83139" y="3243886"/>
            <a:ext cx="12378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5400" dirty="0" smtClean="0">
                <a:solidFill>
                  <a:srgbClr val="691C24"/>
                </a:solidFill>
              </a:rPr>
              <a:t>990</a:t>
            </a:r>
            <a:endParaRPr lang="en-AU" sz="5400" dirty="0">
              <a:solidFill>
                <a:srgbClr val="691C24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5397672" y="1402707"/>
            <a:ext cx="3692243" cy="3655324"/>
          </a:xfrm>
          <a:prstGeom prst="ellipse">
            <a:avLst/>
          </a:prstGeom>
          <a:noFill/>
          <a:ln>
            <a:solidFill>
              <a:srgbClr val="691C24"/>
            </a:solidFill>
            <a:prstDash val="dash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TextBox 11"/>
          <p:cNvSpPr txBox="1"/>
          <p:nvPr/>
        </p:nvSpPr>
        <p:spPr>
          <a:xfrm>
            <a:off x="6289044" y="2239353"/>
            <a:ext cx="19094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5400" dirty="0" smtClean="0">
                <a:solidFill>
                  <a:srgbClr val="691C24"/>
                </a:solidFill>
              </a:rPr>
              <a:t>4000?</a:t>
            </a:r>
            <a:endParaRPr lang="en-AU" sz="5400" dirty="0">
              <a:solidFill>
                <a:srgbClr val="691C24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32087" y="6025423"/>
            <a:ext cx="18533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800" i="1" dirty="0" smtClean="0">
                <a:solidFill>
                  <a:schemeClr val="bg1">
                    <a:lumMod val="65000"/>
                  </a:schemeClr>
                </a:solidFill>
              </a:rPr>
              <a:t>Source: WA Police, UNSCEAR, IAEA, CNN</a:t>
            </a:r>
            <a:endParaRPr lang="en-AU" sz="8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62679" y="5312963"/>
            <a:ext cx="2345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 smtClean="0">
                <a:solidFill>
                  <a:srgbClr val="691C24"/>
                </a:solidFill>
              </a:rPr>
              <a:t>1986 </a:t>
            </a:r>
          </a:p>
          <a:p>
            <a:pPr algn="ctr"/>
            <a:r>
              <a:rPr lang="en-AU" sz="2000" b="1" dirty="0" smtClean="0">
                <a:solidFill>
                  <a:srgbClr val="691C24"/>
                </a:solidFill>
              </a:rPr>
              <a:t>Chernobyl</a:t>
            </a:r>
            <a:endParaRPr lang="en-AU" sz="2000" b="1" dirty="0">
              <a:solidFill>
                <a:srgbClr val="691C2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59181" y="5312963"/>
            <a:ext cx="22857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2000" b="1" dirty="0" smtClean="0">
                <a:solidFill>
                  <a:srgbClr val="691C24"/>
                </a:solidFill>
              </a:rPr>
              <a:t>2014 </a:t>
            </a:r>
            <a:br>
              <a:rPr lang="en-AU" sz="2000" b="1" dirty="0" smtClean="0">
                <a:solidFill>
                  <a:srgbClr val="691C24"/>
                </a:solidFill>
              </a:rPr>
            </a:br>
            <a:r>
              <a:rPr lang="en-AU" sz="2000" b="1" dirty="0" smtClean="0">
                <a:solidFill>
                  <a:srgbClr val="691C24"/>
                </a:solidFill>
              </a:rPr>
              <a:t>Commercial airlines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78817" y="5311883"/>
            <a:ext cx="12114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2000" b="1" dirty="0" smtClean="0">
                <a:solidFill>
                  <a:srgbClr val="691C24"/>
                </a:solidFill>
              </a:rPr>
              <a:t>2014 </a:t>
            </a:r>
            <a:br>
              <a:rPr lang="en-AU" sz="2000" b="1" dirty="0" smtClean="0">
                <a:solidFill>
                  <a:srgbClr val="691C24"/>
                </a:solidFill>
              </a:rPr>
            </a:br>
            <a:r>
              <a:rPr lang="en-AU" sz="2000" b="1" dirty="0" smtClean="0">
                <a:solidFill>
                  <a:srgbClr val="691C24"/>
                </a:solidFill>
              </a:rPr>
              <a:t>WA roads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1842" y="4354277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dirty="0" smtClean="0">
                <a:solidFill>
                  <a:srgbClr val="691C24"/>
                </a:solidFill>
              </a:rPr>
              <a:t>0</a:t>
            </a:r>
            <a:endParaRPr lang="en-AU" sz="3200" dirty="0">
              <a:solidFill>
                <a:srgbClr val="691C24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3217" y="2313225"/>
            <a:ext cx="154561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2000" b="1" dirty="0" smtClean="0">
                <a:solidFill>
                  <a:srgbClr val="691C24"/>
                </a:solidFill>
              </a:rPr>
              <a:t>1979 </a:t>
            </a:r>
          </a:p>
          <a:p>
            <a:pPr algn="ctr"/>
            <a:r>
              <a:rPr lang="en-AU" sz="2000" b="1" dirty="0" smtClean="0">
                <a:solidFill>
                  <a:srgbClr val="691C24"/>
                </a:solidFill>
              </a:rPr>
              <a:t>3 Mile Island</a:t>
            </a:r>
          </a:p>
          <a:p>
            <a:pPr algn="ctr"/>
            <a:endParaRPr lang="en-AU" sz="2000" b="1" dirty="0" smtClean="0">
              <a:solidFill>
                <a:srgbClr val="691C24"/>
              </a:solidFill>
            </a:endParaRPr>
          </a:p>
          <a:p>
            <a:pPr algn="ctr"/>
            <a:r>
              <a:rPr lang="en-AU" sz="2000" b="1" dirty="0" smtClean="0">
                <a:solidFill>
                  <a:srgbClr val="691C24"/>
                </a:solidFill>
              </a:rPr>
              <a:t>2011 </a:t>
            </a:r>
            <a:br>
              <a:rPr lang="en-AU" sz="2000" b="1" dirty="0" smtClean="0">
                <a:solidFill>
                  <a:srgbClr val="691C24"/>
                </a:solidFill>
              </a:rPr>
            </a:br>
            <a:r>
              <a:rPr lang="en-AU" sz="2000" b="1" dirty="0" smtClean="0">
                <a:solidFill>
                  <a:srgbClr val="691C24"/>
                </a:solidFill>
              </a:rPr>
              <a:t>Fukushima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61041" y="1111165"/>
            <a:ext cx="2113079" cy="923330"/>
          </a:xfrm>
          <a:prstGeom prst="rect">
            <a:avLst/>
          </a:prstGeom>
          <a:solidFill>
            <a:srgbClr val="691C24"/>
          </a:solidFill>
          <a:ln>
            <a:solidFill>
              <a:srgbClr val="691C24"/>
            </a:solidFill>
          </a:ln>
        </p:spPr>
        <p:txBody>
          <a:bodyPr wrap="none" rtlCol="0">
            <a:spAutoFit/>
          </a:bodyPr>
          <a:lstStyle/>
          <a:p>
            <a:r>
              <a:rPr lang="en-AU" sz="5400" dirty="0" smtClean="0">
                <a:solidFill>
                  <a:schemeClr val="bg1"/>
                </a:solidFill>
              </a:rPr>
              <a:t>75,000</a:t>
            </a:r>
            <a:endParaRPr lang="en-AU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60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/>
      <p:bldP spid="9" grpId="0"/>
      <p:bldP spid="10" grpId="0"/>
      <p:bldP spid="11" grpId="0" animBg="1"/>
      <p:bldP spid="12" grpId="0"/>
      <p:bldP spid="15" grpId="0"/>
      <p:bldP spid="17" grpId="0"/>
      <p:bldP spid="18" grpId="0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354" y="173042"/>
            <a:ext cx="7497980" cy="1152244"/>
          </a:xfrm>
        </p:spPr>
        <p:txBody>
          <a:bodyPr/>
          <a:lstStyle/>
          <a:p>
            <a:r>
              <a:rPr lang="en-AU" sz="2800" dirty="0" smtClean="0"/>
              <a:t>Events since Fukushima</a:t>
            </a:r>
            <a:endParaRPr lang="en-A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354" y="1178417"/>
            <a:ext cx="8742579" cy="4900649"/>
          </a:xfrm>
        </p:spPr>
        <p:txBody>
          <a:bodyPr>
            <a:normAutofit fontScale="92500"/>
          </a:bodyPr>
          <a:lstStyle/>
          <a:p>
            <a:pPr>
              <a:spcBef>
                <a:spcPts val="1600"/>
              </a:spcBef>
              <a:spcAft>
                <a:spcPts val="12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867" dirty="0" smtClean="0"/>
              <a:t>Japan systematically closed reactor fleet over 2 year period</a:t>
            </a:r>
          </a:p>
          <a:p>
            <a:pPr>
              <a:spcBef>
                <a:spcPts val="1600"/>
              </a:spcBef>
              <a:spcAft>
                <a:spcPts val="12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867" dirty="0" smtClean="0"/>
              <a:t>Loss of 30% power generating capacity – replaced by oil, coal and gas</a:t>
            </a:r>
            <a:endParaRPr lang="en-AU" sz="1867" dirty="0"/>
          </a:p>
          <a:p>
            <a:pPr>
              <a:spcBef>
                <a:spcPts val="1600"/>
              </a:spcBef>
              <a:spcAft>
                <a:spcPts val="12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867" dirty="0"/>
              <a:t>Japan committed to 22% nuclear energy as part of future energy mix</a:t>
            </a:r>
          </a:p>
          <a:p>
            <a:pPr>
              <a:spcBef>
                <a:spcPts val="1600"/>
              </a:spcBef>
              <a:spcAft>
                <a:spcPts val="12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867" dirty="0" smtClean="0"/>
              <a:t>2 reactors allowed to re-start – </a:t>
            </a:r>
            <a:r>
              <a:rPr lang="en-AU" sz="1867" dirty="0" err="1" smtClean="0"/>
              <a:t>Ohi</a:t>
            </a:r>
            <a:r>
              <a:rPr lang="en-AU" sz="1867" dirty="0" smtClean="0"/>
              <a:t> 1 and </a:t>
            </a:r>
            <a:r>
              <a:rPr lang="en-AU" sz="1867" dirty="0" err="1" smtClean="0"/>
              <a:t>Ohi</a:t>
            </a:r>
            <a:r>
              <a:rPr lang="en-AU" sz="1867" dirty="0" smtClean="0"/>
              <a:t> 2 then closed after one year operation</a:t>
            </a:r>
            <a:endParaRPr lang="en-AU" sz="1867" dirty="0"/>
          </a:p>
          <a:p>
            <a:pPr>
              <a:spcBef>
                <a:spcPts val="1600"/>
              </a:spcBef>
              <a:spcAft>
                <a:spcPts val="12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867" dirty="0" smtClean="0"/>
              <a:t>25 reactors re-start applications in place</a:t>
            </a:r>
            <a:endParaRPr lang="en-AU" sz="1867" dirty="0"/>
          </a:p>
          <a:p>
            <a:pPr>
              <a:spcBef>
                <a:spcPts val="1600"/>
              </a:spcBef>
              <a:spcAft>
                <a:spcPts val="12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867" dirty="0" smtClean="0"/>
              <a:t>Sendai 1 reactor re-started 10 August, Sendai 2 reactor now ready</a:t>
            </a:r>
          </a:p>
          <a:p>
            <a:pPr>
              <a:spcBef>
                <a:spcPts val="1600"/>
              </a:spcBef>
              <a:spcAft>
                <a:spcPts val="12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867" dirty="0" smtClean="0"/>
              <a:t>Japanese nuclear operators investing ¥3 trillion in safety measures</a:t>
            </a:r>
          </a:p>
          <a:p>
            <a:pPr>
              <a:spcBef>
                <a:spcPts val="1600"/>
              </a:spcBef>
              <a:spcAft>
                <a:spcPts val="12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867" dirty="0" smtClean="0"/>
              <a:t>China suspended approvals for reactor new builds, now recommenced Gen IV design</a:t>
            </a:r>
          </a:p>
          <a:p>
            <a:pPr>
              <a:spcBef>
                <a:spcPts val="1600"/>
              </a:spcBef>
              <a:spcAft>
                <a:spcPts val="12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endParaRPr lang="en-AU" sz="1867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245503" y="6471550"/>
            <a:ext cx="671876" cy="233205"/>
          </a:xfrm>
        </p:spPr>
        <p:txBody>
          <a:bodyPr lIns="91440" tIns="45720" rIns="91440" bIns="45720"/>
          <a:lstStyle/>
          <a:p>
            <a:fld id="{F3470F8B-7A02-4835-9AC2-01FD1143E728}" type="slidenum">
              <a:rPr lang="en-AU" sz="1067" b="0">
                <a:latin typeface="Arial" panose="020B0604020202020204" pitchFamily="34" charset="0"/>
                <a:cs typeface="Arial" panose="020B0604020202020204" pitchFamily="34" charset="0"/>
              </a:rPr>
              <a:pPr/>
              <a:t>11</a:t>
            </a:fld>
            <a:endParaRPr lang="en-AU" sz="1067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930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853" y="154573"/>
            <a:ext cx="7678267" cy="1152244"/>
          </a:xfrm>
        </p:spPr>
        <p:txBody>
          <a:bodyPr/>
          <a:lstStyle/>
          <a:p>
            <a:r>
              <a:rPr lang="en-AU" sz="2800" dirty="0" smtClean="0"/>
              <a:t>New Reactor Design</a:t>
            </a:r>
            <a:endParaRPr lang="en-AU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245503" y="6471555"/>
            <a:ext cx="671876" cy="233205"/>
          </a:xfrm>
        </p:spPr>
        <p:txBody>
          <a:bodyPr lIns="91440" tIns="45720" rIns="91440" bIns="45720"/>
          <a:lstStyle/>
          <a:p>
            <a:fld id="{F3470F8B-7A02-4835-9AC2-01FD1143E728}" type="slidenum">
              <a:rPr lang="en-AU" sz="1067" b="0">
                <a:latin typeface="Arial" panose="020B0604020202020204" pitchFamily="34" charset="0"/>
                <a:cs typeface="Arial" panose="020B0604020202020204" pitchFamily="34" charset="0"/>
              </a:rPr>
              <a:pPr/>
              <a:t>12</a:t>
            </a:fld>
            <a:endParaRPr lang="en-AU" sz="1067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http://upload.wikimedia.org/wikipedia/commons/4/4e/GenIVRoadmap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54" y="1152597"/>
            <a:ext cx="8252559" cy="45984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926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354" y="173042"/>
            <a:ext cx="7497980" cy="1152244"/>
          </a:xfrm>
        </p:spPr>
        <p:txBody>
          <a:bodyPr/>
          <a:lstStyle/>
          <a:p>
            <a:r>
              <a:rPr lang="en-AU" sz="2800" dirty="0" smtClean="0"/>
              <a:t>Uranium and Nuclear Weapons</a:t>
            </a:r>
            <a:endParaRPr lang="en-A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088" y="1134533"/>
            <a:ext cx="5442220" cy="5032579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600"/>
              </a:spcBef>
              <a:spcAft>
                <a:spcPts val="12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800" baseline="30000" dirty="0" smtClean="0"/>
              <a:t>235</a:t>
            </a:r>
            <a:r>
              <a:rPr lang="en-AU" sz="1800" dirty="0" smtClean="0"/>
              <a:t>U is required at </a:t>
            </a:r>
            <a:r>
              <a:rPr lang="en-AU" sz="1800" dirty="0"/>
              <a:t>3-5</a:t>
            </a:r>
            <a:r>
              <a:rPr lang="en-AU" sz="1800" dirty="0" smtClean="0"/>
              <a:t>% for nuclear power </a:t>
            </a:r>
            <a:r>
              <a:rPr lang="en-AU" sz="1800" dirty="0" smtClean="0"/>
              <a:t>generation, </a:t>
            </a:r>
            <a:br>
              <a:rPr lang="en-AU" sz="1800" dirty="0" smtClean="0"/>
            </a:br>
            <a:r>
              <a:rPr lang="en-AU" sz="1800" dirty="0" smtClean="0"/>
              <a:t>and at </a:t>
            </a:r>
            <a:r>
              <a:rPr lang="en-AU" sz="1800" dirty="0"/>
              <a:t>&gt;95% for </a:t>
            </a:r>
            <a:r>
              <a:rPr lang="en-AU" sz="1800" dirty="0" smtClean="0"/>
              <a:t>weapons</a:t>
            </a:r>
            <a:endParaRPr lang="en-AU" sz="1800" dirty="0"/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800" dirty="0" smtClean="0"/>
              <a:t>IAEA </a:t>
            </a:r>
            <a:r>
              <a:rPr lang="en-AU" sz="1800" dirty="0" smtClean="0"/>
              <a:t>safety checks </a:t>
            </a:r>
            <a:r>
              <a:rPr lang="en-AU" sz="1800" dirty="0" smtClean="0"/>
              <a:t>on reactors every </a:t>
            </a:r>
            <a:r>
              <a:rPr lang="en-AU" sz="1800" dirty="0" smtClean="0"/>
              <a:t>13 </a:t>
            </a:r>
            <a:r>
              <a:rPr lang="en-AU" sz="1800" dirty="0" smtClean="0"/>
              <a:t>months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800" dirty="0" smtClean="0"/>
              <a:t>“Megatons </a:t>
            </a:r>
            <a:r>
              <a:rPr lang="en-AU" sz="1800" dirty="0" smtClean="0"/>
              <a:t>to Megawatts” US-Russia program</a:t>
            </a:r>
          </a:p>
          <a:p>
            <a:pPr lvl="1">
              <a:spcBef>
                <a:spcPts val="600"/>
              </a:spcBef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400" dirty="0" smtClean="0"/>
              <a:t>20 years, US$1.3 billion</a:t>
            </a:r>
          </a:p>
          <a:p>
            <a:pPr lvl="1">
              <a:spcBef>
                <a:spcPts val="600"/>
              </a:spcBef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400" dirty="0" smtClean="0"/>
              <a:t>500 tonnes weapons grade HEU removed</a:t>
            </a:r>
          </a:p>
          <a:p>
            <a:pPr lvl="1">
              <a:spcBef>
                <a:spcPts val="600"/>
              </a:spcBef>
              <a:spcAft>
                <a:spcPts val="12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400" dirty="0" smtClean="0"/>
              <a:t>7 trillion KWH or 10% US electricity </a:t>
            </a:r>
            <a:r>
              <a:rPr lang="en-AU" sz="1400" dirty="0" smtClean="0"/>
              <a:t>generation</a:t>
            </a: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800" dirty="0"/>
              <a:t>NPT commenced in 1968, now 191 countries have signed</a:t>
            </a:r>
          </a:p>
          <a:p>
            <a:pPr>
              <a:spcBef>
                <a:spcPts val="600"/>
              </a:spcBef>
              <a:buClr>
                <a:srgbClr val="800000"/>
              </a:buClr>
            </a:pPr>
            <a:r>
              <a:rPr lang="en-AU" sz="1800" dirty="0"/>
              <a:t>5 recognised nuclear </a:t>
            </a:r>
            <a:r>
              <a:rPr lang="en-AU" sz="1800" dirty="0" smtClean="0"/>
              <a:t>states</a:t>
            </a:r>
          </a:p>
          <a:p>
            <a:pPr lvl="1">
              <a:spcBef>
                <a:spcPts val="600"/>
              </a:spcBef>
              <a:spcAft>
                <a:spcPts val="12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400" dirty="0" smtClean="0"/>
              <a:t>US</a:t>
            </a:r>
            <a:r>
              <a:rPr lang="en-AU" sz="1400" dirty="0"/>
              <a:t>, Russia, UK, France and China</a:t>
            </a:r>
          </a:p>
          <a:p>
            <a:pPr>
              <a:spcBef>
                <a:spcPts val="600"/>
              </a:spcBef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800" dirty="0"/>
              <a:t>5 other countries that are </a:t>
            </a:r>
            <a:r>
              <a:rPr lang="en-AU" sz="1800" dirty="0" smtClean="0"/>
              <a:t>non-signatories</a:t>
            </a:r>
          </a:p>
          <a:p>
            <a:pPr lvl="1">
              <a:spcBef>
                <a:spcPts val="600"/>
              </a:spcBef>
              <a:spcAft>
                <a:spcPts val="12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400" dirty="0" smtClean="0"/>
              <a:t>India</a:t>
            </a:r>
            <a:r>
              <a:rPr lang="en-AU" sz="1400" dirty="0"/>
              <a:t>, Pakistan, South Sudan, Israel and North Korea</a:t>
            </a:r>
          </a:p>
          <a:p>
            <a:pPr>
              <a:spcBef>
                <a:spcPts val="600"/>
              </a:spcBef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800" dirty="0" smtClean="0"/>
              <a:t>Australia-India </a:t>
            </a:r>
            <a:r>
              <a:rPr lang="en-AU" sz="1800" dirty="0"/>
              <a:t>Nuclear Civil Cooperation Agreement </a:t>
            </a:r>
            <a:r>
              <a:rPr lang="en-AU" sz="1800" dirty="0" smtClean="0"/>
              <a:t>2014</a:t>
            </a:r>
            <a:endParaRPr lang="en-AU" sz="1800" dirty="0"/>
          </a:p>
          <a:p>
            <a:pPr lvl="1">
              <a:spcBef>
                <a:spcPts val="600"/>
              </a:spcBef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400" dirty="0"/>
              <a:t>Yet to be ratified by Australian Parliament</a:t>
            </a:r>
          </a:p>
          <a:p>
            <a:pPr lvl="1">
              <a:spcBef>
                <a:spcPts val="600"/>
              </a:spcBef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400" dirty="0"/>
              <a:t>Will need to meet Australian Safeguards Act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400" dirty="0"/>
              <a:t>Reflects IAEA requirements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endParaRPr lang="en-AU" sz="1700" dirty="0" smtClean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endParaRPr lang="en-AU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245503" y="6471550"/>
            <a:ext cx="671876" cy="233205"/>
          </a:xfrm>
        </p:spPr>
        <p:txBody>
          <a:bodyPr lIns="91440" tIns="45720" rIns="91440" bIns="45720"/>
          <a:lstStyle/>
          <a:p>
            <a:fld id="{F3470F8B-7A02-4835-9AC2-01FD1143E728}" type="slidenum">
              <a:rPr lang="en-AU" sz="1067" b="0">
                <a:latin typeface="Arial" panose="020B0604020202020204" pitchFamily="34" charset="0"/>
                <a:cs typeface="Arial" panose="020B0604020202020204" pitchFamily="34" charset="0"/>
              </a:rPr>
              <a:pPr/>
              <a:t>13</a:t>
            </a:fld>
            <a:endParaRPr lang="en-AU" sz="1067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39621" y="5951668"/>
            <a:ext cx="7312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800" i="1" dirty="0" smtClean="0">
                <a:solidFill>
                  <a:schemeClr val="bg1">
                    <a:lumMod val="65000"/>
                  </a:schemeClr>
                </a:solidFill>
              </a:rPr>
              <a:t>Source: WNA</a:t>
            </a:r>
            <a:endParaRPr lang="en-AU" sz="800" i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912" y="1847764"/>
            <a:ext cx="3370072" cy="3659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846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Nuclear Fuel and Waste</a:t>
            </a:r>
            <a:endParaRPr lang="en-AU" dirty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165853" y="139630"/>
            <a:ext cx="7678267" cy="86418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691C24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AU" dirty="0"/>
              <a:t>Nuclear Fuel and Waste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7056" y="3945467"/>
            <a:ext cx="2294063" cy="2118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3902055" y="4301979"/>
            <a:ext cx="506353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AU" sz="1600" b="1" dirty="0" smtClean="0">
                <a:solidFill>
                  <a:srgbClr val="691C24"/>
                </a:solidFill>
                <a:latin typeface="Arial" pitchFamily="34" charset="0"/>
                <a:cs typeface="Arial" pitchFamily="34" charset="0"/>
              </a:rPr>
              <a:t>The hockey puck test:</a:t>
            </a:r>
          </a:p>
          <a:p>
            <a:pPr algn="ctr">
              <a:defRPr/>
            </a:pPr>
            <a:endParaRPr lang="en-AU" sz="1600" b="1" dirty="0" smtClean="0">
              <a:solidFill>
                <a:srgbClr val="691C24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en-AU" sz="1600" b="1" dirty="0" smtClean="0">
                <a:solidFill>
                  <a:srgbClr val="691C24"/>
                </a:solidFill>
                <a:latin typeface="Arial" pitchFamily="34" charset="0"/>
                <a:cs typeface="Arial" pitchFamily="34" charset="0"/>
              </a:rPr>
              <a:t>High </a:t>
            </a:r>
            <a:r>
              <a:rPr lang="en-AU" sz="1600" b="1" dirty="0">
                <a:solidFill>
                  <a:srgbClr val="691C24"/>
                </a:solidFill>
                <a:latin typeface="Arial" pitchFamily="34" charset="0"/>
                <a:cs typeface="Arial" pitchFamily="34" charset="0"/>
              </a:rPr>
              <a:t>level spent fuel </a:t>
            </a:r>
            <a:r>
              <a:rPr lang="en-AU" sz="1600" b="1" dirty="0" smtClean="0">
                <a:solidFill>
                  <a:srgbClr val="691C24"/>
                </a:solidFill>
                <a:latin typeface="Arial" pitchFamily="34" charset="0"/>
                <a:cs typeface="Arial" pitchFamily="34" charset="0"/>
              </a:rPr>
              <a:t>from one </a:t>
            </a:r>
            <a:r>
              <a:rPr lang="en-AU" sz="1600" b="1" dirty="0">
                <a:solidFill>
                  <a:srgbClr val="691C24"/>
                </a:solidFill>
                <a:latin typeface="Arial" pitchFamily="34" charset="0"/>
                <a:cs typeface="Arial" pitchFamily="34" charset="0"/>
              </a:rPr>
              <a:t>person’s </a:t>
            </a:r>
            <a:r>
              <a:rPr lang="en-AU" sz="1600" b="1" dirty="0" smtClean="0">
                <a:solidFill>
                  <a:srgbClr val="691C24"/>
                </a:solidFill>
                <a:latin typeface="Arial" pitchFamily="34" charset="0"/>
                <a:cs typeface="Arial" pitchFamily="34" charset="0"/>
              </a:rPr>
              <a:t>lifetime</a:t>
            </a:r>
            <a:endParaRPr lang="en-AU" sz="1600" b="1" dirty="0">
              <a:solidFill>
                <a:srgbClr val="691C2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173233" y="5795516"/>
            <a:ext cx="755240" cy="154781"/>
          </a:xfrm>
          <a:prstGeom prst="rect">
            <a:avLst/>
          </a:prstGeom>
          <a:ln/>
        </p:spPr>
        <p:txBody>
          <a:bodyPr/>
          <a:lstStyle>
            <a:lvl1pPr algn="r">
              <a:defRPr sz="6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0058901-BB66-4C24-8E05-A9D61A0959F8}" type="slidenum">
              <a:rPr lang="en-AU" smtClean="0"/>
              <a:pPr>
                <a:defRPr/>
              </a:pPr>
              <a:t>14</a:t>
            </a:fld>
            <a:endParaRPr lang="en-AU" dirty="0"/>
          </a:p>
        </p:txBody>
      </p:sp>
      <p:sp>
        <p:nvSpPr>
          <p:cNvPr id="11" name="Text Box 72"/>
          <p:cNvSpPr txBox="1">
            <a:spLocks noChangeArrowheads="1"/>
          </p:cNvSpPr>
          <p:nvPr/>
        </p:nvSpPr>
        <p:spPr bwMode="auto">
          <a:xfrm>
            <a:off x="47626" y="5857513"/>
            <a:ext cx="2858861" cy="1454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lIns="0" tIns="37709" rIns="0" bIns="37709" anchor="b"/>
          <a:lstStyle/>
          <a:p>
            <a:pPr defTabSz="565363" eaLnBrk="0" hangingPunct="0">
              <a:buSzPct val="75000"/>
            </a:pPr>
            <a:endParaRPr lang="en-AU" sz="800" i="1" dirty="0">
              <a:solidFill>
                <a:schemeClr val="bg1"/>
              </a:solidFill>
              <a:latin typeface="+mj-lt"/>
            </a:endParaRPr>
          </a:p>
          <a:p>
            <a:pPr defTabSz="565363" eaLnBrk="0" hangingPunct="0">
              <a:buSzPct val="75000"/>
            </a:pPr>
            <a:endParaRPr lang="en-AU" sz="800" i="1" dirty="0">
              <a:solidFill>
                <a:schemeClr val="bg1"/>
              </a:solidFill>
              <a:latin typeface="+mj-lt"/>
            </a:endParaRPr>
          </a:p>
          <a:p>
            <a:pPr defTabSz="565363" eaLnBrk="0" hangingPunct="0">
              <a:buSzPct val="75000"/>
              <a:tabLst>
                <a:tab pos="541325" algn="l"/>
              </a:tabLst>
            </a:pPr>
            <a:r>
              <a:rPr lang="en-AU" sz="800" b="1" i="1" dirty="0">
                <a:solidFill>
                  <a:schemeClr val="bg1"/>
                </a:solidFill>
                <a:latin typeface="+mj-lt"/>
              </a:rPr>
              <a:t>Source: WNA</a:t>
            </a:r>
            <a:endParaRPr lang="en-AU" sz="800" i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Slide Number Placeholder 4"/>
          <p:cNvSpPr txBox="1">
            <a:spLocks/>
          </p:cNvSpPr>
          <p:nvPr/>
        </p:nvSpPr>
        <p:spPr>
          <a:xfrm>
            <a:off x="8173233" y="6474291"/>
            <a:ext cx="755240" cy="206375"/>
          </a:xfrm>
          <a:prstGeom prst="rect">
            <a:avLst/>
          </a:prstGeom>
          <a:ln/>
        </p:spPr>
        <p:txBody>
          <a:bodyPr lIns="91440" tIns="45720" rIns="91440" bIns="45720"/>
          <a:lstStyle/>
          <a:p>
            <a:pPr algn="r"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C0058901-BB66-4C24-8E05-A9D61A0959F8}" type="slidenum">
              <a:rPr lang="en-AU" sz="1067">
                <a:solidFill>
                  <a:schemeClr val="bg1"/>
                </a:solidFill>
                <a:latin typeface="Arial" charset="0"/>
                <a:cs typeface="Arial" charset="0"/>
              </a:rPr>
              <a:pPr algn="r"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AU" sz="1067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1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046360"/>
              </p:ext>
            </p:extLst>
          </p:nvPr>
        </p:nvGraphicFramePr>
        <p:xfrm>
          <a:off x="502985" y="1365121"/>
          <a:ext cx="8047868" cy="213375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63535"/>
                <a:gridCol w="3114995"/>
                <a:gridCol w="1376838"/>
                <a:gridCol w="1392500"/>
              </a:tblGrid>
              <a:tr h="497893">
                <a:tc>
                  <a:txBody>
                    <a:bodyPr/>
                    <a:lstStyle/>
                    <a:p>
                      <a:endParaRPr lang="en-A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Percent by radioactive content</a:t>
                      </a:r>
                      <a:endParaRPr lang="en-A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Percent by volume</a:t>
                      </a:r>
                      <a:endParaRPr lang="en-A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800000"/>
                    </a:solidFill>
                  </a:tcPr>
                </a:tc>
              </a:tr>
              <a:tr h="497893">
                <a:tc>
                  <a:txBody>
                    <a:bodyPr/>
                    <a:lstStyle/>
                    <a:p>
                      <a:r>
                        <a:rPr lang="en-A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level waste</a:t>
                      </a:r>
                      <a:endParaRPr lang="en-A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Hospitals/medical;  Industrial, tailings</a:t>
                      </a:r>
                      <a:endParaRPr lang="en-A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A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  <a:endParaRPr lang="en-A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97893">
                <a:tc>
                  <a:txBody>
                    <a:bodyPr/>
                    <a:lstStyle/>
                    <a:p>
                      <a:r>
                        <a:rPr lang="en-A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Intermediate</a:t>
                      </a:r>
                      <a:r>
                        <a:rPr lang="en-AU" sz="12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level waste</a:t>
                      </a:r>
                      <a:endParaRPr lang="en-A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Resins, cladding, industrial, construction</a:t>
                      </a:r>
                      <a:endParaRPr lang="en-A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A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A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97893">
                <a:tc>
                  <a:txBody>
                    <a:bodyPr/>
                    <a:lstStyle/>
                    <a:p>
                      <a:r>
                        <a:rPr lang="en-A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 level waste</a:t>
                      </a:r>
                      <a:endParaRPr lang="en-A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Spent fuel, reprocessed waste</a:t>
                      </a:r>
                      <a:endParaRPr lang="en-A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</a:t>
                      </a:r>
                      <a:endParaRPr lang="en-A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2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A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543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Nuclear Fuel and Waste</a:t>
            </a:r>
            <a:endParaRPr lang="en-AU" dirty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165853" y="139630"/>
            <a:ext cx="7678267" cy="86418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691C24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AU" dirty="0" smtClean="0"/>
              <a:t>The waste dilemma</a:t>
            </a:r>
            <a:endParaRPr lang="en-AU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173233" y="5795516"/>
            <a:ext cx="755240" cy="154781"/>
          </a:xfrm>
          <a:prstGeom prst="rect">
            <a:avLst/>
          </a:prstGeom>
          <a:ln/>
        </p:spPr>
        <p:txBody>
          <a:bodyPr/>
          <a:lstStyle>
            <a:lvl1pPr algn="r">
              <a:defRPr sz="6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0058901-BB66-4C24-8E05-A9D61A0959F8}" type="slidenum">
              <a:rPr lang="en-AU" smtClean="0"/>
              <a:pPr>
                <a:defRPr/>
              </a:pPr>
              <a:t>15</a:t>
            </a:fld>
            <a:endParaRPr lang="en-AU" dirty="0"/>
          </a:p>
        </p:txBody>
      </p:sp>
      <p:sp>
        <p:nvSpPr>
          <p:cNvPr id="11" name="Text Box 72"/>
          <p:cNvSpPr txBox="1">
            <a:spLocks noChangeArrowheads="1"/>
          </p:cNvSpPr>
          <p:nvPr/>
        </p:nvSpPr>
        <p:spPr bwMode="auto">
          <a:xfrm>
            <a:off x="47626" y="5857513"/>
            <a:ext cx="2858861" cy="14542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 lIns="0" tIns="37709" rIns="0" bIns="37709" anchor="b"/>
          <a:lstStyle/>
          <a:p>
            <a:pPr defTabSz="565363" eaLnBrk="0" hangingPunct="0">
              <a:buSzPct val="75000"/>
            </a:pPr>
            <a:endParaRPr lang="en-AU" sz="800" i="1" dirty="0">
              <a:solidFill>
                <a:schemeClr val="bg1"/>
              </a:solidFill>
              <a:latin typeface="+mj-lt"/>
            </a:endParaRPr>
          </a:p>
          <a:p>
            <a:pPr defTabSz="565363" eaLnBrk="0" hangingPunct="0">
              <a:buSzPct val="75000"/>
            </a:pPr>
            <a:endParaRPr lang="en-AU" sz="800" i="1" dirty="0">
              <a:solidFill>
                <a:schemeClr val="bg1"/>
              </a:solidFill>
              <a:latin typeface="+mj-lt"/>
            </a:endParaRPr>
          </a:p>
          <a:p>
            <a:pPr defTabSz="565363" eaLnBrk="0" hangingPunct="0">
              <a:buSzPct val="75000"/>
              <a:tabLst>
                <a:tab pos="541325" algn="l"/>
              </a:tabLst>
            </a:pPr>
            <a:r>
              <a:rPr lang="en-AU" sz="800" b="1" i="1" dirty="0">
                <a:solidFill>
                  <a:schemeClr val="bg1"/>
                </a:solidFill>
                <a:latin typeface="+mj-lt"/>
              </a:rPr>
              <a:t>Source: WNA</a:t>
            </a:r>
            <a:endParaRPr lang="en-AU" sz="800" i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Slide Number Placeholder 4"/>
          <p:cNvSpPr txBox="1">
            <a:spLocks/>
          </p:cNvSpPr>
          <p:nvPr/>
        </p:nvSpPr>
        <p:spPr>
          <a:xfrm>
            <a:off x="8173233" y="6474291"/>
            <a:ext cx="755240" cy="206375"/>
          </a:xfrm>
          <a:prstGeom prst="rect">
            <a:avLst/>
          </a:prstGeom>
          <a:ln/>
        </p:spPr>
        <p:txBody>
          <a:bodyPr lIns="91440" tIns="45720" rIns="91440" bIns="45720"/>
          <a:lstStyle/>
          <a:p>
            <a:pPr algn="r"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C0058901-BB66-4C24-8E05-A9D61A0959F8}" type="slidenum">
              <a:rPr lang="en-AU" sz="1067">
                <a:solidFill>
                  <a:schemeClr val="bg1"/>
                </a:solidFill>
                <a:latin typeface="Arial" charset="0"/>
                <a:cs typeface="Arial" charset="0"/>
              </a:rPr>
              <a:pPr algn="r"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AU" sz="1067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667" y="909212"/>
            <a:ext cx="3776130" cy="2847202"/>
          </a:xfrm>
          <a:prstGeom prst="rect">
            <a:avLst/>
          </a:prstGeom>
        </p:spPr>
      </p:pic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7316" y="1337686"/>
            <a:ext cx="5176618" cy="5167096"/>
          </a:xfrm>
        </p:spPr>
        <p:txBody>
          <a:bodyPr>
            <a:normAutofit/>
          </a:bodyPr>
          <a:lstStyle/>
          <a:p>
            <a:pPr>
              <a:spcBef>
                <a:spcPts val="1600"/>
              </a:spcBef>
              <a:spcAft>
                <a:spcPts val="6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800" dirty="0" smtClean="0"/>
              <a:t>Technology solutions available today</a:t>
            </a:r>
          </a:p>
          <a:p>
            <a:pPr lvl="1">
              <a:spcBef>
                <a:spcPts val="0"/>
              </a:spcBef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400" dirty="0" smtClean="0"/>
              <a:t>Multiple barrier systems</a:t>
            </a:r>
          </a:p>
          <a:p>
            <a:pPr lvl="1">
              <a:spcBef>
                <a:spcPts val="0"/>
              </a:spcBef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400" dirty="0" smtClean="0"/>
              <a:t>Geological repositories</a:t>
            </a:r>
            <a:endParaRPr lang="en-AU" sz="1400" dirty="0"/>
          </a:p>
          <a:p>
            <a:pPr>
              <a:spcBef>
                <a:spcPts val="1600"/>
              </a:spcBef>
              <a:spcAft>
                <a:spcPts val="12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800" dirty="0" smtClean="0"/>
              <a:t>Total waste over 60 years = 30,000m</a:t>
            </a:r>
            <a:r>
              <a:rPr lang="en-AU" sz="1800" baseline="30000" dirty="0" smtClean="0"/>
              <a:t>3</a:t>
            </a:r>
          </a:p>
          <a:p>
            <a:pPr>
              <a:spcBef>
                <a:spcPts val="1600"/>
              </a:spcBef>
              <a:spcAft>
                <a:spcPts val="12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800" dirty="0" smtClean="0"/>
              <a:t>Equivalent to 10 Olympic swimming pools</a:t>
            </a:r>
            <a:endParaRPr lang="en-AU" sz="1800" baseline="30000" dirty="0" smtClean="0"/>
          </a:p>
          <a:p>
            <a:pPr>
              <a:spcBef>
                <a:spcPts val="1600"/>
              </a:spcBef>
              <a:spcAft>
                <a:spcPts val="12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800" dirty="0" smtClean="0"/>
              <a:t>By 2040 = 60,000 m</a:t>
            </a:r>
            <a:r>
              <a:rPr lang="en-AU" sz="1800" baseline="30000" dirty="0" smtClean="0"/>
              <a:t>3</a:t>
            </a:r>
          </a:p>
          <a:p>
            <a:pPr>
              <a:spcBef>
                <a:spcPts val="1600"/>
              </a:spcBef>
              <a:spcAft>
                <a:spcPts val="12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800" dirty="0" smtClean="0"/>
              <a:t>1GWe reactor = 3m</a:t>
            </a:r>
            <a:r>
              <a:rPr lang="en-AU" sz="1800" baseline="30000" dirty="0" smtClean="0"/>
              <a:t>3</a:t>
            </a:r>
            <a:r>
              <a:rPr lang="en-AU" sz="1800" dirty="0" smtClean="0"/>
              <a:t> (27t) per year of waste</a:t>
            </a:r>
          </a:p>
          <a:p>
            <a:pPr>
              <a:spcBef>
                <a:spcPts val="1600"/>
              </a:spcBef>
              <a:spcAft>
                <a:spcPts val="12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800" dirty="0" smtClean="0"/>
              <a:t>1000 years to decay to original </a:t>
            </a:r>
            <a:br>
              <a:rPr lang="en-AU" sz="1800" dirty="0" smtClean="0"/>
            </a:br>
            <a:r>
              <a:rPr lang="en-AU" sz="1800" dirty="0" smtClean="0"/>
              <a:t>radioactivity levels </a:t>
            </a:r>
          </a:p>
          <a:p>
            <a:pPr>
              <a:spcBef>
                <a:spcPts val="1600"/>
              </a:spcBef>
              <a:spcAft>
                <a:spcPts val="12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AU" sz="1800" dirty="0"/>
              <a:t>5% total cost of electricity production</a:t>
            </a:r>
          </a:p>
          <a:p>
            <a:pPr>
              <a:spcBef>
                <a:spcPts val="1600"/>
              </a:spcBef>
              <a:spcAft>
                <a:spcPts val="12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endParaRPr lang="en-AU" sz="1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3317" y="3372451"/>
            <a:ext cx="3774480" cy="2816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92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608513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400050" lvl="1" indent="0">
              <a:lnSpc>
                <a:spcPct val="150000"/>
              </a:lnSpc>
              <a:buNone/>
            </a:pPr>
            <a:endParaRPr lang="en-AU" sz="3200" dirty="0" smtClean="0">
              <a:solidFill>
                <a:srgbClr val="691C24"/>
              </a:solidFill>
            </a:endParaRPr>
          </a:p>
          <a:p>
            <a:pPr marL="400050" lvl="1" indent="0">
              <a:lnSpc>
                <a:spcPct val="150000"/>
              </a:lnSpc>
              <a:buNone/>
            </a:pPr>
            <a:endParaRPr lang="en-AU" sz="3200" dirty="0">
              <a:solidFill>
                <a:srgbClr val="691C24"/>
              </a:solidFill>
            </a:endParaRPr>
          </a:p>
          <a:p>
            <a:pPr marL="400050" lvl="1" indent="0">
              <a:lnSpc>
                <a:spcPct val="150000"/>
              </a:lnSpc>
              <a:buNone/>
            </a:pPr>
            <a:r>
              <a:rPr lang="en-AU" sz="3200" dirty="0" smtClean="0">
                <a:solidFill>
                  <a:srgbClr val="691C24"/>
                </a:solidFill>
              </a:rPr>
              <a:t>Uranium – critical to a clean energy future</a:t>
            </a:r>
            <a:endParaRPr lang="en-AU" sz="3200" b="1" dirty="0">
              <a:solidFill>
                <a:srgbClr val="691C24"/>
              </a:solidFill>
              <a:ea typeface="+mj-e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54" y="171857"/>
            <a:ext cx="2590800" cy="13239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71954" y="287383"/>
            <a:ext cx="1515292" cy="71410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8" name="Slide Number Placeholder 4"/>
          <p:cNvSpPr txBox="1">
            <a:spLocks/>
          </p:cNvSpPr>
          <p:nvPr/>
        </p:nvSpPr>
        <p:spPr>
          <a:xfrm>
            <a:off x="8173233" y="6474291"/>
            <a:ext cx="755240" cy="206375"/>
          </a:xfrm>
          <a:prstGeom prst="rect">
            <a:avLst/>
          </a:prstGeom>
          <a:ln/>
        </p:spPr>
        <p:txBody>
          <a:bodyPr lIns="91440" tIns="45720" rIns="91440" bIns="45720"/>
          <a:lstStyle/>
          <a:p>
            <a:pPr algn="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AU" sz="1067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18</a:t>
            </a:r>
            <a:endParaRPr lang="en-AU" sz="1067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70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153872" y="215630"/>
            <a:ext cx="5664574" cy="460799"/>
          </a:xfrm>
          <a:prstGeom prst="rect">
            <a:avLst/>
          </a:prstGeom>
        </p:spPr>
        <p:txBody>
          <a:bodyPr vert="horz" lIns="68580" tIns="34290" rIns="68580" bIns="34290" rtlCol="0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691C24"/>
                </a:solidFill>
                <a:uFillTx/>
                <a:latin typeface="Arial"/>
                <a:ea typeface="+mj-ea"/>
                <a:cs typeface="Arial"/>
              </a:defRPr>
            </a:lvl1pPr>
          </a:lstStyle>
          <a:p>
            <a:r>
              <a:rPr lang="en-US" sz="2800" dirty="0" smtClean="0"/>
              <a:t>7.3 billion people….</a:t>
            </a:r>
            <a:endParaRPr 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258752" y="1243267"/>
            <a:ext cx="326338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sz="4800" b="1" dirty="0" smtClean="0">
              <a:solidFill>
                <a:srgbClr val="691C24"/>
              </a:solidFill>
              <a:sym typeface="Wingdings" panose="05000000000000000000" pitchFamily="2" charset="2"/>
            </a:endParaRPr>
          </a:p>
          <a:p>
            <a:r>
              <a:rPr lang="en-AU" sz="4800" b="1" dirty="0" smtClean="0">
                <a:solidFill>
                  <a:srgbClr val="691C24"/>
                </a:solidFill>
                <a:sym typeface="Wingdings" panose="05000000000000000000" pitchFamily="2" charset="2"/>
              </a:rPr>
              <a:t>47%</a:t>
            </a:r>
            <a:endParaRPr lang="en-AU" sz="5400" b="1" dirty="0" smtClean="0">
              <a:solidFill>
                <a:srgbClr val="691C24"/>
              </a:solidFill>
              <a:sym typeface="Wingdings" panose="05000000000000000000" pitchFamily="2" charset="2"/>
            </a:endParaRPr>
          </a:p>
          <a:p>
            <a:r>
              <a:rPr lang="en-AU" sz="2000" b="1" dirty="0" smtClean="0">
                <a:solidFill>
                  <a:srgbClr val="691C24"/>
                </a:solidFill>
                <a:sym typeface="Wingdings" panose="05000000000000000000" pitchFamily="2" charset="2"/>
              </a:rPr>
              <a:t>of world’s population</a:t>
            </a:r>
            <a:endParaRPr lang="en-AU" sz="2000" b="1" dirty="0">
              <a:solidFill>
                <a:srgbClr val="691C24"/>
              </a:solidFill>
              <a:sym typeface="Wingdings" panose="05000000000000000000" pitchFamily="2" charset="2"/>
            </a:endParaRPr>
          </a:p>
          <a:p>
            <a:endParaRPr lang="en-AU" sz="4800" b="1" dirty="0" smtClean="0">
              <a:solidFill>
                <a:srgbClr val="691C24"/>
              </a:solidFill>
            </a:endParaRPr>
          </a:p>
          <a:p>
            <a:r>
              <a:rPr lang="en-AU" sz="4800" b="1" dirty="0" smtClean="0">
                <a:solidFill>
                  <a:srgbClr val="691C24"/>
                </a:solidFill>
              </a:rPr>
              <a:t>6 out of 10</a:t>
            </a:r>
          </a:p>
          <a:p>
            <a:r>
              <a:rPr lang="en-AU" sz="2000" b="1" dirty="0" smtClean="0">
                <a:solidFill>
                  <a:srgbClr val="691C24"/>
                </a:solidFill>
                <a:sym typeface="Wingdings" panose="05000000000000000000" pitchFamily="2" charset="2"/>
              </a:rPr>
              <a:t>Have nuclear power</a:t>
            </a:r>
            <a:endParaRPr lang="en-AU" sz="2000" b="1" dirty="0">
              <a:solidFill>
                <a:srgbClr val="691C24"/>
              </a:solidFill>
              <a:sym typeface="Wingdings" panose="05000000000000000000" pitchFamily="2" charset="2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091" y="1286933"/>
            <a:ext cx="5847080" cy="4715387"/>
          </a:xfrm>
          <a:prstGeom prst="rect">
            <a:avLst/>
          </a:prstGeom>
        </p:spPr>
      </p:pic>
      <p:sp>
        <p:nvSpPr>
          <p:cNvPr id="7" name="Slide Number Placeholder 4"/>
          <p:cNvSpPr txBox="1">
            <a:spLocks/>
          </p:cNvSpPr>
          <p:nvPr/>
        </p:nvSpPr>
        <p:spPr>
          <a:xfrm>
            <a:off x="8173233" y="6474291"/>
            <a:ext cx="755240" cy="206375"/>
          </a:xfrm>
          <a:prstGeom prst="rect">
            <a:avLst/>
          </a:prstGeom>
          <a:ln/>
        </p:spPr>
        <p:txBody>
          <a:bodyPr lIns="91440" tIns="45720" rIns="91440" bIns="45720"/>
          <a:lstStyle/>
          <a:p>
            <a:pPr algn="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AU" sz="1067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19</a:t>
            </a:r>
            <a:endParaRPr lang="en-AU" sz="1067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44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3872" y="215630"/>
            <a:ext cx="5664574" cy="460799"/>
          </a:xfrm>
          <a:prstGeom prst="rect">
            <a:avLst/>
          </a:prstGeom>
        </p:spPr>
        <p:txBody>
          <a:bodyPr vert="horz" lIns="68580" tIns="34290" rIns="68580" bIns="34290" rtlCol="0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691C24"/>
                </a:solidFill>
                <a:uFillTx/>
                <a:latin typeface="Arial"/>
                <a:ea typeface="+mj-ea"/>
                <a:cs typeface="Arial"/>
              </a:defRPr>
            </a:lvl1pPr>
          </a:lstStyle>
          <a:p>
            <a:r>
              <a:rPr lang="en-US" sz="2800" dirty="0"/>
              <a:t>World Energy </a:t>
            </a:r>
            <a:r>
              <a:rPr lang="en-US" sz="2800" dirty="0" smtClean="0"/>
              <a:t>Outlook 2014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569" y="1617133"/>
            <a:ext cx="8715323" cy="429509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15222" y="5512371"/>
            <a:ext cx="1701428" cy="2014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5510" lvl="2" indent="-265510">
              <a:lnSpc>
                <a:spcPct val="105000"/>
              </a:lnSpc>
              <a:spcBef>
                <a:spcPct val="50000"/>
              </a:spcBef>
              <a:buClr>
                <a:srgbClr val="990000"/>
              </a:buClr>
              <a:buSzPct val="100000"/>
            </a:pPr>
            <a:r>
              <a:rPr lang="en-AU" sz="675" i="1" dirty="0">
                <a:solidFill>
                  <a:schemeClr val="bg1"/>
                </a:solidFill>
                <a:cs typeface="Arial" panose="020B0604020202020204" pitchFamily="34" charset="0"/>
              </a:rPr>
              <a:t>(1)	Million tonnes oil equivalent (Mtoe)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2412" y="1692174"/>
            <a:ext cx="41362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600" b="1" dirty="0">
                <a:solidFill>
                  <a:srgbClr val="0070C0"/>
                </a:solidFill>
              </a:rPr>
              <a:t>(1)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8243615" y="5757443"/>
            <a:ext cx="759278" cy="154781"/>
          </a:xfrm>
          <a:prstGeom prst="rect">
            <a:avLst/>
          </a:prstGeom>
          <a:ln/>
        </p:spPr>
        <p:txBody>
          <a:bodyPr/>
          <a:lstStyle>
            <a:lvl1pPr algn="r">
              <a:defRPr sz="1050" b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AU" sz="900" dirty="0">
                <a:latin typeface="Helvetica" pitchFamily="34" charset="0"/>
              </a:rPr>
              <a:t>3</a:t>
            </a:r>
          </a:p>
        </p:txBody>
      </p:sp>
      <p:sp>
        <p:nvSpPr>
          <p:cNvPr id="10" name="Slide Number Placeholder 4"/>
          <p:cNvSpPr txBox="1">
            <a:spLocks/>
          </p:cNvSpPr>
          <p:nvPr/>
        </p:nvSpPr>
        <p:spPr>
          <a:xfrm>
            <a:off x="8173233" y="6474291"/>
            <a:ext cx="755240" cy="206375"/>
          </a:xfrm>
          <a:prstGeom prst="rect">
            <a:avLst/>
          </a:prstGeom>
          <a:ln/>
        </p:spPr>
        <p:txBody>
          <a:bodyPr lIns="91440" tIns="45720" rIns="91440" bIns="45720"/>
          <a:lstStyle/>
          <a:p>
            <a:pPr algn="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AU" sz="1067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20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5991855"/>
            <a:ext cx="1701428" cy="2014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5510" lvl="2" indent="-265510">
              <a:lnSpc>
                <a:spcPct val="105000"/>
              </a:lnSpc>
              <a:spcBef>
                <a:spcPct val="50000"/>
              </a:spcBef>
              <a:buClr>
                <a:srgbClr val="990000"/>
              </a:buClr>
              <a:buSzPct val="100000"/>
            </a:pPr>
            <a:r>
              <a:rPr lang="en-AU" sz="675" i="1" dirty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(1)	Million tonnes oil equivalent (Mtoe)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871692" y="5940102"/>
            <a:ext cx="877163" cy="2164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5510" lvl="2" indent="-265510">
              <a:lnSpc>
                <a:spcPct val="105000"/>
              </a:lnSpc>
              <a:spcBef>
                <a:spcPct val="50000"/>
              </a:spcBef>
              <a:buClr>
                <a:srgbClr val="990000"/>
              </a:buClr>
              <a:buSzPct val="100000"/>
            </a:pPr>
            <a:r>
              <a:rPr lang="en-AU" sz="800" i="1" dirty="0" smtClean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Source: IEA 2014</a:t>
            </a:r>
            <a:endParaRPr lang="en-AU" sz="800" i="1" dirty="0">
              <a:solidFill>
                <a:schemeClr val="bg1">
                  <a:lumMod val="65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84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753" y="113771"/>
            <a:ext cx="7552765" cy="1152244"/>
          </a:xfrm>
        </p:spPr>
        <p:txBody>
          <a:bodyPr/>
          <a:lstStyle/>
          <a:p>
            <a:r>
              <a:rPr lang="en-AU" sz="2800" dirty="0" smtClean="0"/>
              <a:t>Where will the energy come from?</a:t>
            </a:r>
            <a:endParaRPr lang="en-AU" sz="2800" dirty="0"/>
          </a:p>
        </p:txBody>
      </p:sp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2248560"/>
              </p:ext>
            </p:extLst>
          </p:nvPr>
        </p:nvGraphicFramePr>
        <p:xfrm>
          <a:off x="502985" y="1365121"/>
          <a:ext cx="8047868" cy="429728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66082"/>
                <a:gridCol w="3512448"/>
                <a:gridCol w="1376838"/>
                <a:gridCol w="1392500"/>
              </a:tblGrid>
              <a:tr h="518056">
                <a:tc>
                  <a:txBody>
                    <a:bodyPr/>
                    <a:lstStyle/>
                    <a:p>
                      <a:endParaRPr lang="en-A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Increase</a:t>
                      </a:r>
                      <a:r>
                        <a:rPr lang="en-A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by</a:t>
                      </a:r>
                      <a:r>
                        <a:rPr lang="en-A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2040</a:t>
                      </a:r>
                      <a:endParaRPr lang="en-A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Percent % increase</a:t>
                      </a:r>
                      <a:endParaRPr lang="en-A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800000"/>
                    </a:solidFill>
                  </a:tcPr>
                </a:tc>
              </a:tr>
              <a:tr h="669163">
                <a:tc>
                  <a:txBody>
                    <a:bodyPr/>
                    <a:lstStyle/>
                    <a:p>
                      <a:r>
                        <a:rPr lang="en-A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Oil supplies</a:t>
                      </a:r>
                      <a:endParaRPr lang="en-A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Non-OPEC supplies to 2025</a:t>
                      </a:r>
                    </a:p>
                    <a:p>
                      <a:r>
                        <a:rPr lang="en-AU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Requires investments in Middle East</a:t>
                      </a:r>
                      <a:endParaRPr lang="en-AU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</a:t>
                      </a:r>
                      <a:r>
                        <a:rPr lang="en-AU" sz="12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mbd</a:t>
                      </a:r>
                      <a:endParaRPr lang="en-A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A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669525">
                <a:tc>
                  <a:txBody>
                    <a:bodyPr/>
                    <a:lstStyle/>
                    <a:p>
                      <a:r>
                        <a:rPr lang="en-A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Coal </a:t>
                      </a:r>
                      <a:endParaRPr lang="en-A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70%</a:t>
                      </a:r>
                      <a:r>
                        <a:rPr lang="en-AU" sz="12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output from India, Indonesia, China, Australia by 2040</a:t>
                      </a:r>
                      <a:endParaRPr lang="en-AU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6,350</a:t>
                      </a:r>
                      <a:r>
                        <a:rPr lang="en-AU" sz="12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sz="1200" b="1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Mtce</a:t>
                      </a:r>
                      <a:endParaRPr lang="en-A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0.5%pa</a:t>
                      </a:r>
                      <a:endParaRPr lang="en-A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695954">
                <a:tc>
                  <a:txBody>
                    <a:bodyPr/>
                    <a:lstStyle/>
                    <a:p>
                      <a:r>
                        <a:rPr lang="en-A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</a:t>
                      </a:r>
                      <a:endParaRPr lang="en-A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Includes unconventional gas 31% increase</a:t>
                      </a:r>
                    </a:p>
                    <a:p>
                      <a:r>
                        <a:rPr lang="en-AU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Requires $11 trillion infrastructure investment</a:t>
                      </a:r>
                      <a:endParaRPr lang="en-AU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5,400 </a:t>
                      </a:r>
                      <a:r>
                        <a:rPr lang="en-AU" sz="12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bcm</a:t>
                      </a:r>
                      <a:endParaRPr lang="en-A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endParaRPr lang="en-A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586448">
                <a:tc>
                  <a:txBody>
                    <a:bodyPr/>
                    <a:lstStyle/>
                    <a:p>
                      <a:r>
                        <a:rPr lang="en-A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Nuclear</a:t>
                      </a:r>
                      <a:endParaRPr lang="en-A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Includes 380 GW added, 148 GW retired</a:t>
                      </a:r>
                      <a:endParaRPr lang="en-AU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624</a:t>
                      </a:r>
                      <a:r>
                        <a:rPr lang="en-AU" sz="12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GW</a:t>
                      </a:r>
                      <a:endParaRPr lang="en-A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endParaRPr lang="en-A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518056">
                <a:tc>
                  <a:txBody>
                    <a:bodyPr/>
                    <a:lstStyle/>
                    <a:p>
                      <a:r>
                        <a:rPr lang="en-A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Renewables</a:t>
                      </a:r>
                      <a:r>
                        <a:rPr lang="en-AU" sz="12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A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Includes hydro, solar, wind,</a:t>
                      </a:r>
                      <a:r>
                        <a:rPr lang="en-AU" sz="12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biofuels</a:t>
                      </a:r>
                      <a:endParaRPr lang="en-AU" sz="12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AU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33%</a:t>
                      </a:r>
                      <a:r>
                        <a:rPr lang="en-AU" sz="12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global power generation by 2040</a:t>
                      </a:r>
                    </a:p>
                    <a:p>
                      <a:r>
                        <a:rPr lang="en-AU" sz="12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Requires subsidies of $205 billion in 2040</a:t>
                      </a:r>
                      <a:endParaRPr lang="en-AU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16,500 </a:t>
                      </a:r>
                      <a:r>
                        <a:rPr lang="en-AU" sz="12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TWh</a:t>
                      </a:r>
                      <a:endParaRPr lang="en-A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  <a:endParaRPr lang="en-A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518056">
                <a:tc>
                  <a:txBody>
                    <a:bodyPr/>
                    <a:lstStyle/>
                    <a:p>
                      <a:r>
                        <a:rPr lang="en-AU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</a:t>
                      </a:r>
                      <a:r>
                        <a:rPr lang="en-AU" sz="1200" b="1" baseline="-25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AU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emissions</a:t>
                      </a:r>
                      <a:endParaRPr lang="en-AU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691C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40% of global emissions over the period</a:t>
                      </a:r>
                      <a:endParaRPr lang="en-AU" sz="12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691C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15.4 Gt</a:t>
                      </a:r>
                      <a:endParaRPr lang="en-AU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691C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AU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691C24"/>
                    </a:solidFill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 txBox="1">
            <a:spLocks/>
          </p:cNvSpPr>
          <p:nvPr/>
        </p:nvSpPr>
        <p:spPr>
          <a:xfrm>
            <a:off x="8173233" y="6474291"/>
            <a:ext cx="755240" cy="206375"/>
          </a:xfrm>
          <a:prstGeom prst="rect">
            <a:avLst/>
          </a:prstGeom>
          <a:ln/>
        </p:spPr>
        <p:txBody>
          <a:bodyPr lIns="91440" tIns="45720" rIns="91440" bIns="45720"/>
          <a:lstStyle/>
          <a:p>
            <a:pPr algn="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AU" sz="1067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21</a:t>
            </a:r>
          </a:p>
        </p:txBody>
      </p:sp>
      <p:sp>
        <p:nvSpPr>
          <p:cNvPr id="6" name="Rectangle 5"/>
          <p:cNvSpPr/>
          <p:nvPr/>
        </p:nvSpPr>
        <p:spPr>
          <a:xfrm>
            <a:off x="7871692" y="5940102"/>
            <a:ext cx="877163" cy="2164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5510" lvl="2" indent="-265510">
              <a:lnSpc>
                <a:spcPct val="105000"/>
              </a:lnSpc>
              <a:spcBef>
                <a:spcPct val="50000"/>
              </a:spcBef>
              <a:buClr>
                <a:srgbClr val="990000"/>
              </a:buClr>
              <a:buSzPct val="100000"/>
            </a:pPr>
            <a:r>
              <a:rPr lang="en-AU" sz="800" i="1" dirty="0" smtClean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Source: IEA 2014</a:t>
            </a:r>
            <a:endParaRPr lang="en-AU" sz="800" i="1" dirty="0">
              <a:solidFill>
                <a:schemeClr val="bg1">
                  <a:lumMod val="65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09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2" y="2504241"/>
            <a:ext cx="4800606" cy="33770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9068" y="2504241"/>
            <a:ext cx="4334932" cy="337704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53872" y="157157"/>
            <a:ext cx="5664574" cy="460799"/>
          </a:xfrm>
          <a:prstGeom prst="rect">
            <a:avLst/>
          </a:prstGeom>
        </p:spPr>
        <p:txBody>
          <a:bodyPr vert="horz" lIns="68580" tIns="34290" rIns="68580" bIns="34290" rtlCol="0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691C24"/>
                </a:solidFill>
                <a:uFillTx/>
                <a:latin typeface="Arial"/>
                <a:ea typeface="+mj-ea"/>
                <a:cs typeface="Arial"/>
              </a:defRPr>
            </a:lvl1pPr>
          </a:lstStyle>
          <a:p>
            <a:r>
              <a:rPr lang="en-US" sz="2800" dirty="0" smtClean="0"/>
              <a:t>Nuclear Power today</a:t>
            </a:r>
            <a:endParaRPr 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1732137" y="980567"/>
            <a:ext cx="13532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6000" b="1" dirty="0" smtClean="0">
                <a:solidFill>
                  <a:srgbClr val="691C24"/>
                </a:solidFill>
              </a:rPr>
              <a:t>437</a:t>
            </a:r>
            <a:endParaRPr lang="en-AU" sz="6000" b="1" dirty="0">
              <a:solidFill>
                <a:srgbClr val="691C24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96229" y="980567"/>
            <a:ext cx="9637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6000" b="1" dirty="0" smtClean="0">
                <a:solidFill>
                  <a:srgbClr val="691C24"/>
                </a:solidFill>
              </a:rPr>
              <a:t>69</a:t>
            </a:r>
            <a:endParaRPr lang="en-AU" sz="6000" b="1" dirty="0">
              <a:solidFill>
                <a:srgbClr val="691C24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02606" y="1832768"/>
            <a:ext cx="8922395" cy="460799"/>
          </a:xfrm>
          <a:prstGeom prst="rect">
            <a:avLst/>
          </a:prstGeom>
        </p:spPr>
        <p:txBody>
          <a:bodyPr vert="horz" lIns="68580" tIns="34290" rIns="68580" bIns="34290" rtlCol="0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691C24"/>
                </a:solidFill>
                <a:uFillTx/>
                <a:latin typeface="Arial"/>
                <a:ea typeface="+mj-ea"/>
                <a:cs typeface="Arial"/>
              </a:defRPr>
            </a:lvl1pPr>
          </a:lstStyle>
          <a:p>
            <a:r>
              <a:rPr lang="en-US" sz="2800" dirty="0" smtClean="0"/>
              <a:t>Operable reactors				 Under construction </a:t>
            </a:r>
            <a:endParaRPr lang="en-US" sz="2800" dirty="0"/>
          </a:p>
        </p:txBody>
      </p:sp>
      <p:sp>
        <p:nvSpPr>
          <p:cNvPr id="11" name="Slide Number Placeholder 4"/>
          <p:cNvSpPr txBox="1">
            <a:spLocks/>
          </p:cNvSpPr>
          <p:nvPr/>
        </p:nvSpPr>
        <p:spPr>
          <a:xfrm>
            <a:off x="8173233" y="6474291"/>
            <a:ext cx="755240" cy="206375"/>
          </a:xfrm>
          <a:prstGeom prst="rect">
            <a:avLst/>
          </a:prstGeom>
          <a:ln/>
        </p:spPr>
        <p:txBody>
          <a:bodyPr lIns="91440" tIns="45720" rIns="91440" bIns="45720"/>
          <a:lstStyle/>
          <a:p>
            <a:pPr algn="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AU" sz="1067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23</a:t>
            </a:r>
            <a:endParaRPr lang="en-AU" sz="1067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09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51065" y="1038057"/>
            <a:ext cx="6217479" cy="436527"/>
          </a:xfrm>
        </p:spPr>
        <p:txBody>
          <a:bodyPr>
            <a:normAutofit fontScale="92500" lnSpcReduction="10000"/>
          </a:bodyPr>
          <a:lstStyle/>
          <a:p>
            <a:r>
              <a:rPr lang="en-AU" sz="2500" dirty="0"/>
              <a:t>Uranium Demand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062103"/>
            <a:ext cx="7100047" cy="5108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165853" y="149390"/>
            <a:ext cx="7678267" cy="86418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691C24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AU" dirty="0"/>
              <a:t>Global </a:t>
            </a:r>
            <a:r>
              <a:rPr lang="en-AU" dirty="0" smtClean="0"/>
              <a:t>Nuclear Power Growth</a:t>
            </a:r>
            <a:r>
              <a:rPr lang="en-AU" dirty="0"/>
              <a:t/>
            </a:r>
            <a:br>
              <a:rPr lang="en-AU" dirty="0"/>
            </a:br>
            <a:endParaRPr lang="en-AU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173233" y="5795516"/>
            <a:ext cx="755240" cy="154781"/>
          </a:xfrm>
          <a:prstGeom prst="rect">
            <a:avLst/>
          </a:prstGeom>
          <a:ln/>
        </p:spPr>
        <p:txBody>
          <a:bodyPr/>
          <a:lstStyle>
            <a:lvl1pPr algn="r">
              <a:defRPr sz="6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0058901-BB66-4C24-8E05-A9D61A0959F8}" type="slidenum">
              <a:rPr lang="en-AU" smtClean="0"/>
              <a:pPr>
                <a:defRPr/>
              </a:pPr>
              <a:t>21</a:t>
            </a:fld>
            <a:endParaRPr lang="en-AU" dirty="0"/>
          </a:p>
        </p:txBody>
      </p:sp>
      <p:sp>
        <p:nvSpPr>
          <p:cNvPr id="7" name="Slide Number Placeholder 4"/>
          <p:cNvSpPr txBox="1">
            <a:spLocks/>
          </p:cNvSpPr>
          <p:nvPr/>
        </p:nvSpPr>
        <p:spPr>
          <a:xfrm>
            <a:off x="8173233" y="6474291"/>
            <a:ext cx="755240" cy="206375"/>
          </a:xfrm>
          <a:prstGeom prst="rect">
            <a:avLst/>
          </a:prstGeom>
          <a:ln/>
        </p:spPr>
        <p:txBody>
          <a:bodyPr lIns="91440" tIns="45720" rIns="91440" bIns="45720"/>
          <a:lstStyle/>
          <a:p>
            <a:pPr algn="r"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C0058901-BB66-4C24-8E05-A9D61A0959F8}" type="slidenum">
              <a:rPr lang="en-AU" sz="1067">
                <a:solidFill>
                  <a:schemeClr val="bg1"/>
                </a:solidFill>
                <a:latin typeface="Arial" charset="0"/>
                <a:cs typeface="Arial" charset="0"/>
              </a:rPr>
              <a:pPr algn="r"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AU" sz="1067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Oval 1"/>
          <p:cNvSpPr/>
          <p:nvPr/>
        </p:nvSpPr>
        <p:spPr>
          <a:xfrm rot="2557689">
            <a:off x="5765800" y="2666999"/>
            <a:ext cx="829734" cy="1540933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b="1" dirty="0"/>
          </a:p>
        </p:txBody>
      </p:sp>
      <p:sp>
        <p:nvSpPr>
          <p:cNvPr id="9" name="Oval 8"/>
          <p:cNvSpPr/>
          <p:nvPr/>
        </p:nvSpPr>
        <p:spPr>
          <a:xfrm rot="16663832">
            <a:off x="5290696" y="3994826"/>
            <a:ext cx="635005" cy="924569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b="1" dirty="0"/>
          </a:p>
        </p:txBody>
      </p:sp>
      <p:sp>
        <p:nvSpPr>
          <p:cNvPr id="11" name="Oval 10"/>
          <p:cNvSpPr/>
          <p:nvPr/>
        </p:nvSpPr>
        <p:spPr>
          <a:xfrm rot="14568172">
            <a:off x="4484312" y="3488039"/>
            <a:ext cx="593275" cy="939776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b="1" dirty="0"/>
          </a:p>
        </p:txBody>
      </p:sp>
      <p:sp>
        <p:nvSpPr>
          <p:cNvPr id="12" name="Oval 11"/>
          <p:cNvSpPr/>
          <p:nvPr/>
        </p:nvSpPr>
        <p:spPr>
          <a:xfrm rot="2557689">
            <a:off x="6514026" y="3375051"/>
            <a:ext cx="732363" cy="1376646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1966461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1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153872" y="215630"/>
            <a:ext cx="5664574" cy="460799"/>
          </a:xfrm>
          <a:prstGeom prst="rect">
            <a:avLst/>
          </a:prstGeom>
        </p:spPr>
        <p:txBody>
          <a:bodyPr vert="horz" lIns="68580" tIns="34290" rIns="68580" bIns="34290" rtlCol="0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691C24"/>
                </a:solidFill>
                <a:uFillTx/>
                <a:latin typeface="Arial"/>
                <a:ea typeface="+mj-ea"/>
                <a:cs typeface="Arial"/>
              </a:defRPr>
            </a:lvl1pPr>
          </a:lstStyle>
          <a:p>
            <a:r>
              <a:rPr lang="en-US" sz="2800" dirty="0" smtClean="0"/>
              <a:t>Nuclear Power in 2040</a:t>
            </a:r>
            <a:endParaRPr 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443543" y="1320804"/>
            <a:ext cx="3798257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800" b="1" dirty="0" smtClean="0">
                <a:solidFill>
                  <a:srgbClr val="691C24"/>
                </a:solidFill>
              </a:rPr>
              <a:t>60% </a:t>
            </a:r>
            <a:r>
              <a:rPr lang="en-AU" sz="4800" b="1" dirty="0" smtClean="0">
                <a:solidFill>
                  <a:srgbClr val="691C24"/>
                </a:solidFill>
                <a:sym typeface="Wingdings" panose="05000000000000000000" pitchFamily="2" charset="2"/>
              </a:rPr>
              <a:t></a:t>
            </a:r>
          </a:p>
          <a:p>
            <a:endParaRPr lang="en-AU" sz="4800" b="1" dirty="0" smtClean="0">
              <a:solidFill>
                <a:srgbClr val="691C24"/>
              </a:solidFill>
              <a:sym typeface="Wingdings" panose="05000000000000000000" pitchFamily="2" charset="2"/>
            </a:endParaRPr>
          </a:p>
          <a:p>
            <a:r>
              <a:rPr lang="en-AU" sz="4800" b="1" dirty="0" smtClean="0">
                <a:solidFill>
                  <a:srgbClr val="691C24"/>
                </a:solidFill>
                <a:sym typeface="Wingdings" panose="05000000000000000000" pitchFamily="2" charset="2"/>
              </a:rPr>
              <a:t>624GW</a:t>
            </a:r>
            <a:endParaRPr lang="en-AU" sz="5400" b="1" dirty="0" smtClean="0">
              <a:solidFill>
                <a:srgbClr val="691C24"/>
              </a:solidFill>
              <a:sym typeface="Wingdings" panose="05000000000000000000" pitchFamily="2" charset="2"/>
            </a:endParaRPr>
          </a:p>
          <a:p>
            <a:r>
              <a:rPr lang="en-AU" sz="2000" b="1" dirty="0" smtClean="0">
                <a:solidFill>
                  <a:srgbClr val="691C24"/>
                </a:solidFill>
                <a:sym typeface="Wingdings" panose="05000000000000000000" pitchFamily="2" charset="2"/>
              </a:rPr>
              <a:t>380 GW added</a:t>
            </a:r>
          </a:p>
          <a:p>
            <a:r>
              <a:rPr lang="en-AU" sz="2000" b="1" dirty="0" smtClean="0">
                <a:solidFill>
                  <a:srgbClr val="691C24"/>
                </a:solidFill>
                <a:sym typeface="Wingdings" panose="05000000000000000000" pitchFamily="2" charset="2"/>
              </a:rPr>
              <a:t>148 GW retired</a:t>
            </a:r>
            <a:endParaRPr lang="en-AU" sz="5400" b="1" dirty="0" smtClean="0">
              <a:solidFill>
                <a:srgbClr val="691C24"/>
              </a:solidFill>
              <a:sym typeface="Wingdings" panose="05000000000000000000" pitchFamily="2" charset="2"/>
            </a:endParaRPr>
          </a:p>
          <a:p>
            <a:endParaRPr lang="en-AU" sz="4800" b="1" dirty="0" smtClean="0">
              <a:solidFill>
                <a:srgbClr val="691C24"/>
              </a:solidFill>
            </a:endParaRPr>
          </a:p>
          <a:p>
            <a:r>
              <a:rPr lang="en-AU" sz="4800" b="1" dirty="0" smtClean="0">
                <a:solidFill>
                  <a:srgbClr val="691C24"/>
                </a:solidFill>
              </a:rPr>
              <a:t>112,000Mt</a:t>
            </a:r>
          </a:p>
          <a:p>
            <a:r>
              <a:rPr lang="en-AU" sz="2000" b="1" dirty="0" smtClean="0">
                <a:solidFill>
                  <a:srgbClr val="691C24"/>
                </a:solidFill>
                <a:sym typeface="Wingdings" panose="05000000000000000000" pitchFamily="2" charset="2"/>
              </a:rPr>
              <a:t>CO</a:t>
            </a:r>
            <a:r>
              <a:rPr lang="en-AU" sz="2000" b="1" baseline="-25000" dirty="0" smtClean="0">
                <a:solidFill>
                  <a:srgbClr val="691C24"/>
                </a:solidFill>
                <a:sym typeface="Wingdings" panose="05000000000000000000" pitchFamily="2" charset="2"/>
              </a:rPr>
              <a:t>2</a:t>
            </a:r>
            <a:r>
              <a:rPr lang="en-AU" sz="2000" b="1" dirty="0" smtClean="0">
                <a:solidFill>
                  <a:srgbClr val="691C24"/>
                </a:solidFill>
                <a:sym typeface="Wingdings" panose="05000000000000000000" pitchFamily="2" charset="2"/>
              </a:rPr>
              <a:t> emissions avoided</a:t>
            </a:r>
            <a:endParaRPr lang="en-AU" sz="2000" b="1" dirty="0">
              <a:solidFill>
                <a:srgbClr val="691C24"/>
              </a:solidFill>
              <a:sym typeface="Wingdings" panose="05000000000000000000" pitchFamily="2" charset="2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334" y="1843150"/>
            <a:ext cx="4891617" cy="3270641"/>
          </a:xfrm>
          <a:prstGeom prst="rect">
            <a:avLst/>
          </a:prstGeom>
        </p:spPr>
      </p:pic>
      <p:sp>
        <p:nvSpPr>
          <p:cNvPr id="6" name="Slide Number Placeholder 4"/>
          <p:cNvSpPr txBox="1">
            <a:spLocks/>
          </p:cNvSpPr>
          <p:nvPr/>
        </p:nvSpPr>
        <p:spPr>
          <a:xfrm>
            <a:off x="8173233" y="6474291"/>
            <a:ext cx="755240" cy="206375"/>
          </a:xfrm>
          <a:prstGeom prst="rect">
            <a:avLst/>
          </a:prstGeom>
          <a:ln/>
        </p:spPr>
        <p:txBody>
          <a:bodyPr lIns="91440" tIns="45720" rIns="91440" bIns="45720"/>
          <a:lstStyle/>
          <a:p>
            <a:pPr algn="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AU" sz="1067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27</a:t>
            </a:r>
            <a:endParaRPr lang="en-AU" sz="1067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29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020" y="1479602"/>
            <a:ext cx="3256180" cy="4216400"/>
          </a:xfrm>
        </p:spPr>
        <p:txBody>
          <a:bodyPr>
            <a:normAutofit fontScale="925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800000"/>
              </a:buClr>
            </a:pPr>
            <a:r>
              <a:rPr lang="en-AU" sz="1600" dirty="0" smtClean="0">
                <a:latin typeface="+mn-lt"/>
              </a:rPr>
              <a:t>Source of low emissions energy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800000"/>
              </a:buClr>
            </a:pPr>
            <a:r>
              <a:rPr lang="en-AU" sz="1600" dirty="0" smtClean="0">
                <a:latin typeface="+mn-lt"/>
              </a:rPr>
              <a:t>Life cycle emissions in the same range as renewables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800000"/>
              </a:buClr>
            </a:pPr>
            <a:r>
              <a:rPr lang="en-AU" sz="1600" dirty="0" smtClean="0">
                <a:latin typeface="+mn-lt"/>
              </a:rPr>
              <a:t>Competitive average </a:t>
            </a:r>
            <a:r>
              <a:rPr lang="en-AU" sz="1600" dirty="0" err="1" smtClean="0">
                <a:latin typeface="+mn-lt"/>
              </a:rPr>
              <a:t>levelised</a:t>
            </a:r>
            <a:r>
              <a:rPr lang="en-AU" sz="1600" dirty="0" smtClean="0">
                <a:latin typeface="+mn-lt"/>
              </a:rPr>
              <a:t> costs per unit power output ($/</a:t>
            </a:r>
            <a:r>
              <a:rPr lang="en-AU" sz="1600" dirty="0" err="1" smtClean="0">
                <a:latin typeface="+mn-lt"/>
              </a:rPr>
              <a:t>MWh</a:t>
            </a:r>
            <a:r>
              <a:rPr lang="en-AU" sz="1600" dirty="0" smtClean="0">
                <a:latin typeface="+mn-lt"/>
              </a:rPr>
              <a:t>)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800000"/>
              </a:buClr>
            </a:pPr>
            <a:r>
              <a:rPr lang="en-AU" sz="1600" dirty="0" smtClean="0">
                <a:latin typeface="+mn-lt"/>
              </a:rPr>
              <a:t>Recognition by US-China Joint Announcement on </a:t>
            </a:r>
            <a:r>
              <a:rPr lang="en-AU" sz="1600" dirty="0">
                <a:latin typeface="+mn-lt"/>
              </a:rPr>
              <a:t>Climate </a:t>
            </a:r>
            <a:r>
              <a:rPr lang="en-AU" sz="1600" dirty="0" smtClean="0">
                <a:latin typeface="+mn-lt"/>
              </a:rPr>
              <a:t>Change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800000"/>
              </a:buClr>
            </a:pPr>
            <a:r>
              <a:rPr lang="en-AU" sz="1600" dirty="0" smtClean="0">
                <a:latin typeface="+mn-lt"/>
              </a:rPr>
              <a:t>Nuclear </a:t>
            </a:r>
            <a:r>
              <a:rPr lang="en-AU" sz="1600" dirty="0">
                <a:latin typeface="+mn-lt"/>
              </a:rPr>
              <a:t>power generation projected to grow by </a:t>
            </a:r>
            <a:r>
              <a:rPr lang="en-AU" sz="1600" dirty="0" smtClean="0">
                <a:latin typeface="+mn-lt"/>
              </a:rPr>
              <a:t>60</a:t>
            </a:r>
            <a:r>
              <a:rPr lang="en-AU" sz="1600" dirty="0">
                <a:latin typeface="+mn-lt"/>
              </a:rPr>
              <a:t>% by </a:t>
            </a:r>
            <a:r>
              <a:rPr lang="en-AU" sz="1600" dirty="0" smtClean="0">
                <a:latin typeface="+mn-lt"/>
              </a:rPr>
              <a:t>2040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800000"/>
              </a:buClr>
            </a:pPr>
            <a:r>
              <a:rPr lang="en-AU" sz="1600" dirty="0" smtClean="0">
                <a:latin typeface="+mn-lt"/>
              </a:rPr>
              <a:t>1GWe nuclear reactor could meet Australia’s emissions reductions commitments by displacement of fossil fuels</a:t>
            </a:r>
            <a:endParaRPr lang="en-AU" sz="1600" dirty="0">
              <a:latin typeface="+mn-lt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800000"/>
              </a:buClr>
            </a:pPr>
            <a:endParaRPr lang="en-AU" sz="1600" dirty="0">
              <a:latin typeface="+mn-lt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6256" y="169863"/>
            <a:ext cx="7552765" cy="61439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691C24"/>
                </a:solidFill>
                <a:uFillTx/>
                <a:latin typeface="Arial"/>
                <a:ea typeface="+mj-ea"/>
                <a:cs typeface="Arial"/>
              </a:defRPr>
            </a:lvl1pPr>
          </a:lstStyle>
          <a:p>
            <a:r>
              <a:rPr lang="en-US" sz="2800" dirty="0" smtClean="0"/>
              <a:t>Nuclear Power &amp; Climate Change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488052" y="5696002"/>
            <a:ext cx="3852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b="1" i="1" dirty="0" smtClean="0"/>
              <a:t>Life cycle emissions from power generation</a:t>
            </a:r>
            <a:endParaRPr lang="en-AU" sz="1600" b="1" i="1" dirty="0"/>
          </a:p>
        </p:txBody>
      </p:sp>
      <p:grpSp>
        <p:nvGrpSpPr>
          <p:cNvPr id="8" name="Group 7"/>
          <p:cNvGrpSpPr/>
          <p:nvPr/>
        </p:nvGrpSpPr>
        <p:grpSpPr>
          <a:xfrm>
            <a:off x="3378200" y="1444625"/>
            <a:ext cx="5765800" cy="4151842"/>
            <a:chOff x="3378200" y="1444625"/>
            <a:chExt cx="5765800" cy="415184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78200" y="1444625"/>
              <a:ext cx="5765800" cy="4075642"/>
            </a:xfrm>
            <a:prstGeom prst="rect">
              <a:avLst/>
            </a:prstGeom>
          </p:spPr>
        </p:pic>
        <p:sp>
          <p:nvSpPr>
            <p:cNvPr id="6" name="Oval 5"/>
            <p:cNvSpPr/>
            <p:nvPr/>
          </p:nvSpPr>
          <p:spPr>
            <a:xfrm>
              <a:off x="6138333" y="3869267"/>
              <a:ext cx="2675468" cy="1727200"/>
            </a:xfrm>
            <a:prstGeom prst="ellipse">
              <a:avLst/>
            </a:prstGeom>
            <a:noFill/>
            <a:ln w="28575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" name="Down Arrow 6"/>
            <p:cNvSpPr/>
            <p:nvPr/>
          </p:nvSpPr>
          <p:spPr>
            <a:xfrm>
              <a:off x="6993217" y="3509434"/>
              <a:ext cx="567267" cy="719666"/>
            </a:xfrm>
            <a:prstGeom prst="downArrow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9" name="Text Placeholder 4"/>
          <p:cNvSpPr txBox="1">
            <a:spLocks/>
          </p:cNvSpPr>
          <p:nvPr/>
        </p:nvSpPr>
        <p:spPr>
          <a:xfrm>
            <a:off x="99263" y="5949329"/>
            <a:ext cx="4388789" cy="369524"/>
          </a:xfrm>
          <a:prstGeom prst="rect">
            <a:avLst/>
          </a:prstGeom>
        </p:spPr>
        <p:txBody>
          <a:bodyPr l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2" indent="0">
              <a:lnSpc>
                <a:spcPct val="105000"/>
              </a:lnSpc>
              <a:spcBef>
                <a:spcPct val="50000"/>
              </a:spcBef>
              <a:buClr>
                <a:srgbClr val="990000"/>
              </a:buClr>
              <a:buSzPct val="100000"/>
              <a:tabLst>
                <a:tab pos="101600" algn="l"/>
              </a:tabLst>
            </a:pPr>
            <a:r>
              <a:rPr lang="en-AU" sz="1000" i="1" dirty="0" smtClean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Source: IEA, 2014; MCA 2015</a:t>
            </a:r>
          </a:p>
          <a:p>
            <a:pPr marL="800100" lvl="3" indent="-342900">
              <a:lnSpc>
                <a:spcPct val="105000"/>
              </a:lnSpc>
              <a:spcBef>
                <a:spcPct val="50000"/>
              </a:spcBef>
              <a:buClr>
                <a:srgbClr val="990000"/>
              </a:buClr>
              <a:buSzPct val="100000"/>
              <a:buFont typeface="Arial" panose="020B0604020202020204" pitchFamily="34" charset="0"/>
              <a:buChar char="•"/>
              <a:tabLst>
                <a:tab pos="101600" algn="l"/>
              </a:tabLst>
            </a:pPr>
            <a:endParaRPr lang="en-AU" sz="1100" i="1" dirty="0" smtClean="0">
              <a:solidFill>
                <a:schemeClr val="bg1">
                  <a:lumMod val="65000"/>
                </a:schemeClr>
              </a:solidFill>
              <a:cs typeface="Arial" panose="020B0604020202020204" pitchFamily="34" charset="0"/>
            </a:endParaRPr>
          </a:p>
          <a:p>
            <a:pPr marL="342900" lvl="2" indent="-342900">
              <a:lnSpc>
                <a:spcPct val="105000"/>
              </a:lnSpc>
              <a:spcBef>
                <a:spcPct val="50000"/>
              </a:spcBef>
              <a:buClr>
                <a:srgbClr val="990000"/>
              </a:buClr>
              <a:buSzPct val="100000"/>
              <a:buFont typeface="Arial" panose="020B0604020202020204" pitchFamily="34" charset="0"/>
              <a:buChar char="•"/>
              <a:tabLst>
                <a:tab pos="101600" algn="l"/>
              </a:tabLst>
            </a:pPr>
            <a:endParaRPr lang="en-AU" sz="1100" i="1" dirty="0" smtClean="0">
              <a:solidFill>
                <a:schemeClr val="bg1">
                  <a:lumMod val="65000"/>
                </a:schemeClr>
              </a:solidFill>
              <a:cs typeface="Arial" panose="020B0604020202020204" pitchFamily="34" charset="0"/>
            </a:endParaRPr>
          </a:p>
          <a:p>
            <a:pPr marL="800100" lvl="3" indent="-342900">
              <a:lnSpc>
                <a:spcPct val="105000"/>
              </a:lnSpc>
              <a:spcBef>
                <a:spcPct val="50000"/>
              </a:spcBef>
              <a:buClr>
                <a:srgbClr val="990000"/>
              </a:buClr>
              <a:buSzPct val="100000"/>
              <a:buFont typeface="Arial" panose="020B0604020202020204" pitchFamily="34" charset="0"/>
              <a:buChar char="•"/>
              <a:tabLst>
                <a:tab pos="101600" algn="l"/>
              </a:tabLst>
            </a:pPr>
            <a:endParaRPr lang="en-AU" sz="1100" i="1" dirty="0">
              <a:solidFill>
                <a:schemeClr val="bg1">
                  <a:lumMod val="6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1" name="Slide Number Placeholder 4"/>
          <p:cNvSpPr txBox="1">
            <a:spLocks/>
          </p:cNvSpPr>
          <p:nvPr/>
        </p:nvSpPr>
        <p:spPr>
          <a:xfrm>
            <a:off x="8173233" y="6474291"/>
            <a:ext cx="755240" cy="206375"/>
          </a:xfrm>
          <a:prstGeom prst="rect">
            <a:avLst/>
          </a:prstGeom>
          <a:ln/>
        </p:spPr>
        <p:txBody>
          <a:bodyPr lIns="91440" tIns="45720" rIns="91440" bIns="45720"/>
          <a:lstStyle/>
          <a:p>
            <a:pPr algn="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AU" sz="1067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29</a:t>
            </a:r>
            <a:endParaRPr lang="en-AU" sz="1067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66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487" y="162468"/>
            <a:ext cx="7552765" cy="1152244"/>
          </a:xfrm>
        </p:spPr>
        <p:txBody>
          <a:bodyPr/>
          <a:lstStyle/>
          <a:p>
            <a:r>
              <a:rPr lang="en-AU" sz="2800" dirty="0" smtClean="0"/>
              <a:t>Comparable cost of nuclear power</a:t>
            </a:r>
            <a:endParaRPr lang="en-AU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2" t="18699" r="6549" b="7344"/>
          <a:stretch/>
        </p:blipFill>
        <p:spPr>
          <a:xfrm>
            <a:off x="533401" y="1278467"/>
            <a:ext cx="7052734" cy="48937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115" y="6002867"/>
            <a:ext cx="2144885" cy="1693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6200000">
            <a:off x="715987" y="2307599"/>
            <a:ext cx="9653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b="1" dirty="0" smtClean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2012 $/</a:t>
            </a:r>
            <a:r>
              <a:rPr lang="en-AU" sz="1000" b="1" dirty="0" err="1" smtClean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MWhr</a:t>
            </a:r>
            <a:endParaRPr lang="en-AU" sz="1000" b="1" dirty="0">
              <a:solidFill>
                <a:schemeClr val="bg1">
                  <a:lumMod val="6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4190996" y="1948045"/>
            <a:ext cx="550334" cy="752822"/>
          </a:xfrm>
          <a:prstGeom prst="down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2331" y="1189312"/>
            <a:ext cx="4010550" cy="250800"/>
          </a:xfrm>
          <a:prstGeom prst="rect">
            <a:avLst/>
          </a:prstGeom>
        </p:spPr>
      </p:pic>
      <p:sp>
        <p:nvSpPr>
          <p:cNvPr id="11" name="Slide Number Placeholder 4"/>
          <p:cNvSpPr txBox="1">
            <a:spLocks/>
          </p:cNvSpPr>
          <p:nvPr/>
        </p:nvSpPr>
        <p:spPr>
          <a:xfrm>
            <a:off x="8173233" y="6474291"/>
            <a:ext cx="755240" cy="206375"/>
          </a:xfrm>
          <a:prstGeom prst="rect">
            <a:avLst/>
          </a:prstGeom>
          <a:ln/>
        </p:spPr>
        <p:txBody>
          <a:bodyPr lIns="91440" tIns="45720" rIns="91440" bIns="45720"/>
          <a:lstStyle/>
          <a:p>
            <a:pPr algn="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AU" sz="1067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28</a:t>
            </a:r>
            <a:endParaRPr lang="en-AU" sz="1067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494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7345" y="199803"/>
            <a:ext cx="7596555" cy="460799"/>
          </a:xfrm>
        </p:spPr>
        <p:txBody>
          <a:bodyPr/>
          <a:lstStyle/>
          <a:p>
            <a:r>
              <a:rPr lang="en-US" sz="2800" dirty="0" smtClean="0"/>
              <a:t>Australia’s contribution…. </a:t>
            </a:r>
            <a:r>
              <a:rPr lang="en-US" sz="2800" dirty="0"/>
              <a:t>a</a:t>
            </a:r>
            <a:r>
              <a:rPr lang="en-US" sz="2800" dirty="0" smtClean="0"/>
              <a:t>nd potential</a:t>
            </a:r>
            <a:endParaRPr lang="en-US" sz="2800" dirty="0"/>
          </a:p>
        </p:txBody>
      </p:sp>
      <p:sp>
        <p:nvSpPr>
          <p:cNvPr id="16" name="Text Placeholder 4"/>
          <p:cNvSpPr txBox="1">
            <a:spLocks/>
          </p:cNvSpPr>
          <p:nvPr/>
        </p:nvSpPr>
        <p:spPr>
          <a:xfrm>
            <a:off x="1460407" y="1703504"/>
            <a:ext cx="3008011" cy="4188059"/>
          </a:xfrm>
          <a:prstGeom prst="rect">
            <a:avLst/>
          </a:prstGeom>
        </p:spPr>
        <p:txBody>
          <a:bodyPr l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263"/>
              </a:spcBef>
              <a:spcAft>
                <a:spcPts val="263"/>
              </a:spcAft>
              <a:buClr>
                <a:srgbClr val="800000"/>
              </a:buClr>
            </a:pPr>
            <a:endParaRPr lang="en-AU" sz="9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8776" y="1633163"/>
            <a:ext cx="4140531" cy="3565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Picture 1"/>
          <p:cNvGraphicFramePr>
            <a:graphicFrameLocks/>
          </p:cNvGraphicFramePr>
          <p:nvPr>
            <p:extLst/>
          </p:nvPr>
        </p:nvGraphicFramePr>
        <p:xfrm>
          <a:off x="-14445" y="1820512"/>
          <a:ext cx="4590807" cy="36087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460406" y="1543513"/>
            <a:ext cx="18265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i="1" dirty="0">
                <a:solidFill>
                  <a:srgbClr val="691C24"/>
                </a:solidFill>
              </a:rPr>
              <a:t>Global uranium resources</a:t>
            </a:r>
          </a:p>
        </p:txBody>
      </p:sp>
      <p:sp>
        <p:nvSpPr>
          <p:cNvPr id="11" name="Oval 10"/>
          <p:cNvSpPr/>
          <p:nvPr/>
        </p:nvSpPr>
        <p:spPr>
          <a:xfrm>
            <a:off x="5807717" y="3548084"/>
            <a:ext cx="257386" cy="250614"/>
          </a:xfrm>
          <a:prstGeom prst="ellipse">
            <a:avLst/>
          </a:prstGeom>
          <a:noFill/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2" name="Oval 11"/>
          <p:cNvSpPr/>
          <p:nvPr/>
        </p:nvSpPr>
        <p:spPr>
          <a:xfrm rot="1315998">
            <a:off x="4940411" y="2920514"/>
            <a:ext cx="362013" cy="418381"/>
          </a:xfrm>
          <a:prstGeom prst="ellipse">
            <a:avLst/>
          </a:prstGeom>
          <a:noFill/>
          <a:ln w="19050">
            <a:solidFill>
              <a:srgbClr val="CC00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3" name="Oval 12"/>
          <p:cNvSpPr/>
          <p:nvPr/>
        </p:nvSpPr>
        <p:spPr>
          <a:xfrm>
            <a:off x="5616965" y="2865543"/>
            <a:ext cx="257386" cy="250614"/>
          </a:xfrm>
          <a:prstGeom prst="ellipse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5" name="Oval 14"/>
          <p:cNvSpPr/>
          <p:nvPr/>
        </p:nvSpPr>
        <p:spPr>
          <a:xfrm>
            <a:off x="5457347" y="3377818"/>
            <a:ext cx="257386" cy="250614"/>
          </a:xfrm>
          <a:prstGeom prst="ellipse">
            <a:avLst/>
          </a:prstGeom>
          <a:noFill/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7" name="Oval 16"/>
          <p:cNvSpPr/>
          <p:nvPr/>
        </p:nvSpPr>
        <p:spPr>
          <a:xfrm>
            <a:off x="5519316" y="3234922"/>
            <a:ext cx="257386" cy="250614"/>
          </a:xfrm>
          <a:prstGeom prst="ellipse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9" name="Oval 18"/>
          <p:cNvSpPr/>
          <p:nvPr/>
        </p:nvSpPr>
        <p:spPr>
          <a:xfrm rot="20771506">
            <a:off x="6908527" y="3561630"/>
            <a:ext cx="494726" cy="250614"/>
          </a:xfrm>
          <a:prstGeom prst="ellipse">
            <a:avLst/>
          </a:prstGeom>
          <a:noFill/>
          <a:ln w="19050">
            <a:solidFill>
              <a:srgbClr val="33CC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0" name="Oval 19"/>
          <p:cNvSpPr/>
          <p:nvPr/>
        </p:nvSpPr>
        <p:spPr>
          <a:xfrm rot="20771506">
            <a:off x="6647619" y="1906056"/>
            <a:ext cx="183445" cy="182082"/>
          </a:xfrm>
          <a:prstGeom prst="ellipse">
            <a:avLst/>
          </a:prstGeom>
          <a:noFill/>
          <a:ln w="19050">
            <a:solidFill>
              <a:srgbClr val="33CC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2459" y="2421481"/>
            <a:ext cx="141150" cy="148207"/>
          </a:xfrm>
          <a:prstGeom prst="rect">
            <a:avLst/>
          </a:prstGeom>
        </p:spPr>
      </p:pic>
      <p:sp>
        <p:nvSpPr>
          <p:cNvPr id="21" name="Oval 20"/>
          <p:cNvSpPr/>
          <p:nvPr/>
        </p:nvSpPr>
        <p:spPr>
          <a:xfrm rot="1315998">
            <a:off x="6985902" y="2333743"/>
            <a:ext cx="362013" cy="369252"/>
          </a:xfrm>
          <a:prstGeom prst="ellipse">
            <a:avLst/>
          </a:prstGeom>
          <a:noFill/>
          <a:ln w="19050">
            <a:solidFill>
              <a:srgbClr val="CC00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8" name="Slide Number Placeholder 4"/>
          <p:cNvSpPr txBox="1">
            <a:spLocks/>
          </p:cNvSpPr>
          <p:nvPr/>
        </p:nvSpPr>
        <p:spPr>
          <a:xfrm>
            <a:off x="8173233" y="6474291"/>
            <a:ext cx="755240" cy="206375"/>
          </a:xfrm>
          <a:prstGeom prst="rect">
            <a:avLst/>
          </a:prstGeom>
          <a:ln/>
        </p:spPr>
        <p:txBody>
          <a:bodyPr lIns="91440" tIns="45720" rIns="91440" bIns="45720"/>
          <a:lstStyle/>
          <a:p>
            <a:pPr algn="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AU" sz="1067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30</a:t>
            </a:r>
            <a:endParaRPr lang="en-AU" sz="1067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62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604" y="973977"/>
            <a:ext cx="2963673" cy="1910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51066" y="1016627"/>
            <a:ext cx="6217479" cy="436527"/>
          </a:xfrm>
        </p:spPr>
        <p:txBody>
          <a:bodyPr>
            <a:normAutofit fontScale="92500" lnSpcReduction="10000"/>
          </a:bodyPr>
          <a:lstStyle/>
          <a:p>
            <a:r>
              <a:rPr lang="en-AU" sz="2533" dirty="0"/>
              <a:t>Summary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2342" y="1095901"/>
            <a:ext cx="4605858" cy="4940833"/>
          </a:xfrm>
        </p:spPr>
        <p:txBody>
          <a:bodyPr>
            <a:normAutofit fontScale="92500"/>
          </a:bodyPr>
          <a:lstStyle/>
          <a:p>
            <a:pPr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1600" dirty="0">
              <a:cs typeface="Arial" pitchFamily="34" charset="0"/>
            </a:endParaRP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cs typeface="Arial" pitchFamily="34" charset="0"/>
              </a:rPr>
              <a:t>Uranium </a:t>
            </a:r>
            <a:r>
              <a:rPr lang="en-US" sz="1600" dirty="0" smtClean="0">
                <a:cs typeface="Arial" pitchFamily="34" charset="0"/>
              </a:rPr>
              <a:t>and nuclear industry has strong track record</a:t>
            </a: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US" sz="1600" dirty="0" smtClean="0">
                <a:cs typeface="Arial" pitchFamily="34" charset="0"/>
              </a:rPr>
              <a:t>Strong regulatory environment controls safety</a:t>
            </a: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US" sz="1600" dirty="0" smtClean="0">
                <a:cs typeface="Arial" pitchFamily="34" charset="0"/>
              </a:rPr>
              <a:t>International safeguards protect against proliferation</a:t>
            </a:r>
            <a:endParaRPr lang="en-US" sz="1600" dirty="0">
              <a:cs typeface="Arial" pitchFamily="34" charset="0"/>
            </a:endParaRP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US" sz="1600" dirty="0" smtClean="0">
                <a:cs typeface="Arial" pitchFamily="34" charset="0"/>
              </a:rPr>
              <a:t>Technical solutions for waste are available now</a:t>
            </a: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US" sz="1600" dirty="0" smtClean="0">
                <a:cs typeface="Arial" pitchFamily="34" charset="0"/>
              </a:rPr>
              <a:t>Nuclear </a:t>
            </a:r>
            <a:r>
              <a:rPr lang="en-US" sz="1600" dirty="0">
                <a:cs typeface="Arial" pitchFamily="34" charset="0"/>
              </a:rPr>
              <a:t>power is important in meeting global energy demand</a:t>
            </a: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US" sz="1600" dirty="0" smtClean="0">
                <a:cs typeface="Arial" pitchFamily="34" charset="0"/>
              </a:rPr>
              <a:t>Nuclear is a natural partner for renewables</a:t>
            </a: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US" sz="1600" dirty="0" smtClean="0">
                <a:cs typeface="Arial" pitchFamily="34" charset="0"/>
              </a:rPr>
              <a:t>Australia </a:t>
            </a:r>
            <a:r>
              <a:rPr lang="en-US" sz="1600" dirty="0">
                <a:cs typeface="Arial" pitchFamily="34" charset="0"/>
              </a:rPr>
              <a:t>= significant </a:t>
            </a:r>
            <a:r>
              <a:rPr lang="en-US" sz="1600" dirty="0" smtClean="0">
                <a:cs typeface="Arial" pitchFamily="34" charset="0"/>
              </a:rPr>
              <a:t>U resources</a:t>
            </a:r>
            <a:r>
              <a:rPr lang="en-US" sz="1600" dirty="0">
                <a:cs typeface="Arial" pitchFamily="34" charset="0"/>
              </a:rPr>
              <a:t>, but under-represented as a global supplier</a:t>
            </a: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800000"/>
              </a:buClr>
              <a:buFont typeface="Arial" panose="020B0604020202020204" pitchFamily="34" charset="0"/>
              <a:buChar char="•"/>
            </a:pPr>
            <a:r>
              <a:rPr lang="en-US" sz="1600" dirty="0" err="1" smtClean="0">
                <a:cs typeface="Arial" pitchFamily="34" charset="0"/>
              </a:rPr>
              <a:t>Wiluna</a:t>
            </a:r>
            <a:r>
              <a:rPr lang="en-US" sz="1600" dirty="0" smtClean="0">
                <a:cs typeface="Arial" pitchFamily="34" charset="0"/>
              </a:rPr>
              <a:t> </a:t>
            </a:r>
            <a:r>
              <a:rPr lang="en-US" sz="1600" dirty="0">
                <a:cs typeface="Arial" pitchFamily="34" charset="0"/>
              </a:rPr>
              <a:t>Project = </a:t>
            </a:r>
            <a:r>
              <a:rPr lang="en-US" sz="1600" dirty="0" smtClean="0">
                <a:cs typeface="Arial" pitchFamily="34" charset="0"/>
              </a:rPr>
              <a:t>an opportunity for WA</a:t>
            </a:r>
            <a:endParaRPr lang="en-US" sz="1600" dirty="0">
              <a:cs typeface="Arial" pitchFamily="34" charset="0"/>
            </a:endParaRPr>
          </a:p>
        </p:txBody>
      </p:sp>
      <p:sp>
        <p:nvSpPr>
          <p:cNvPr id="7" name="Title 4"/>
          <p:cNvSpPr txBox="1">
            <a:spLocks/>
          </p:cNvSpPr>
          <p:nvPr/>
        </p:nvSpPr>
        <p:spPr>
          <a:xfrm>
            <a:off x="152409" y="155517"/>
            <a:ext cx="7678267" cy="864183"/>
          </a:xfrm>
          <a:prstGeom prst="rect">
            <a:avLst/>
          </a:prstGeom>
        </p:spPr>
        <p:txBody>
          <a:bodyPr lIns="91440" tIns="45720" rIns="91440" bIns="45720"/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691C24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AU" dirty="0" smtClean="0"/>
              <a:t>Uranium – critical to a clean energy future</a:t>
            </a:r>
            <a:r>
              <a:rPr lang="en-AU" dirty="0"/>
              <a:t/>
            </a:r>
            <a:br>
              <a:rPr lang="en-AU" dirty="0"/>
            </a:br>
            <a:endParaRPr lang="en-AU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173233" y="6464383"/>
            <a:ext cx="755240" cy="154781"/>
          </a:xfrm>
          <a:prstGeom prst="rect">
            <a:avLst/>
          </a:prstGeom>
          <a:ln/>
        </p:spPr>
        <p:txBody>
          <a:bodyPr lIns="91440" tIns="45720" rIns="91440" bIns="45720"/>
          <a:lstStyle>
            <a:lvl1pPr algn="r">
              <a:defRPr sz="667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0058901-BB66-4C24-8E05-A9D61A0959F8}" type="slidenum">
              <a:rPr lang="en-AU" sz="1067" b="0"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26</a:t>
            </a:fld>
            <a:endParaRPr lang="en-AU" sz="1067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4" cstate="print"/>
          <a:srcRect l="1526" t="17981" r="19836" b="339"/>
          <a:stretch>
            <a:fillRect/>
          </a:stretch>
        </p:blipFill>
        <p:spPr bwMode="auto">
          <a:xfrm>
            <a:off x="6348203" y="2449547"/>
            <a:ext cx="2642191" cy="2057071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" name="Picture 3" descr="C:\Users\Cherie Pemberton\AppData\Local\Microsoft\Windows\Temporary Internet Files\Content.Outlook\Z77RXYJM\Wiluna 2012 Annual Repor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6061" y="4255276"/>
            <a:ext cx="2981948" cy="19700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3788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IMG_039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15534"/>
            <a:ext cx="9144000" cy="4190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220365" y="887047"/>
            <a:ext cx="644183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 anchor="ctr"/>
          <a:lstStyle/>
          <a:p>
            <a:r>
              <a:rPr lang="en-AU" sz="3200" dirty="0">
                <a:solidFill>
                  <a:schemeClr val="bg1"/>
                </a:solidFill>
                <a:latin typeface="Calibri" pitchFamily="34" charset="0"/>
              </a:rPr>
              <a:t>Contact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62368" y="1257689"/>
            <a:ext cx="8397425" cy="350639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1440" tIns="45720" rIns="91440" bIns="45720"/>
          <a:lstStyle/>
          <a:p>
            <a:pPr>
              <a:lnSpc>
                <a:spcPct val="80000"/>
              </a:lnSpc>
              <a:spcBef>
                <a:spcPct val="20000"/>
              </a:spcBef>
            </a:pPr>
            <a:endParaRPr lang="en-AU" sz="2000" b="1" dirty="0">
              <a:latin typeface="Calibri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AU" sz="2000" b="1" dirty="0">
                <a:solidFill>
                  <a:schemeClr val="bg1"/>
                </a:solidFill>
                <a:latin typeface="Calibri" pitchFamily="34" charset="0"/>
              </a:rPr>
              <a:t>Dr Vanessa Guthrie</a:t>
            </a:r>
            <a:endParaRPr lang="en-AU" sz="2800" b="1" dirty="0">
              <a:solidFill>
                <a:schemeClr val="bg1"/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AU" sz="1600" dirty="0">
                <a:solidFill>
                  <a:schemeClr val="bg1"/>
                </a:solidFill>
                <a:latin typeface="Calibri" pitchFamily="34" charset="0"/>
              </a:rPr>
              <a:t>Managing Director</a:t>
            </a:r>
            <a:endParaRPr lang="en-AU" sz="2000" dirty="0">
              <a:solidFill>
                <a:schemeClr val="bg1"/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AU" sz="2000" b="1" dirty="0">
                <a:solidFill>
                  <a:srgbClr val="990000"/>
                </a:solidFill>
                <a:latin typeface="Calibri" pitchFamily="34" charset="0"/>
              </a:rPr>
              <a:t>Toro Energy Limited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AU" sz="1467" dirty="0">
                <a:solidFill>
                  <a:schemeClr val="bg1"/>
                </a:solidFill>
                <a:latin typeface="Calibri" pitchFamily="34" charset="0"/>
              </a:rPr>
              <a:t>L3 33 Richardson street 			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AU" sz="1467" dirty="0">
                <a:solidFill>
                  <a:schemeClr val="bg1"/>
                </a:solidFill>
                <a:latin typeface="Calibri" pitchFamily="34" charset="0"/>
              </a:rPr>
              <a:t>WEST PERTH  WA  6005 		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AU" sz="1467" dirty="0">
                <a:solidFill>
                  <a:schemeClr val="bg1"/>
                </a:solidFill>
                <a:latin typeface="Calibri" pitchFamily="34" charset="0"/>
              </a:rPr>
              <a:t>Telephone: +61 8 9214 2100 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AU" sz="1467" dirty="0">
                <a:solidFill>
                  <a:schemeClr val="bg1"/>
                </a:solidFill>
                <a:latin typeface="Calibri" pitchFamily="34" charset="0"/>
              </a:rPr>
              <a:t>Email:</a:t>
            </a:r>
            <a:r>
              <a:rPr lang="en-AU" sz="1467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AU" sz="1467" b="1" dirty="0">
                <a:latin typeface="Calibri" pitchFamily="34" charset="0"/>
              </a:rPr>
              <a:t>	</a:t>
            </a:r>
            <a:r>
              <a:rPr lang="en-AU" sz="1467" b="1" dirty="0">
                <a:latin typeface="Calibri" pitchFamily="34" charset="0"/>
                <a:hlinkClick r:id="rId3"/>
              </a:rPr>
              <a:t>info@toroenergy.com.au</a:t>
            </a:r>
            <a:endParaRPr lang="en-AU" sz="1467" b="1" dirty="0">
              <a:latin typeface="Calibri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AU" sz="1467" dirty="0">
                <a:solidFill>
                  <a:schemeClr val="bg1"/>
                </a:solidFill>
                <a:latin typeface="Calibri" pitchFamily="34" charset="0"/>
              </a:rPr>
              <a:t>Website: </a:t>
            </a:r>
            <a:r>
              <a:rPr lang="en-AU" sz="1467" b="1" dirty="0">
                <a:latin typeface="Calibri" pitchFamily="34" charset="0"/>
              </a:rPr>
              <a:t>	</a:t>
            </a:r>
            <a:r>
              <a:rPr lang="en-AU" sz="1467" b="1" dirty="0">
                <a:latin typeface="Calibri" pitchFamily="34" charset="0"/>
                <a:hlinkClick r:id="rId4"/>
              </a:rPr>
              <a:t>www.toroenergy.com.au</a:t>
            </a:r>
            <a:endParaRPr lang="en-AU" sz="1467" b="1" dirty="0">
              <a:latin typeface="Calibri" pitchFamily="34" charset="0"/>
            </a:endParaRPr>
          </a:p>
        </p:txBody>
      </p:sp>
      <p:sp>
        <p:nvSpPr>
          <p:cNvPr id="8" name="Title 4"/>
          <p:cNvSpPr txBox="1">
            <a:spLocks/>
          </p:cNvSpPr>
          <p:nvPr/>
        </p:nvSpPr>
        <p:spPr>
          <a:xfrm>
            <a:off x="165853" y="147054"/>
            <a:ext cx="7678267" cy="864183"/>
          </a:xfrm>
          <a:prstGeom prst="rect">
            <a:avLst/>
          </a:prstGeom>
        </p:spPr>
        <p:txBody>
          <a:bodyPr lIns="91440" tIns="45720" rIns="91440" bIns="45720"/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691C24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AU" sz="3200" dirty="0" smtClean="0"/>
              <a:t>Thank you</a:t>
            </a:r>
            <a:r>
              <a:rPr lang="en-AU" sz="3200" dirty="0"/>
              <a:t/>
            </a:r>
            <a:br>
              <a:rPr lang="en-AU" sz="3200" dirty="0"/>
            </a:br>
            <a:endParaRPr lang="en-AU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173233" y="6464384"/>
            <a:ext cx="755240" cy="154781"/>
          </a:xfrm>
        </p:spPr>
        <p:txBody>
          <a:bodyPr lIns="91440" tIns="45720" rIns="91440" bIns="45720"/>
          <a:lstStyle/>
          <a:p>
            <a:pPr>
              <a:defRPr/>
            </a:pPr>
            <a:fld id="{C0058901-BB66-4C24-8E05-A9D61A0959F8}" type="slidenum">
              <a:rPr lang="en-AU" sz="1067" b="0"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27</a:t>
            </a:fld>
            <a:endParaRPr lang="en-AU" sz="1067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66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TORO Presentation - New Template - Standard</Template>
  <TotalTime>1349</TotalTime>
  <Words>1057</Words>
  <Application>Microsoft Office PowerPoint</Application>
  <PresentationFormat>On-screen Show (4:3)</PresentationFormat>
  <Paragraphs>366</Paragraphs>
  <Slides>27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Bookman Old Style</vt:lpstr>
      <vt:lpstr>Calibri</vt:lpstr>
      <vt:lpstr>Helvetica</vt:lpstr>
      <vt:lpstr>Wingdings</vt:lpstr>
      <vt:lpstr>Office Theme</vt:lpstr>
      <vt:lpstr>Uranium: Critical to a Clean Energy Future  </vt:lpstr>
      <vt:lpstr>Why talk about uranium?</vt:lpstr>
      <vt:lpstr>PowerPoint Presentation</vt:lpstr>
      <vt:lpstr>PowerPoint Presentation</vt:lpstr>
      <vt:lpstr>Uranium as a source of energy</vt:lpstr>
      <vt:lpstr>PowerPoint Presentation</vt:lpstr>
      <vt:lpstr>PowerPoint Presentation</vt:lpstr>
      <vt:lpstr>Nuclear Fuel Cycle</vt:lpstr>
      <vt:lpstr>Lessons from Incidents</vt:lpstr>
      <vt:lpstr>PowerPoint Presentation</vt:lpstr>
      <vt:lpstr>Events since Fukushima</vt:lpstr>
      <vt:lpstr>New Reactor Design</vt:lpstr>
      <vt:lpstr>Uranium and Nuclear Weapons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Where will the energy come from?</vt:lpstr>
      <vt:lpstr>PowerPoint Presentation</vt:lpstr>
      <vt:lpstr>PowerPoint Presentation</vt:lpstr>
      <vt:lpstr>PowerPoint Presentation</vt:lpstr>
      <vt:lpstr>PowerPoint Presentation</vt:lpstr>
      <vt:lpstr>Comparable cost of nuclear power</vt:lpstr>
      <vt:lpstr>Australia’s contribution…. and potential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Uranium,  Nuclear Power and Toro Energy   Brisbane Mining Club</dc:title>
  <dc:creator>Cherie Pemberton</dc:creator>
  <cp:lastModifiedBy>Vanessa Guthrie</cp:lastModifiedBy>
  <cp:revision>127</cp:revision>
  <cp:lastPrinted>2015-08-19T07:48:26Z</cp:lastPrinted>
  <dcterms:created xsi:type="dcterms:W3CDTF">2014-10-15T00:33:21Z</dcterms:created>
  <dcterms:modified xsi:type="dcterms:W3CDTF">2015-08-21T07:50:17Z</dcterms:modified>
</cp:coreProperties>
</file>