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media/image14.jpg" ContentType="image/jpg"/>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handoutMasterIdLst>
    <p:handoutMasterId r:id="rId17"/>
  </p:handoutMasterIdLst>
  <p:sldIdLst>
    <p:sldId id="357" r:id="rId2"/>
    <p:sldId id="587" r:id="rId3"/>
    <p:sldId id="584" r:id="rId4"/>
    <p:sldId id="569" r:id="rId5"/>
    <p:sldId id="575" r:id="rId6"/>
    <p:sldId id="562" r:id="rId7"/>
    <p:sldId id="561" r:id="rId8"/>
    <p:sldId id="570" r:id="rId9"/>
    <p:sldId id="574" r:id="rId10"/>
    <p:sldId id="586" r:id="rId11"/>
    <p:sldId id="564" r:id="rId12"/>
    <p:sldId id="582" r:id="rId13"/>
    <p:sldId id="583" r:id="rId14"/>
    <p:sldId id="444" r:id="rId15"/>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3" pos="3152" userDrawn="1">
          <p15:clr>
            <a:srgbClr val="A4A3A4"/>
          </p15:clr>
        </p15:guide>
        <p15:guide id="4" pos="5556" userDrawn="1">
          <p15:clr>
            <a:srgbClr val="A4A3A4"/>
          </p15:clr>
        </p15:guide>
        <p15:guide id="5" pos="3334" userDrawn="1">
          <p15:clr>
            <a:srgbClr val="A4A3A4"/>
          </p15:clr>
        </p15:guide>
        <p15:guide id="6" pos="1202" userDrawn="1">
          <p15:clr>
            <a:srgbClr val="A4A3A4"/>
          </p15:clr>
        </p15:guide>
        <p15:guide id="7" orient="horz" pos="2704" userDrawn="1">
          <p15:clr>
            <a:srgbClr val="A4A3A4"/>
          </p15:clr>
        </p15:guide>
        <p15:guide id="8" pos="68" userDrawn="1">
          <p15:clr>
            <a:srgbClr val="A4A3A4"/>
          </p15:clr>
        </p15:guide>
        <p15:guide id="9" orient="horz" pos="346" userDrawn="1">
          <p15:clr>
            <a:srgbClr val="A4A3A4"/>
          </p15:clr>
        </p15:guide>
        <p15:guide id="10" orient="horz" pos="935" userDrawn="1">
          <p15:clr>
            <a:srgbClr val="A4A3A4"/>
          </p15:clr>
        </p15:guide>
        <p15:guide id="11" pos="204" userDrawn="1">
          <p15:clr>
            <a:srgbClr val="A4A3A4"/>
          </p15:clr>
        </p15:guide>
        <p15:guide id="12" orient="horz" pos="3974" userDrawn="1">
          <p15:clr>
            <a:srgbClr val="A4A3A4"/>
          </p15:clr>
        </p15:guide>
        <p15:guide id="13" orient="horz" pos="411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EFCC"/>
    <a:srgbClr val="252E35"/>
    <a:srgbClr val="65A015"/>
    <a:srgbClr val="0ADECE"/>
    <a:srgbClr val="01A580"/>
    <a:srgbClr val="87D51C"/>
    <a:srgbClr val="02E7DB"/>
    <a:srgbClr val="38B249"/>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8182" autoAdjust="0"/>
    <p:restoredTop sz="94649" autoAdjust="0"/>
  </p:normalViewPr>
  <p:slideViewPr>
    <p:cSldViewPr>
      <p:cViewPr varScale="1">
        <p:scale>
          <a:sx n="74" d="100"/>
          <a:sy n="74" d="100"/>
        </p:scale>
        <p:origin x="1692" y="60"/>
      </p:cViewPr>
      <p:guideLst>
        <p:guide orient="horz" pos="2160"/>
        <p:guide pos="3152"/>
        <p:guide pos="5556"/>
        <p:guide pos="3334"/>
        <p:guide pos="1202"/>
        <p:guide orient="horz" pos="2704"/>
        <p:guide pos="68"/>
        <p:guide orient="horz" pos="346"/>
        <p:guide orient="horz" pos="935"/>
        <p:guide pos="204"/>
        <p:guide orient="horz" pos="3974"/>
        <p:guide orient="horz" pos="4110"/>
      </p:guideLst>
    </p:cSldViewPr>
  </p:slideViewPr>
  <p:notesTextViewPr>
    <p:cViewPr>
      <p:scale>
        <a:sx n="3" d="2"/>
        <a:sy n="3" d="2"/>
      </p:scale>
      <p:origin x="0" y="0"/>
    </p:cViewPr>
  </p:notesTextViewPr>
  <p:sorterViewPr>
    <p:cViewPr varScale="1">
      <p:scale>
        <a:sx n="100" d="100"/>
        <a:sy n="100" d="100"/>
      </p:scale>
      <p:origin x="0" y="-1632"/>
    </p:cViewPr>
  </p:sorterViewPr>
  <p:notesViewPr>
    <p:cSldViewPr>
      <p:cViewPr varScale="1">
        <p:scale>
          <a:sx n="79" d="100"/>
          <a:sy n="79" d="100"/>
        </p:scale>
        <p:origin x="3954"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PATERSONS.LOCAL\Corporate\Perth\Client%20Folders\T%20-%20Z\Toro%20Energy\September%202019\Investor%20Presentation\Top%20Shareholder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6215441819772523E-2"/>
          <c:y val="6.4814814814814811E-2"/>
          <c:w val="0.45312467191601052"/>
          <c:h val="0.75520778652668419"/>
        </c:manualLayout>
      </c:layout>
      <c:doughnutChart>
        <c:varyColors val="1"/>
        <c:ser>
          <c:idx val="0"/>
          <c:order val="0"/>
          <c:dPt>
            <c:idx val="0"/>
            <c:bubble3D val="0"/>
            <c:spPr>
              <a:solidFill>
                <a:srgbClr val="65A015"/>
              </a:solidFill>
              <a:ln w="19050">
                <a:solidFill>
                  <a:schemeClr val="lt1"/>
                </a:solidFill>
              </a:ln>
              <a:effectLst/>
            </c:spPr>
            <c:extLst>
              <c:ext xmlns:c16="http://schemas.microsoft.com/office/drawing/2014/chart" uri="{C3380CC4-5D6E-409C-BE32-E72D297353CC}">
                <c16:uniqueId val="{00000001-0DCE-469A-BA69-56379FD1B3F6}"/>
              </c:ext>
            </c:extLst>
          </c:dPt>
          <c:dPt>
            <c:idx val="1"/>
            <c:bubble3D val="0"/>
            <c:spPr>
              <a:solidFill>
                <a:srgbClr val="D9EFCC"/>
              </a:solidFill>
              <a:ln w="19050">
                <a:solidFill>
                  <a:schemeClr val="lt1"/>
                </a:solidFill>
              </a:ln>
              <a:effectLst/>
            </c:spPr>
            <c:extLst>
              <c:ext xmlns:c16="http://schemas.microsoft.com/office/drawing/2014/chart" uri="{C3380CC4-5D6E-409C-BE32-E72D297353CC}">
                <c16:uniqueId val="{00000003-0DCE-469A-BA69-56379FD1B3F6}"/>
              </c:ext>
            </c:extLst>
          </c:dPt>
          <c:dPt>
            <c:idx val="2"/>
            <c:bubble3D val="0"/>
            <c:spPr>
              <a:solidFill>
                <a:srgbClr val="FFC000"/>
              </a:solidFill>
              <a:ln w="19050">
                <a:solidFill>
                  <a:schemeClr val="lt1"/>
                </a:solidFill>
              </a:ln>
              <a:effectLst/>
            </c:spPr>
            <c:extLst>
              <c:ext xmlns:c16="http://schemas.microsoft.com/office/drawing/2014/chart" uri="{C3380CC4-5D6E-409C-BE32-E72D297353CC}">
                <c16:uniqueId val="{00000005-0DCE-469A-BA69-56379FD1B3F6}"/>
              </c:ext>
            </c:extLst>
          </c:dPt>
          <c:dPt>
            <c:idx val="3"/>
            <c:bubble3D val="0"/>
            <c:spPr>
              <a:solidFill>
                <a:srgbClr val="0ADECE"/>
              </a:solidFill>
              <a:ln w="19050">
                <a:solidFill>
                  <a:schemeClr val="lt1"/>
                </a:solidFill>
              </a:ln>
              <a:effectLst/>
            </c:spPr>
            <c:extLst>
              <c:ext xmlns:c16="http://schemas.microsoft.com/office/drawing/2014/chart" uri="{C3380CC4-5D6E-409C-BE32-E72D297353CC}">
                <c16:uniqueId val="{00000007-0DCE-469A-BA69-56379FD1B3F6}"/>
              </c:ext>
            </c:extLst>
          </c:dPt>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Sheet2!$C$24:$C$27</c:f>
              <c:strCache>
                <c:ptCount val="4"/>
                <c:pt idx="0">
                  <c:v>OZ Minerals Limited</c:v>
                </c:pt>
                <c:pt idx="1">
                  <c:v>Mega Uranium Ltd.</c:v>
                </c:pt>
                <c:pt idx="2">
                  <c:v>Sentient Group Limited</c:v>
                </c:pt>
                <c:pt idx="3">
                  <c:v>Other</c:v>
                </c:pt>
              </c:strCache>
            </c:strRef>
          </c:cat>
          <c:val>
            <c:numRef>
              <c:f>Sheet2!$D$24:$D$27</c:f>
              <c:numCache>
                <c:formatCode>0</c:formatCode>
                <c:ptCount val="4"/>
                <c:pt idx="0">
                  <c:v>19.461400000000001</c:v>
                </c:pt>
                <c:pt idx="1">
                  <c:v>18.187899999999999</c:v>
                </c:pt>
                <c:pt idx="2">
                  <c:v>16.770399999999999</c:v>
                </c:pt>
                <c:pt idx="3">
                  <c:v>45.580300000000008</c:v>
                </c:pt>
              </c:numCache>
            </c:numRef>
          </c:val>
          <c:extLst>
            <c:ext xmlns:c16="http://schemas.microsoft.com/office/drawing/2014/chart" uri="{C3380CC4-5D6E-409C-BE32-E72D297353CC}">
              <c16:uniqueId val="{00000008-0DCE-469A-BA69-56379FD1B3F6}"/>
            </c:ext>
          </c:extLst>
        </c:ser>
        <c:dLbls>
          <c:showLegendKey val="0"/>
          <c:showVal val="0"/>
          <c:showCatName val="0"/>
          <c:showSerName val="0"/>
          <c:showPercent val="0"/>
          <c:showBubbleSize val="0"/>
          <c:showLeaderLines val="1"/>
        </c:dLbls>
        <c:firstSliceAng val="0"/>
        <c:holeSize val="50"/>
      </c:doughnutChart>
      <c:spPr>
        <a:noFill/>
        <a:ln>
          <a:noFill/>
        </a:ln>
        <a:effectLst/>
      </c:spPr>
    </c:plotArea>
    <c:legend>
      <c:legendPos val="b"/>
      <c:layout>
        <c:manualLayout>
          <c:xMode val="edge"/>
          <c:yMode val="edge"/>
          <c:x val="0.55555555555555558"/>
          <c:y val="8.3911490230387867E-2"/>
          <c:w val="0.38055555555555554"/>
          <c:h val="0.7540514727325752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293" cy="497118"/>
          </a:xfrm>
          <a:prstGeom prst="rect">
            <a:avLst/>
          </a:prstGeom>
        </p:spPr>
        <p:txBody>
          <a:bodyPr vert="horz" lIns="90557" tIns="45279" rIns="90557" bIns="45279" rtlCol="0"/>
          <a:lstStyle>
            <a:lvl1pPr algn="l">
              <a:defRPr sz="1200"/>
            </a:lvl1pPr>
          </a:lstStyle>
          <a:p>
            <a:endParaRPr lang="en-US" dirty="0"/>
          </a:p>
        </p:txBody>
      </p:sp>
      <p:sp>
        <p:nvSpPr>
          <p:cNvPr id="3" name="Date Placeholder 2"/>
          <p:cNvSpPr>
            <a:spLocks noGrp="1"/>
          </p:cNvSpPr>
          <p:nvPr>
            <p:ph type="dt" sz="quarter" idx="1"/>
          </p:nvPr>
        </p:nvSpPr>
        <p:spPr>
          <a:xfrm>
            <a:off x="3850817" y="0"/>
            <a:ext cx="2945293" cy="497118"/>
          </a:xfrm>
          <a:prstGeom prst="rect">
            <a:avLst/>
          </a:prstGeom>
        </p:spPr>
        <p:txBody>
          <a:bodyPr vert="horz" lIns="90557" tIns="45279" rIns="90557" bIns="45279" rtlCol="0"/>
          <a:lstStyle>
            <a:lvl1pPr algn="r">
              <a:defRPr sz="1200"/>
            </a:lvl1pPr>
          </a:lstStyle>
          <a:p>
            <a:fld id="{EFF6274A-C9D1-462B-BF81-58F910A729D2}" type="datetimeFigureOut">
              <a:rPr lang="en-US" smtClean="0"/>
              <a:t>1/25/2021</a:t>
            </a:fld>
            <a:endParaRPr lang="en-US" dirty="0"/>
          </a:p>
        </p:txBody>
      </p:sp>
      <p:sp>
        <p:nvSpPr>
          <p:cNvPr id="4" name="Footer Placeholder 3"/>
          <p:cNvSpPr>
            <a:spLocks noGrp="1"/>
          </p:cNvSpPr>
          <p:nvPr>
            <p:ph type="ftr" sz="quarter" idx="2"/>
          </p:nvPr>
        </p:nvSpPr>
        <p:spPr>
          <a:xfrm>
            <a:off x="1" y="9427947"/>
            <a:ext cx="2945293" cy="497118"/>
          </a:xfrm>
          <a:prstGeom prst="rect">
            <a:avLst/>
          </a:prstGeom>
        </p:spPr>
        <p:txBody>
          <a:bodyPr vert="horz" lIns="90557" tIns="45279" rIns="90557" bIns="4527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817" y="9427947"/>
            <a:ext cx="2945293" cy="497118"/>
          </a:xfrm>
          <a:prstGeom prst="rect">
            <a:avLst/>
          </a:prstGeom>
        </p:spPr>
        <p:txBody>
          <a:bodyPr vert="horz" lIns="90557" tIns="45279" rIns="90557" bIns="45279" rtlCol="0" anchor="b"/>
          <a:lstStyle>
            <a:lvl1pPr algn="r">
              <a:defRPr sz="1200"/>
            </a:lvl1pPr>
          </a:lstStyle>
          <a:p>
            <a:fld id="{FA8E6293-7444-45C2-AAAB-C1AD0CFD5384}" type="slidenum">
              <a:rPr lang="en-US" smtClean="0"/>
              <a:t>‹#›</a:t>
            </a:fld>
            <a:endParaRPr lang="en-US" dirty="0"/>
          </a:p>
        </p:txBody>
      </p:sp>
    </p:spTree>
    <p:extLst>
      <p:ext uri="{BB962C8B-B14F-4D97-AF65-F5344CB8AC3E}">
        <p14:creationId xmlns:p14="http://schemas.microsoft.com/office/powerpoint/2010/main" val="2066719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293" cy="497118"/>
          </a:xfrm>
          <a:prstGeom prst="rect">
            <a:avLst/>
          </a:prstGeom>
        </p:spPr>
        <p:txBody>
          <a:bodyPr vert="horz" lIns="90557" tIns="45279" rIns="90557" bIns="45279" rtlCol="0"/>
          <a:lstStyle>
            <a:lvl1pPr algn="l">
              <a:defRPr sz="1200"/>
            </a:lvl1pPr>
          </a:lstStyle>
          <a:p>
            <a:endParaRPr lang="en-US" dirty="0"/>
          </a:p>
        </p:txBody>
      </p:sp>
      <p:sp>
        <p:nvSpPr>
          <p:cNvPr id="3" name="Date Placeholder 2"/>
          <p:cNvSpPr>
            <a:spLocks noGrp="1"/>
          </p:cNvSpPr>
          <p:nvPr>
            <p:ph type="dt" idx="1"/>
          </p:nvPr>
        </p:nvSpPr>
        <p:spPr>
          <a:xfrm>
            <a:off x="3850817" y="0"/>
            <a:ext cx="2945293" cy="497118"/>
          </a:xfrm>
          <a:prstGeom prst="rect">
            <a:avLst/>
          </a:prstGeom>
        </p:spPr>
        <p:txBody>
          <a:bodyPr vert="horz" lIns="90557" tIns="45279" rIns="90557" bIns="45279" rtlCol="0"/>
          <a:lstStyle>
            <a:lvl1pPr algn="r">
              <a:defRPr sz="1200"/>
            </a:lvl1pPr>
          </a:lstStyle>
          <a:p>
            <a:fld id="{0A79EFF3-F7E4-4D04-9722-EB6E3E95CF43}" type="datetimeFigureOut">
              <a:rPr lang="en-US" smtClean="0"/>
              <a:t>1/25/2021</a:t>
            </a:fld>
            <a:endParaRPr lang="en-US" dirty="0"/>
          </a:p>
        </p:txBody>
      </p:sp>
      <p:sp>
        <p:nvSpPr>
          <p:cNvPr id="4" name="Slide Image Placeholder 3"/>
          <p:cNvSpPr>
            <a:spLocks noGrp="1" noRot="1" noChangeAspect="1"/>
          </p:cNvSpPr>
          <p:nvPr>
            <p:ph type="sldImg" idx="2"/>
          </p:nvPr>
        </p:nvSpPr>
        <p:spPr>
          <a:xfrm>
            <a:off x="915988" y="742950"/>
            <a:ext cx="4965700" cy="3725863"/>
          </a:xfrm>
          <a:prstGeom prst="rect">
            <a:avLst/>
          </a:prstGeom>
          <a:noFill/>
          <a:ln w="12700">
            <a:solidFill>
              <a:prstClr val="black"/>
            </a:solidFill>
          </a:ln>
        </p:spPr>
        <p:txBody>
          <a:bodyPr vert="horz" lIns="90557" tIns="45279" rIns="90557" bIns="45279" rtlCol="0" anchor="ctr"/>
          <a:lstStyle/>
          <a:p>
            <a:endParaRPr lang="en-US" dirty="0"/>
          </a:p>
        </p:txBody>
      </p:sp>
      <p:sp>
        <p:nvSpPr>
          <p:cNvPr id="5" name="Notes Placeholder 4"/>
          <p:cNvSpPr>
            <a:spLocks noGrp="1"/>
          </p:cNvSpPr>
          <p:nvPr>
            <p:ph type="body" sz="quarter" idx="3"/>
          </p:nvPr>
        </p:nvSpPr>
        <p:spPr>
          <a:xfrm>
            <a:off x="679926" y="4714762"/>
            <a:ext cx="5437826" cy="4467774"/>
          </a:xfrm>
          <a:prstGeom prst="rect">
            <a:avLst/>
          </a:prstGeom>
        </p:spPr>
        <p:txBody>
          <a:bodyPr vert="horz" lIns="90557" tIns="45279" rIns="90557" bIns="4527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427947"/>
            <a:ext cx="2945293" cy="497118"/>
          </a:xfrm>
          <a:prstGeom prst="rect">
            <a:avLst/>
          </a:prstGeom>
        </p:spPr>
        <p:txBody>
          <a:bodyPr vert="horz" lIns="90557" tIns="45279" rIns="90557" bIns="4527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817" y="9427947"/>
            <a:ext cx="2945293" cy="497118"/>
          </a:xfrm>
          <a:prstGeom prst="rect">
            <a:avLst/>
          </a:prstGeom>
        </p:spPr>
        <p:txBody>
          <a:bodyPr vert="horz" lIns="90557" tIns="45279" rIns="90557" bIns="45279" rtlCol="0" anchor="b"/>
          <a:lstStyle>
            <a:lvl1pPr algn="r">
              <a:defRPr sz="1200"/>
            </a:lvl1pPr>
          </a:lstStyle>
          <a:p>
            <a:fld id="{27CCD0E4-CA12-4B5C-88A5-0BE18625A33F}" type="slidenum">
              <a:rPr lang="en-US" smtClean="0"/>
              <a:t>‹#›</a:t>
            </a:fld>
            <a:endParaRPr lang="en-US" dirty="0"/>
          </a:p>
        </p:txBody>
      </p:sp>
    </p:spTree>
    <p:extLst>
      <p:ext uri="{BB962C8B-B14F-4D97-AF65-F5344CB8AC3E}">
        <p14:creationId xmlns:p14="http://schemas.microsoft.com/office/powerpoint/2010/main" val="3413002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27CCD0E4-CA12-4B5C-88A5-0BE18625A33F}" type="slidenum">
              <a:rPr lang="en-US" smtClean="0"/>
              <a:t>1</a:t>
            </a:fld>
            <a:endParaRPr lang="en-US" dirty="0"/>
          </a:p>
        </p:txBody>
      </p:sp>
    </p:spTree>
    <p:extLst>
      <p:ext uri="{BB962C8B-B14F-4D97-AF65-F5344CB8AC3E}">
        <p14:creationId xmlns:p14="http://schemas.microsoft.com/office/powerpoint/2010/main" val="1949062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27CCD0E4-CA12-4B5C-88A5-0BE18625A33F}" type="slidenum">
              <a:rPr lang="en-US" smtClean="0"/>
              <a:t>14</a:t>
            </a:fld>
            <a:endParaRPr lang="en-US" dirty="0"/>
          </a:p>
        </p:txBody>
      </p:sp>
    </p:spTree>
    <p:extLst>
      <p:ext uri="{BB962C8B-B14F-4D97-AF65-F5344CB8AC3E}">
        <p14:creationId xmlns:p14="http://schemas.microsoft.com/office/powerpoint/2010/main" val="9693859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97" y="0"/>
            <a:ext cx="9144000" cy="6858000"/>
          </a:xfrm>
          <a:prstGeom prst="rect">
            <a:avLst/>
          </a:prstGeom>
        </p:spPr>
      </p:pic>
      <p:sp>
        <p:nvSpPr>
          <p:cNvPr id="2" name="Title 1"/>
          <p:cNvSpPr>
            <a:spLocks noGrp="1"/>
          </p:cNvSpPr>
          <p:nvPr userDrawn="1">
            <p:ph type="ctrTitle" hasCustomPrompt="1"/>
          </p:nvPr>
        </p:nvSpPr>
        <p:spPr>
          <a:xfrm>
            <a:off x="440910" y="4275189"/>
            <a:ext cx="5571250" cy="458920"/>
          </a:xfrm>
        </p:spPr>
        <p:txBody>
          <a:bodyPr anchor="b" anchorCtr="0">
            <a:noAutofit/>
          </a:bodyPr>
          <a:lstStyle>
            <a:lvl1pPr marL="0" indent="0" algn="l">
              <a:lnSpc>
                <a:spcPct val="100000"/>
              </a:lnSpc>
              <a:defRPr sz="3000" b="1" u="none" cap="all" spc="250" baseline="0">
                <a:solidFill>
                  <a:schemeClr val="bg1"/>
                </a:solidFill>
                <a:uFill>
                  <a:solidFill>
                    <a:srgbClr val="252E35"/>
                  </a:solidFill>
                </a:uFill>
                <a:latin typeface="Arial" panose="020B0604020202020204" pitchFamily="34" charset="0"/>
                <a:cs typeface="Arial" panose="020B0604020202020204" pitchFamily="34" charset="0"/>
              </a:defRPr>
            </a:lvl1pPr>
          </a:lstStyle>
          <a:p>
            <a:r>
              <a:rPr lang="en-US" dirty="0"/>
              <a:t>Presentation title</a:t>
            </a:r>
            <a:endParaRPr lang="en-AU" dirty="0"/>
          </a:p>
        </p:txBody>
      </p:sp>
      <p:sp>
        <p:nvSpPr>
          <p:cNvPr id="3" name="Subtitle 2"/>
          <p:cNvSpPr>
            <a:spLocks noGrp="1"/>
          </p:cNvSpPr>
          <p:nvPr userDrawn="1">
            <p:ph type="subTitle" idx="1" hasCustomPrompt="1"/>
          </p:nvPr>
        </p:nvSpPr>
        <p:spPr>
          <a:xfrm>
            <a:off x="439926" y="4761004"/>
            <a:ext cx="5572397" cy="397519"/>
          </a:xfrm>
        </p:spPr>
        <p:txBody>
          <a:bodyPr>
            <a:noAutofit/>
          </a:bodyPr>
          <a:lstStyle>
            <a:lvl1pPr marL="0" indent="0" algn="l">
              <a:buNone/>
              <a:defRPr sz="2000" b="0" cap="all" spc="180" baseline="0">
                <a:solidFill>
                  <a:schemeClr val="bg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Presentation subheading</a:t>
            </a:r>
            <a:endParaRPr lang="en-AU" dirty="0"/>
          </a:p>
        </p:txBody>
      </p:sp>
      <p:sp>
        <p:nvSpPr>
          <p:cNvPr id="5" name="Text Placeholder 4"/>
          <p:cNvSpPr>
            <a:spLocks noGrp="1"/>
          </p:cNvSpPr>
          <p:nvPr>
            <p:ph type="body" sz="quarter" idx="10" hasCustomPrompt="1"/>
          </p:nvPr>
        </p:nvSpPr>
        <p:spPr>
          <a:xfrm>
            <a:off x="468313" y="6308725"/>
            <a:ext cx="4751387" cy="288925"/>
          </a:xfrm>
        </p:spPr>
        <p:txBody>
          <a:bodyPr/>
          <a:lstStyle>
            <a:lvl1pPr marL="0" indent="0">
              <a:buFontTx/>
              <a:buNone/>
              <a:defRPr sz="1100" b="1" cap="all" spc="30" baseline="0">
                <a:solidFill>
                  <a:schemeClr val="bg1"/>
                </a:solidFill>
              </a:defRPr>
            </a:lvl1pPr>
          </a:lstStyle>
          <a:p>
            <a:pPr lvl="0"/>
            <a:r>
              <a:rPr lang="en-US" sz="1100" cap="all" baseline="0" dirty="0"/>
              <a:t>Date month year</a:t>
            </a:r>
            <a:endParaRPr lang="en-US" dirty="0"/>
          </a:p>
        </p:txBody>
      </p:sp>
    </p:spTree>
    <p:extLst>
      <p:ext uri="{BB962C8B-B14F-4D97-AF65-F5344CB8AC3E}">
        <p14:creationId xmlns:p14="http://schemas.microsoft.com/office/powerpoint/2010/main" val="27216029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boxes">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079712"/>
          </a:xfrm>
          <a:prstGeom prst="rect">
            <a:avLst/>
          </a:prstGeom>
        </p:spPr>
      </p:pic>
      <p:sp>
        <p:nvSpPr>
          <p:cNvPr id="2" name="Title 1"/>
          <p:cNvSpPr>
            <a:spLocks noGrp="1"/>
          </p:cNvSpPr>
          <p:nvPr>
            <p:ph type="title" hasCustomPrompt="1"/>
          </p:nvPr>
        </p:nvSpPr>
        <p:spPr/>
        <p:txBody>
          <a:bodyPr>
            <a:noAutofit/>
          </a:bodyPr>
          <a:lstStyle>
            <a:lvl1pPr>
              <a:defRPr cap="all" baseline="0"/>
            </a:lvl1pPr>
          </a:lstStyle>
          <a:p>
            <a:r>
              <a:rPr lang="en-US" dirty="0"/>
              <a:t>Slide heading</a:t>
            </a:r>
            <a:endParaRPr lang="en-AU" dirty="0"/>
          </a:p>
        </p:txBody>
      </p:sp>
      <p:sp>
        <p:nvSpPr>
          <p:cNvPr id="4" name="Date Placeholder 3"/>
          <p:cNvSpPr>
            <a:spLocks noGrp="1"/>
          </p:cNvSpPr>
          <p:nvPr>
            <p:ph type="dt" sz="half" idx="10"/>
          </p:nvPr>
        </p:nvSpPr>
        <p:spPr/>
        <p:txBody>
          <a:bodyPr/>
          <a:lstStyle/>
          <a:p>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CEA3B86A-D8D9-41B4-AC9E-71B6F5E22BD6}" type="slidenum">
              <a:rPr lang="en-AU" smtClean="0"/>
              <a:t>‹#›</a:t>
            </a:fld>
            <a:endParaRPr lang="en-AU" dirty="0"/>
          </a:p>
        </p:txBody>
      </p:sp>
      <p:sp>
        <p:nvSpPr>
          <p:cNvPr id="10" name="Text Placeholder 9"/>
          <p:cNvSpPr>
            <a:spLocks noGrp="1"/>
          </p:cNvSpPr>
          <p:nvPr>
            <p:ph type="body" sz="quarter" idx="16"/>
          </p:nvPr>
        </p:nvSpPr>
        <p:spPr>
          <a:xfrm>
            <a:off x="467928" y="1484313"/>
            <a:ext cx="3861640" cy="936575"/>
          </a:xfrm>
          <a:solidFill>
            <a:srgbClr val="E1E1E1"/>
          </a:solidFill>
          <a:ln>
            <a:noFill/>
          </a:ln>
        </p:spPr>
        <p:txBody>
          <a:bodyPr>
            <a:noAutofit/>
          </a:bodyPr>
          <a:lstStyle>
            <a:lvl1pPr marL="0" indent="0">
              <a:buNone/>
              <a:defRPr sz="1300">
                <a:solidFill>
                  <a:srgbClr val="4A4A4A"/>
                </a:solidFill>
              </a:defRPr>
            </a:lvl1pPr>
            <a:lvl2pPr marL="457200" indent="0">
              <a:buNone/>
              <a:defRPr sz="1300"/>
            </a:lvl2pPr>
            <a:lvl3pPr marL="914400" indent="0">
              <a:buNone/>
              <a:defRPr sz="1300"/>
            </a:lvl3pPr>
            <a:lvl4pPr marL="1371600" indent="0">
              <a:buNone/>
              <a:defRPr sz="1300"/>
            </a:lvl4pPr>
            <a:lvl5pPr marL="1828800" indent="0">
              <a:buNone/>
              <a:defRPr sz="1300"/>
            </a:lvl5pPr>
          </a:lstStyle>
          <a:p>
            <a:pPr lvl="0"/>
            <a:r>
              <a:rPr lang="en-US"/>
              <a:t>Click to edit Master text styles</a:t>
            </a:r>
          </a:p>
        </p:txBody>
      </p:sp>
      <p:sp>
        <p:nvSpPr>
          <p:cNvPr id="11" name="Text Placeholder 9"/>
          <p:cNvSpPr>
            <a:spLocks noGrp="1"/>
          </p:cNvSpPr>
          <p:nvPr>
            <p:ph type="body" sz="quarter" idx="17"/>
          </p:nvPr>
        </p:nvSpPr>
        <p:spPr>
          <a:xfrm>
            <a:off x="467928" y="4293096"/>
            <a:ext cx="3861640" cy="936575"/>
          </a:xfrm>
          <a:solidFill>
            <a:srgbClr val="E1E1E1"/>
          </a:solidFill>
          <a:ln>
            <a:noFill/>
          </a:ln>
        </p:spPr>
        <p:txBody>
          <a:bodyPr>
            <a:noAutofit/>
          </a:bodyPr>
          <a:lstStyle>
            <a:lvl1pPr marL="0" indent="0">
              <a:buNone/>
              <a:defRPr sz="1300">
                <a:solidFill>
                  <a:srgbClr val="4A4A4A"/>
                </a:solidFill>
              </a:defRPr>
            </a:lvl1pPr>
            <a:lvl2pPr marL="457200" indent="0">
              <a:buNone/>
              <a:defRPr sz="1300"/>
            </a:lvl2pPr>
            <a:lvl3pPr marL="914400" indent="0">
              <a:buNone/>
              <a:defRPr sz="1300"/>
            </a:lvl3pPr>
            <a:lvl4pPr marL="1371600" indent="0">
              <a:buNone/>
              <a:defRPr sz="1300"/>
            </a:lvl4pPr>
            <a:lvl5pPr marL="1828800" indent="0">
              <a:buNone/>
              <a:defRPr sz="1300"/>
            </a:lvl5pPr>
          </a:lstStyle>
          <a:p>
            <a:pPr lvl="0"/>
            <a:r>
              <a:rPr lang="en-US"/>
              <a:t>Click to edit Master text styles</a:t>
            </a:r>
          </a:p>
        </p:txBody>
      </p:sp>
      <p:sp>
        <p:nvSpPr>
          <p:cNvPr id="12" name="Text Placeholder 9"/>
          <p:cNvSpPr>
            <a:spLocks noGrp="1"/>
          </p:cNvSpPr>
          <p:nvPr>
            <p:ph type="body" sz="quarter" idx="18"/>
          </p:nvPr>
        </p:nvSpPr>
        <p:spPr>
          <a:xfrm>
            <a:off x="467928" y="2888704"/>
            <a:ext cx="3861640" cy="936575"/>
          </a:xfrm>
          <a:solidFill>
            <a:srgbClr val="E1E1E1"/>
          </a:solidFill>
          <a:ln>
            <a:noFill/>
          </a:ln>
        </p:spPr>
        <p:txBody>
          <a:bodyPr>
            <a:noAutofit/>
          </a:bodyPr>
          <a:lstStyle>
            <a:lvl1pPr marL="0" indent="0">
              <a:buNone/>
              <a:defRPr sz="1300">
                <a:solidFill>
                  <a:srgbClr val="4A4A4A"/>
                </a:solidFill>
              </a:defRPr>
            </a:lvl1pPr>
            <a:lvl2pPr marL="457200" indent="0">
              <a:buNone/>
              <a:defRPr sz="1300"/>
            </a:lvl2pPr>
            <a:lvl3pPr marL="914400" indent="0">
              <a:buNone/>
              <a:defRPr sz="1300"/>
            </a:lvl3pPr>
            <a:lvl4pPr marL="1371600" indent="0">
              <a:buNone/>
              <a:defRPr sz="1300"/>
            </a:lvl4pPr>
            <a:lvl5pPr marL="1828800" indent="0">
              <a:buNone/>
              <a:defRPr sz="1300"/>
            </a:lvl5pPr>
          </a:lstStyle>
          <a:p>
            <a:pPr lvl="0"/>
            <a:r>
              <a:rPr lang="en-US"/>
              <a:t>Click to edit Master text styles</a:t>
            </a:r>
          </a:p>
        </p:txBody>
      </p:sp>
      <p:sp>
        <p:nvSpPr>
          <p:cNvPr id="17" name="Text Placeholder 16"/>
          <p:cNvSpPr>
            <a:spLocks noGrp="1"/>
          </p:cNvSpPr>
          <p:nvPr>
            <p:ph type="body" sz="quarter" idx="19"/>
          </p:nvPr>
        </p:nvSpPr>
        <p:spPr>
          <a:xfrm>
            <a:off x="4787900" y="1484313"/>
            <a:ext cx="3816350" cy="276999"/>
          </a:xfrm>
        </p:spPr>
        <p:txBody>
          <a:bodyPr>
            <a:spAutoFit/>
          </a:bodyPr>
          <a:lstStyle>
            <a:lvl1pPr marL="0" indent="0">
              <a:buNone/>
              <a:defRPr sz="1200" i="1">
                <a:solidFill>
                  <a:srgbClr val="38B249"/>
                </a:solidFill>
              </a:defRPr>
            </a:lvl1pPr>
          </a:lstStyle>
          <a:p>
            <a:pPr lvl="0"/>
            <a:r>
              <a:rPr lang="en-US"/>
              <a:t>Click to edit Master text styles</a:t>
            </a:r>
          </a:p>
        </p:txBody>
      </p:sp>
      <p:sp>
        <p:nvSpPr>
          <p:cNvPr id="19" name="Text Placeholder 16"/>
          <p:cNvSpPr>
            <a:spLocks noGrp="1"/>
          </p:cNvSpPr>
          <p:nvPr>
            <p:ph type="body" sz="quarter" idx="20"/>
          </p:nvPr>
        </p:nvSpPr>
        <p:spPr>
          <a:xfrm>
            <a:off x="4788024" y="4581128"/>
            <a:ext cx="3816350" cy="215444"/>
          </a:xfrm>
        </p:spPr>
        <p:txBody>
          <a:bodyPr>
            <a:spAutoFit/>
          </a:bodyPr>
          <a:lstStyle>
            <a:lvl1pPr marL="0" indent="0">
              <a:spcBef>
                <a:spcPts val="0"/>
              </a:spcBef>
              <a:spcAft>
                <a:spcPts val="0"/>
              </a:spcAft>
              <a:buNone/>
              <a:defRPr sz="800" i="0">
                <a:solidFill>
                  <a:srgbClr val="4A4A4A"/>
                </a:solidFill>
              </a:defRPr>
            </a:lvl1pPr>
          </a:lstStyle>
          <a:p>
            <a:pPr lvl="0"/>
            <a:r>
              <a:rPr lang="en-US"/>
              <a:t>Click to edit Master text styles</a:t>
            </a:r>
          </a:p>
        </p:txBody>
      </p:sp>
    </p:spTree>
    <p:extLst>
      <p:ext uri="{BB962C8B-B14F-4D97-AF65-F5344CB8AC3E}">
        <p14:creationId xmlns:p14="http://schemas.microsoft.com/office/powerpoint/2010/main" val="2600338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ble and Two Pics">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079712"/>
          </a:xfrm>
          <a:prstGeom prst="rect">
            <a:avLst/>
          </a:prstGeom>
        </p:spPr>
      </p:pic>
      <p:sp>
        <p:nvSpPr>
          <p:cNvPr id="2" name="Title 1"/>
          <p:cNvSpPr>
            <a:spLocks noGrp="1"/>
          </p:cNvSpPr>
          <p:nvPr>
            <p:ph type="title" hasCustomPrompt="1"/>
          </p:nvPr>
        </p:nvSpPr>
        <p:spPr/>
        <p:txBody>
          <a:bodyPr>
            <a:noAutofit/>
          </a:bodyPr>
          <a:lstStyle>
            <a:lvl1pPr>
              <a:defRPr cap="all" baseline="0"/>
            </a:lvl1pPr>
          </a:lstStyle>
          <a:p>
            <a:r>
              <a:rPr lang="en-US" dirty="0"/>
              <a:t>Slide heading</a:t>
            </a:r>
            <a:endParaRPr lang="en-AU" dirty="0"/>
          </a:p>
        </p:txBody>
      </p:sp>
      <p:sp>
        <p:nvSpPr>
          <p:cNvPr id="4" name="Date Placeholder 3"/>
          <p:cNvSpPr>
            <a:spLocks noGrp="1"/>
          </p:cNvSpPr>
          <p:nvPr>
            <p:ph type="dt" sz="half" idx="10"/>
          </p:nvPr>
        </p:nvSpPr>
        <p:spPr/>
        <p:txBody>
          <a:bodyPr/>
          <a:lstStyle/>
          <a:p>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CEA3B86A-D8D9-41B4-AC9E-71B6F5E22BD6}" type="slidenum">
              <a:rPr lang="en-AU" smtClean="0"/>
              <a:t>‹#›</a:t>
            </a:fld>
            <a:endParaRPr lang="en-AU" dirty="0"/>
          </a:p>
        </p:txBody>
      </p:sp>
      <p:sp>
        <p:nvSpPr>
          <p:cNvPr id="9" name="Picture Placeholder 8"/>
          <p:cNvSpPr>
            <a:spLocks noGrp="1"/>
          </p:cNvSpPr>
          <p:nvPr>
            <p:ph type="pic" sz="quarter" idx="15"/>
          </p:nvPr>
        </p:nvSpPr>
        <p:spPr>
          <a:xfrm>
            <a:off x="4787900" y="1628676"/>
            <a:ext cx="3816350" cy="2016125"/>
          </a:xfrm>
        </p:spPr>
        <p:txBody>
          <a:bodyPr/>
          <a:lstStyle/>
          <a:p>
            <a:r>
              <a:rPr lang="en-US" dirty="0"/>
              <a:t>Click icon to add picture</a:t>
            </a:r>
          </a:p>
        </p:txBody>
      </p:sp>
      <p:sp>
        <p:nvSpPr>
          <p:cNvPr id="11" name="Picture Placeholder 8"/>
          <p:cNvSpPr>
            <a:spLocks noGrp="1"/>
          </p:cNvSpPr>
          <p:nvPr>
            <p:ph type="pic" sz="quarter" idx="16"/>
          </p:nvPr>
        </p:nvSpPr>
        <p:spPr>
          <a:xfrm>
            <a:off x="4788024" y="3861048"/>
            <a:ext cx="3816350" cy="2016125"/>
          </a:xfrm>
        </p:spPr>
        <p:txBody>
          <a:bodyPr/>
          <a:lstStyle/>
          <a:p>
            <a:r>
              <a:rPr lang="en-US" dirty="0"/>
              <a:t>Click icon to add picture</a:t>
            </a:r>
          </a:p>
        </p:txBody>
      </p:sp>
      <p:sp>
        <p:nvSpPr>
          <p:cNvPr id="13" name="Table Placeholder 12"/>
          <p:cNvSpPr>
            <a:spLocks noGrp="1"/>
          </p:cNvSpPr>
          <p:nvPr>
            <p:ph type="tbl" sz="quarter" idx="17"/>
          </p:nvPr>
        </p:nvSpPr>
        <p:spPr>
          <a:xfrm>
            <a:off x="468313" y="1628676"/>
            <a:ext cx="3816350" cy="4392612"/>
          </a:xfrm>
        </p:spPr>
        <p:txBody>
          <a:bodyPr/>
          <a:lstStyle>
            <a:lvl1pPr>
              <a:defRPr sz="1100">
                <a:solidFill>
                  <a:srgbClr val="4A4A4A"/>
                </a:solidFill>
              </a:defRPr>
            </a:lvl1pPr>
          </a:lstStyle>
          <a:p>
            <a:r>
              <a:rPr lang="en-US" dirty="0"/>
              <a:t>Click icon to add table</a:t>
            </a:r>
          </a:p>
        </p:txBody>
      </p:sp>
    </p:spTree>
    <p:extLst>
      <p:ext uri="{BB962C8B-B14F-4D97-AF65-F5344CB8AC3E}">
        <p14:creationId xmlns:p14="http://schemas.microsoft.com/office/powerpoint/2010/main" val="3237356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079712"/>
          </a:xfrm>
          <a:prstGeom prst="rect">
            <a:avLst/>
          </a:prstGeom>
        </p:spPr>
      </p:pic>
      <p:sp>
        <p:nvSpPr>
          <p:cNvPr id="2" name="Title 1"/>
          <p:cNvSpPr>
            <a:spLocks noGrp="1"/>
          </p:cNvSpPr>
          <p:nvPr>
            <p:ph type="title" hasCustomPrompt="1"/>
          </p:nvPr>
        </p:nvSpPr>
        <p:spPr/>
        <p:txBody>
          <a:bodyPr>
            <a:noAutofit/>
          </a:bodyPr>
          <a:lstStyle>
            <a:lvl1pPr>
              <a:defRPr cap="all" baseline="0"/>
            </a:lvl1pPr>
          </a:lstStyle>
          <a:p>
            <a:r>
              <a:rPr lang="en-US" dirty="0"/>
              <a:t>Slide heading</a:t>
            </a:r>
            <a:endParaRPr lang="en-AU" dirty="0"/>
          </a:p>
        </p:txBody>
      </p:sp>
      <p:sp>
        <p:nvSpPr>
          <p:cNvPr id="4" name="Date Placeholder 3"/>
          <p:cNvSpPr>
            <a:spLocks noGrp="1"/>
          </p:cNvSpPr>
          <p:nvPr>
            <p:ph type="dt" sz="half" idx="10"/>
          </p:nvPr>
        </p:nvSpPr>
        <p:spPr/>
        <p:txBody>
          <a:bodyPr/>
          <a:lstStyle/>
          <a:p>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CEA3B86A-D8D9-41B4-AC9E-71B6F5E22BD6}" type="slidenum">
              <a:rPr lang="en-AU" smtClean="0"/>
              <a:t>‹#›</a:t>
            </a:fld>
            <a:endParaRPr lang="en-AU" dirty="0"/>
          </a:p>
        </p:txBody>
      </p:sp>
      <p:sp>
        <p:nvSpPr>
          <p:cNvPr id="11" name="Text Placeholder 10"/>
          <p:cNvSpPr>
            <a:spLocks noGrp="1"/>
          </p:cNvSpPr>
          <p:nvPr>
            <p:ph type="body" sz="quarter" idx="13" hasCustomPrompt="1"/>
          </p:nvPr>
        </p:nvSpPr>
        <p:spPr>
          <a:xfrm>
            <a:off x="459435" y="1511548"/>
            <a:ext cx="8145013" cy="405284"/>
          </a:xfrm>
        </p:spPr>
        <p:txBody>
          <a:bodyPr>
            <a:noAutofit/>
          </a:bodyPr>
          <a:lstStyle>
            <a:lvl1pPr marL="0" indent="0">
              <a:buNone/>
              <a:defRPr sz="1500" b="1" cap="all" spc="200" baseline="0">
                <a:solidFill>
                  <a:srgbClr val="38B249"/>
                </a:solidFill>
                <a:latin typeface="+mn-lt"/>
              </a:defRPr>
            </a:lvl1pPr>
          </a:lstStyle>
          <a:p>
            <a:pPr lvl="0"/>
            <a:r>
              <a:rPr lang="en-US" dirty="0"/>
              <a:t>Title</a:t>
            </a:r>
            <a:endParaRPr lang="en-AU" dirty="0"/>
          </a:p>
        </p:txBody>
      </p:sp>
      <p:sp>
        <p:nvSpPr>
          <p:cNvPr id="12" name="Table Placeholder 8"/>
          <p:cNvSpPr>
            <a:spLocks noGrp="1"/>
          </p:cNvSpPr>
          <p:nvPr>
            <p:ph type="tbl" sz="quarter" idx="14"/>
          </p:nvPr>
        </p:nvSpPr>
        <p:spPr>
          <a:xfrm>
            <a:off x="468313" y="1989139"/>
            <a:ext cx="8135937" cy="2519982"/>
          </a:xfrm>
        </p:spPr>
        <p:txBody>
          <a:bodyPr/>
          <a:lstStyle/>
          <a:p>
            <a:r>
              <a:rPr lang="en-US" dirty="0"/>
              <a:t>Click icon to add table</a:t>
            </a:r>
          </a:p>
        </p:txBody>
      </p:sp>
      <p:sp>
        <p:nvSpPr>
          <p:cNvPr id="13" name="Text Placeholder 12"/>
          <p:cNvSpPr>
            <a:spLocks noGrp="1"/>
          </p:cNvSpPr>
          <p:nvPr>
            <p:ph type="body" sz="quarter" idx="15"/>
          </p:nvPr>
        </p:nvSpPr>
        <p:spPr>
          <a:xfrm>
            <a:off x="468313" y="5013175"/>
            <a:ext cx="3887663" cy="1079649"/>
          </a:xfrm>
        </p:spPr>
        <p:txBody>
          <a:bodyPr>
            <a:noAutofit/>
          </a:bodyPr>
          <a:lstStyle>
            <a:lvl1pPr marL="144000" indent="-144000">
              <a:buClr>
                <a:srgbClr val="4A4A4A"/>
              </a:buClr>
              <a:buSzPct val="100000"/>
              <a:buFont typeface="+mj-lt"/>
              <a:buAutoNum type="arabicPeriod"/>
              <a:defRPr sz="1000">
                <a:solidFill>
                  <a:srgbClr val="4A4A4A"/>
                </a:solidFill>
              </a:defRPr>
            </a:lvl1pPr>
            <a:lvl2pPr marL="685800" indent="-228600">
              <a:buFont typeface="+mj-lt"/>
              <a:buAutoNum type="arabicPeriod"/>
              <a:defRPr sz="1000"/>
            </a:lvl2pPr>
            <a:lvl3pPr marL="1143000" indent="-228600">
              <a:buFont typeface="+mj-lt"/>
              <a:buAutoNum type="arabicPeriod"/>
              <a:defRPr sz="1000"/>
            </a:lvl3pPr>
            <a:lvl4pPr marL="1600200" indent="-228600">
              <a:buFont typeface="+mj-lt"/>
              <a:buAutoNum type="arabicPeriod"/>
              <a:defRPr sz="1000"/>
            </a:lvl4pPr>
            <a:lvl5pPr marL="2057400" indent="-228600">
              <a:buFont typeface="+mj-lt"/>
              <a:buAutoNum type="arabicPeriod"/>
              <a:defRPr sz="1000"/>
            </a:lvl5pPr>
          </a:lstStyle>
          <a:p>
            <a:pPr lvl="0"/>
            <a:r>
              <a:rPr lang="en-US"/>
              <a:t>Click to edit Master text styles</a:t>
            </a:r>
          </a:p>
          <a:p>
            <a:pPr lvl="1"/>
            <a:r>
              <a:rPr lang="en-US"/>
              <a:t>Second level</a:t>
            </a:r>
          </a:p>
        </p:txBody>
      </p:sp>
      <p:sp>
        <p:nvSpPr>
          <p:cNvPr id="14" name="Text Placeholder 12"/>
          <p:cNvSpPr>
            <a:spLocks noGrp="1"/>
          </p:cNvSpPr>
          <p:nvPr>
            <p:ph type="body" sz="quarter" idx="16"/>
          </p:nvPr>
        </p:nvSpPr>
        <p:spPr>
          <a:xfrm>
            <a:off x="4788024" y="5012902"/>
            <a:ext cx="3887663" cy="1079649"/>
          </a:xfrm>
        </p:spPr>
        <p:txBody>
          <a:bodyPr>
            <a:noAutofit/>
          </a:bodyPr>
          <a:lstStyle>
            <a:lvl1pPr marL="228600" indent="-228600">
              <a:buClr>
                <a:srgbClr val="4A4A4A"/>
              </a:buClr>
              <a:buSzPct val="100000"/>
              <a:buFont typeface="+mj-lt"/>
              <a:buAutoNum type="arabicPeriod" startAt="3"/>
              <a:defRPr sz="1000">
                <a:solidFill>
                  <a:srgbClr val="4A4A4A"/>
                </a:solidFill>
              </a:defRPr>
            </a:lvl1pPr>
            <a:lvl2pPr marL="685800" indent="-228600">
              <a:buFont typeface="+mj-lt"/>
              <a:buAutoNum type="arabicPeriod"/>
              <a:defRPr sz="1000"/>
            </a:lvl2pPr>
            <a:lvl3pPr marL="1143000" indent="-228600">
              <a:buFont typeface="+mj-lt"/>
              <a:buAutoNum type="arabicPeriod"/>
              <a:defRPr sz="1000"/>
            </a:lvl3pPr>
            <a:lvl4pPr marL="1600200" indent="-228600">
              <a:buFont typeface="+mj-lt"/>
              <a:buAutoNum type="arabicPeriod"/>
              <a:defRPr sz="1000"/>
            </a:lvl4pPr>
            <a:lvl5pPr marL="2057400" indent="-228600">
              <a:buFont typeface="+mj-lt"/>
              <a:buAutoNum type="arabicPeriod"/>
              <a:defRPr sz="1000"/>
            </a:lvl5pPr>
          </a:lstStyle>
          <a:p>
            <a:pPr lvl="0"/>
            <a:r>
              <a:rPr lang="en-US"/>
              <a:t>Click to edit Master text styles</a:t>
            </a:r>
          </a:p>
          <a:p>
            <a:pPr lvl="1"/>
            <a:r>
              <a:rPr lang="en-US"/>
              <a:t>Second level</a:t>
            </a:r>
          </a:p>
        </p:txBody>
      </p:sp>
      <p:sp>
        <p:nvSpPr>
          <p:cNvPr id="15" name="Text Placeholder 10"/>
          <p:cNvSpPr>
            <a:spLocks noGrp="1"/>
          </p:cNvSpPr>
          <p:nvPr>
            <p:ph type="body" sz="quarter" idx="17" hasCustomPrompt="1"/>
          </p:nvPr>
        </p:nvSpPr>
        <p:spPr>
          <a:xfrm>
            <a:off x="472598" y="4725144"/>
            <a:ext cx="8145013" cy="216024"/>
          </a:xfrm>
        </p:spPr>
        <p:txBody>
          <a:bodyPr>
            <a:noAutofit/>
          </a:bodyPr>
          <a:lstStyle>
            <a:lvl1pPr marL="0" indent="0">
              <a:buNone/>
              <a:defRPr sz="1100" b="1" cap="all" baseline="0">
                <a:solidFill>
                  <a:srgbClr val="38B249"/>
                </a:solidFill>
                <a:latin typeface="+mn-lt"/>
              </a:defRPr>
            </a:lvl1pPr>
          </a:lstStyle>
          <a:p>
            <a:pPr lvl="0"/>
            <a:r>
              <a:rPr lang="en-US" dirty="0"/>
              <a:t>Title</a:t>
            </a:r>
            <a:endParaRPr lang="en-AU" dirty="0"/>
          </a:p>
        </p:txBody>
      </p:sp>
    </p:spTree>
    <p:extLst>
      <p:ext uri="{BB962C8B-B14F-4D97-AF65-F5344CB8AC3E}">
        <p14:creationId xmlns:p14="http://schemas.microsoft.com/office/powerpoint/2010/main" val="11000969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079712"/>
          </a:xfrm>
          <a:prstGeom prst="rect">
            <a:avLst/>
          </a:prstGeom>
        </p:spPr>
      </p:pic>
      <p:sp>
        <p:nvSpPr>
          <p:cNvPr id="2" name="Title 1"/>
          <p:cNvSpPr>
            <a:spLocks noGrp="1"/>
          </p:cNvSpPr>
          <p:nvPr>
            <p:ph type="title" hasCustomPrompt="1"/>
          </p:nvPr>
        </p:nvSpPr>
        <p:spPr/>
        <p:txBody>
          <a:bodyPr>
            <a:noAutofit/>
          </a:bodyPr>
          <a:lstStyle>
            <a:lvl1pPr>
              <a:defRPr cap="all" baseline="0"/>
            </a:lvl1pPr>
          </a:lstStyle>
          <a:p>
            <a:r>
              <a:rPr lang="en-US" dirty="0"/>
              <a:t>Slide heading</a:t>
            </a:r>
            <a:endParaRPr lang="en-AU" dirty="0"/>
          </a:p>
        </p:txBody>
      </p:sp>
      <p:sp>
        <p:nvSpPr>
          <p:cNvPr id="4" name="Date Placeholder 3"/>
          <p:cNvSpPr>
            <a:spLocks noGrp="1"/>
          </p:cNvSpPr>
          <p:nvPr>
            <p:ph type="dt" sz="half" idx="10"/>
          </p:nvPr>
        </p:nvSpPr>
        <p:spPr/>
        <p:txBody>
          <a:bodyPr/>
          <a:lstStyle/>
          <a:p>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CEA3B86A-D8D9-41B4-AC9E-71B6F5E22BD6}" type="slidenum">
              <a:rPr lang="en-AU" smtClean="0"/>
              <a:t>‹#›</a:t>
            </a:fld>
            <a:endParaRPr lang="en-AU" dirty="0"/>
          </a:p>
        </p:txBody>
      </p:sp>
      <p:sp>
        <p:nvSpPr>
          <p:cNvPr id="9" name="Table Placeholder 8"/>
          <p:cNvSpPr>
            <a:spLocks noGrp="1"/>
          </p:cNvSpPr>
          <p:nvPr>
            <p:ph type="tbl" sz="quarter" idx="14"/>
          </p:nvPr>
        </p:nvSpPr>
        <p:spPr>
          <a:xfrm>
            <a:off x="468313" y="1484784"/>
            <a:ext cx="8135937" cy="4392141"/>
          </a:xfrm>
        </p:spPr>
        <p:txBody>
          <a:bodyPr/>
          <a:lstStyle/>
          <a:p>
            <a:r>
              <a:rPr lang="en-US" dirty="0"/>
              <a:t>Click icon to add table</a:t>
            </a:r>
          </a:p>
        </p:txBody>
      </p:sp>
    </p:spTree>
    <p:extLst>
      <p:ext uri="{BB962C8B-B14F-4D97-AF65-F5344CB8AC3E}">
        <p14:creationId xmlns:p14="http://schemas.microsoft.com/office/powerpoint/2010/main" val="7612330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Chart and Tex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079712"/>
          </a:xfrm>
          <a:prstGeom prst="rect">
            <a:avLst/>
          </a:prstGeom>
        </p:spPr>
      </p:pic>
      <p:sp>
        <p:nvSpPr>
          <p:cNvPr id="2" name="Title 1"/>
          <p:cNvSpPr>
            <a:spLocks noGrp="1"/>
          </p:cNvSpPr>
          <p:nvPr>
            <p:ph type="title" hasCustomPrompt="1"/>
          </p:nvPr>
        </p:nvSpPr>
        <p:spPr/>
        <p:txBody>
          <a:bodyPr>
            <a:noAutofit/>
          </a:bodyPr>
          <a:lstStyle>
            <a:lvl1pPr>
              <a:defRPr cap="all" baseline="0"/>
            </a:lvl1pPr>
          </a:lstStyle>
          <a:p>
            <a:r>
              <a:rPr lang="en-US" dirty="0"/>
              <a:t>Slide heading</a:t>
            </a:r>
            <a:endParaRPr lang="en-AU" dirty="0"/>
          </a:p>
        </p:txBody>
      </p:sp>
      <p:sp>
        <p:nvSpPr>
          <p:cNvPr id="4" name="Date Placeholder 3"/>
          <p:cNvSpPr>
            <a:spLocks noGrp="1"/>
          </p:cNvSpPr>
          <p:nvPr>
            <p:ph type="dt" sz="half" idx="10"/>
          </p:nvPr>
        </p:nvSpPr>
        <p:spPr/>
        <p:txBody>
          <a:bodyPr/>
          <a:lstStyle/>
          <a:p>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CEA3B86A-D8D9-41B4-AC9E-71B6F5E22BD6}" type="slidenum">
              <a:rPr lang="en-AU" smtClean="0"/>
              <a:t>‹#›</a:t>
            </a:fld>
            <a:endParaRPr lang="en-AU" dirty="0"/>
          </a:p>
        </p:txBody>
      </p:sp>
      <p:sp>
        <p:nvSpPr>
          <p:cNvPr id="8" name="Chart Placeholder 7"/>
          <p:cNvSpPr>
            <a:spLocks noGrp="1"/>
          </p:cNvSpPr>
          <p:nvPr>
            <p:ph type="chart" sz="quarter" idx="15"/>
          </p:nvPr>
        </p:nvSpPr>
        <p:spPr>
          <a:xfrm>
            <a:off x="468313" y="1484313"/>
            <a:ext cx="8135937" cy="3673475"/>
          </a:xfrm>
        </p:spPr>
        <p:txBody>
          <a:bodyPr/>
          <a:lstStyle/>
          <a:p>
            <a:r>
              <a:rPr lang="en-US" dirty="0"/>
              <a:t>Click icon to add chart</a:t>
            </a:r>
          </a:p>
        </p:txBody>
      </p:sp>
      <p:sp>
        <p:nvSpPr>
          <p:cNvPr id="11" name="Text Placeholder 10"/>
          <p:cNvSpPr>
            <a:spLocks noGrp="1"/>
          </p:cNvSpPr>
          <p:nvPr>
            <p:ph type="body" sz="quarter" idx="16"/>
          </p:nvPr>
        </p:nvSpPr>
        <p:spPr>
          <a:xfrm>
            <a:off x="468313" y="5300663"/>
            <a:ext cx="3815655" cy="864641"/>
          </a:xfrm>
        </p:spPr>
        <p:txBody>
          <a:bodyPr>
            <a:noAutofit/>
          </a:bodyPr>
          <a:lstStyle>
            <a:lvl1pPr marL="144000" indent="-144000">
              <a:spcAft>
                <a:spcPts val="0"/>
              </a:spcAft>
              <a:buClr>
                <a:srgbClr val="4A4A4A"/>
              </a:buClr>
              <a:buSzPct val="100000"/>
              <a:buFont typeface="Arial" panose="020B0604020202020204" pitchFamily="34" charset="0"/>
              <a:buChar char="•"/>
              <a:defRPr sz="1000"/>
            </a:lvl1pPr>
          </a:lstStyle>
          <a:p>
            <a:pPr lvl="0"/>
            <a:r>
              <a:rPr lang="en-US"/>
              <a:t>Click to edit Master text styles</a:t>
            </a:r>
          </a:p>
        </p:txBody>
      </p:sp>
      <p:sp>
        <p:nvSpPr>
          <p:cNvPr id="12" name="Text Placeholder 10"/>
          <p:cNvSpPr>
            <a:spLocks noGrp="1"/>
          </p:cNvSpPr>
          <p:nvPr>
            <p:ph type="body" sz="quarter" idx="17"/>
          </p:nvPr>
        </p:nvSpPr>
        <p:spPr>
          <a:xfrm>
            <a:off x="4788024" y="5301208"/>
            <a:ext cx="3815655" cy="864641"/>
          </a:xfrm>
        </p:spPr>
        <p:txBody>
          <a:bodyPr>
            <a:noAutofit/>
          </a:bodyPr>
          <a:lstStyle>
            <a:lvl1pPr marL="144000" indent="-144000">
              <a:spcAft>
                <a:spcPts val="0"/>
              </a:spcAft>
              <a:buClr>
                <a:srgbClr val="4A4A4A"/>
              </a:buClr>
              <a:buSzPct val="100000"/>
              <a:buFont typeface="Arial" panose="020B0604020202020204" pitchFamily="34" charset="0"/>
              <a:buChar char="•"/>
              <a:defRPr sz="1000"/>
            </a:lvl1pPr>
          </a:lstStyle>
          <a:p>
            <a:pPr lvl="0"/>
            <a:r>
              <a:rPr lang="en-US"/>
              <a:t>Click to edit Master text styles</a:t>
            </a:r>
          </a:p>
        </p:txBody>
      </p:sp>
    </p:spTree>
    <p:extLst>
      <p:ext uri="{BB962C8B-B14F-4D97-AF65-F5344CB8AC3E}">
        <p14:creationId xmlns:p14="http://schemas.microsoft.com/office/powerpoint/2010/main" val="34545802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079712"/>
          </a:xfrm>
          <a:prstGeom prst="rect">
            <a:avLst/>
          </a:prstGeom>
        </p:spPr>
      </p:pic>
      <p:sp>
        <p:nvSpPr>
          <p:cNvPr id="2" name="Title 1"/>
          <p:cNvSpPr>
            <a:spLocks noGrp="1"/>
          </p:cNvSpPr>
          <p:nvPr>
            <p:ph type="title" hasCustomPrompt="1"/>
          </p:nvPr>
        </p:nvSpPr>
        <p:spPr/>
        <p:txBody>
          <a:bodyPr/>
          <a:lstStyle>
            <a:lvl1pPr>
              <a:defRPr cap="all" spc="200" baseline="0"/>
            </a:lvl1pPr>
          </a:lstStyle>
          <a:p>
            <a:r>
              <a:rPr lang="en-US" dirty="0"/>
              <a:t>Disclaimer</a:t>
            </a:r>
            <a:endParaRPr lang="en-AU" dirty="0"/>
          </a:p>
        </p:txBody>
      </p:sp>
      <p:sp>
        <p:nvSpPr>
          <p:cNvPr id="9" name="Date Placeholder 3"/>
          <p:cNvSpPr>
            <a:spLocks noGrp="1"/>
          </p:cNvSpPr>
          <p:nvPr>
            <p:ph type="dt" sz="half" idx="2"/>
          </p:nvPr>
        </p:nvSpPr>
        <p:spPr>
          <a:xfrm>
            <a:off x="323528" y="6381328"/>
            <a:ext cx="2133600" cy="365125"/>
          </a:xfrm>
          <a:prstGeom prst="rect">
            <a:avLst/>
          </a:prstGeom>
        </p:spPr>
        <p:txBody>
          <a:bodyPr vert="horz" lIns="91440" tIns="45720" rIns="91440" bIns="45720" rtlCol="0" anchor="ctr"/>
          <a:lstStyle>
            <a:lvl1pPr algn="l">
              <a:defRPr sz="1000">
                <a:solidFill>
                  <a:srgbClr val="4A4A4A"/>
                </a:solidFill>
              </a:defRPr>
            </a:lvl1pPr>
          </a:lstStyle>
          <a:p>
            <a:endParaRPr lang="en-AU" dirty="0"/>
          </a:p>
        </p:txBody>
      </p:sp>
      <p:sp>
        <p:nvSpPr>
          <p:cNvPr id="10" name="Footer Placeholder 4"/>
          <p:cNvSpPr>
            <a:spLocks noGrp="1"/>
          </p:cNvSpPr>
          <p:nvPr>
            <p:ph type="ftr" sz="quarter" idx="3"/>
          </p:nvPr>
        </p:nvSpPr>
        <p:spPr>
          <a:xfrm>
            <a:off x="2990528" y="6381328"/>
            <a:ext cx="2895600" cy="365125"/>
          </a:xfrm>
          <a:prstGeom prst="rect">
            <a:avLst/>
          </a:prstGeom>
        </p:spPr>
        <p:txBody>
          <a:bodyPr vert="horz" lIns="91440" tIns="45720" rIns="91440" bIns="45720" rtlCol="0" anchor="ctr"/>
          <a:lstStyle>
            <a:lvl1pPr algn="ctr">
              <a:defRPr sz="1000">
                <a:solidFill>
                  <a:srgbClr val="4A4A4A"/>
                </a:solidFill>
              </a:defRPr>
            </a:lvl1pPr>
          </a:lstStyle>
          <a:p>
            <a:endParaRPr lang="en-AU" dirty="0"/>
          </a:p>
        </p:txBody>
      </p:sp>
      <p:sp>
        <p:nvSpPr>
          <p:cNvPr id="12" name="Slide Number Placeholder 5"/>
          <p:cNvSpPr>
            <a:spLocks noGrp="1"/>
          </p:cNvSpPr>
          <p:nvPr>
            <p:ph type="sldNum" sz="quarter" idx="4"/>
          </p:nvPr>
        </p:nvSpPr>
        <p:spPr>
          <a:xfrm>
            <a:off x="8244408" y="6381328"/>
            <a:ext cx="370384" cy="365125"/>
          </a:xfrm>
          <a:prstGeom prst="rect">
            <a:avLst/>
          </a:prstGeom>
        </p:spPr>
        <p:txBody>
          <a:bodyPr vert="horz" lIns="91440" tIns="45720" rIns="91440" bIns="45720" rtlCol="0" anchor="ctr"/>
          <a:lstStyle>
            <a:lvl1pPr algn="r">
              <a:defRPr sz="1000">
                <a:solidFill>
                  <a:srgbClr val="4A4A4A"/>
                </a:solidFill>
              </a:defRPr>
            </a:lvl1pPr>
          </a:lstStyle>
          <a:p>
            <a:fld id="{CEA3B86A-D8D9-41B4-AC9E-71B6F5E22BD6}" type="slidenum">
              <a:rPr lang="en-AU" smtClean="0"/>
              <a:pPr/>
              <a:t>‹#›</a:t>
            </a:fld>
            <a:endParaRPr lang="en-AU" dirty="0"/>
          </a:p>
        </p:txBody>
      </p:sp>
      <p:sp>
        <p:nvSpPr>
          <p:cNvPr id="14" name="TextBox 13"/>
          <p:cNvSpPr txBox="1"/>
          <p:nvPr userDrawn="1"/>
        </p:nvSpPr>
        <p:spPr>
          <a:xfrm>
            <a:off x="467544" y="1484784"/>
            <a:ext cx="7992888" cy="3247043"/>
          </a:xfrm>
          <a:prstGeom prst="rect">
            <a:avLst/>
          </a:prstGeom>
          <a:noFill/>
        </p:spPr>
        <p:txBody>
          <a:bodyPr wrap="square" rtlCol="0">
            <a:spAutoFit/>
          </a:bodyPr>
          <a:lstStyle/>
          <a:p>
            <a:pPr marL="171450" lvl="0" indent="-171450">
              <a:spcBef>
                <a:spcPts val="0"/>
              </a:spcBef>
              <a:spcAft>
                <a:spcPts val="600"/>
              </a:spcAft>
              <a:buClr>
                <a:srgbClr val="38B249"/>
              </a:buClr>
              <a:buFont typeface="Wingdings" panose="05000000000000000000" pitchFamily="2" charset="2"/>
              <a:buChar char="§"/>
            </a:pPr>
            <a:r>
              <a:rPr lang="en-US" sz="1000" spc="-15" dirty="0">
                <a:solidFill>
                  <a:srgbClr val="4A4A4A"/>
                </a:solidFill>
                <a:effectLst/>
                <a:latin typeface="+mn-lt"/>
                <a:ea typeface="Wingdings 2"/>
                <a:cs typeface="Times New Roman"/>
              </a:rPr>
              <a:t>This</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presen</a:t>
            </a:r>
            <a:r>
              <a:rPr lang="en-US" sz="1000" spc="-25" dirty="0">
                <a:solidFill>
                  <a:srgbClr val="4A4A4A"/>
                </a:solidFill>
                <a:effectLst/>
                <a:latin typeface="+mn-lt"/>
                <a:ea typeface="Wingdings 2"/>
                <a:cs typeface="Times New Roman"/>
              </a:rPr>
              <a:t>t</a:t>
            </a:r>
            <a:r>
              <a:rPr lang="en-US" sz="1000" spc="-20" dirty="0">
                <a:solidFill>
                  <a:srgbClr val="4A4A4A"/>
                </a:solidFill>
                <a:effectLst/>
                <a:latin typeface="+mn-lt"/>
                <a:ea typeface="Wingdings 2"/>
                <a:cs typeface="Times New Roman"/>
              </a:rPr>
              <a:t>a</a:t>
            </a:r>
            <a:r>
              <a:rPr lang="en-US" sz="1000" spc="-25" dirty="0">
                <a:solidFill>
                  <a:srgbClr val="4A4A4A"/>
                </a:solidFill>
                <a:effectLst/>
                <a:latin typeface="+mn-lt"/>
                <a:ea typeface="Wingdings 2"/>
                <a:cs typeface="Times New Roman"/>
              </a:rPr>
              <a:t>t</a:t>
            </a:r>
            <a:r>
              <a:rPr lang="en-US" sz="1000" spc="-20" dirty="0">
                <a:solidFill>
                  <a:srgbClr val="4A4A4A"/>
                </a:solidFill>
                <a:effectLst/>
                <a:latin typeface="+mn-lt"/>
                <a:ea typeface="Wingdings 2"/>
                <a:cs typeface="Times New Roman"/>
              </a:rPr>
              <a:t>ion</a:t>
            </a:r>
            <a:r>
              <a:rPr lang="en-US" sz="1000" spc="-45"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has</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been</a:t>
            </a:r>
            <a:r>
              <a:rPr lang="en-US" sz="1000" spc="-45"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prepared</a:t>
            </a:r>
            <a:r>
              <a:rPr lang="en-US" sz="1000" spc="-45"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by</a:t>
            </a:r>
            <a:r>
              <a:rPr lang="en-US" sz="1000" spc="-40" dirty="0">
                <a:solidFill>
                  <a:srgbClr val="4A4A4A"/>
                </a:solidFill>
                <a:effectLst/>
                <a:latin typeface="+mn-lt"/>
                <a:ea typeface="Wingdings 2"/>
                <a:cs typeface="Times New Roman"/>
              </a:rPr>
              <a:t> T</a:t>
            </a:r>
            <a:r>
              <a:rPr lang="en-US" sz="1000" spc="-35" dirty="0">
                <a:solidFill>
                  <a:srgbClr val="4A4A4A"/>
                </a:solidFill>
                <a:effectLst/>
                <a:latin typeface="+mn-lt"/>
                <a:ea typeface="Wingdings 2"/>
                <a:cs typeface="Times New Roman"/>
              </a:rPr>
              <a:t>oro</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The</a:t>
            </a:r>
            <a:r>
              <a:rPr lang="en-US" sz="1000" spc="-45"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in</a:t>
            </a:r>
            <a:r>
              <a:rPr lang="en-US" sz="1000" spc="-25" dirty="0">
                <a:solidFill>
                  <a:srgbClr val="4A4A4A"/>
                </a:solidFill>
                <a:effectLst/>
                <a:latin typeface="+mn-lt"/>
                <a:ea typeface="Wingdings 2"/>
                <a:cs typeface="Times New Roman"/>
              </a:rPr>
              <a:t>f</a:t>
            </a:r>
            <a:r>
              <a:rPr lang="en-US" sz="1000" spc="-20" dirty="0">
                <a:solidFill>
                  <a:srgbClr val="4A4A4A"/>
                </a:solidFill>
                <a:effectLst/>
                <a:latin typeface="+mn-lt"/>
                <a:ea typeface="Wingdings 2"/>
                <a:cs typeface="Times New Roman"/>
              </a:rPr>
              <a:t>orma</a:t>
            </a:r>
            <a:r>
              <a:rPr lang="en-US" sz="1000" spc="-25" dirty="0">
                <a:solidFill>
                  <a:srgbClr val="4A4A4A"/>
                </a:solidFill>
                <a:effectLst/>
                <a:latin typeface="+mn-lt"/>
                <a:ea typeface="Wingdings 2"/>
                <a:cs typeface="Times New Roman"/>
              </a:rPr>
              <a:t>t</a:t>
            </a:r>
            <a:r>
              <a:rPr lang="en-US" sz="1000" spc="-20" dirty="0">
                <a:solidFill>
                  <a:srgbClr val="4A4A4A"/>
                </a:solidFill>
                <a:effectLst/>
                <a:latin typeface="+mn-lt"/>
                <a:ea typeface="Wingdings 2"/>
                <a:cs typeface="Times New Roman"/>
              </a:rPr>
              <a:t>ion</a:t>
            </a:r>
            <a:r>
              <a:rPr lang="en-US" sz="1000" spc="-45"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con</a:t>
            </a:r>
            <a:r>
              <a:rPr lang="en-US" sz="1000" spc="-25" dirty="0">
                <a:solidFill>
                  <a:srgbClr val="4A4A4A"/>
                </a:solidFill>
                <a:effectLst/>
                <a:latin typeface="+mn-lt"/>
                <a:ea typeface="Wingdings 2"/>
                <a:cs typeface="Times New Roman"/>
              </a:rPr>
              <a:t>t</a:t>
            </a:r>
            <a:r>
              <a:rPr lang="en-US" sz="1000" spc="-20" dirty="0">
                <a:solidFill>
                  <a:srgbClr val="4A4A4A"/>
                </a:solidFill>
                <a:effectLst/>
                <a:latin typeface="+mn-lt"/>
                <a:ea typeface="Wingdings 2"/>
                <a:cs typeface="Times New Roman"/>
              </a:rPr>
              <a:t>ained</a:t>
            </a:r>
            <a:r>
              <a:rPr lang="en-US" sz="1000" spc="-45"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in</a:t>
            </a:r>
            <a:r>
              <a:rPr lang="en-US" sz="1000" spc="-45"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this</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presen</a:t>
            </a:r>
            <a:r>
              <a:rPr lang="en-US" sz="1000" spc="-25" dirty="0">
                <a:solidFill>
                  <a:srgbClr val="4A4A4A"/>
                </a:solidFill>
                <a:effectLst/>
                <a:latin typeface="+mn-lt"/>
                <a:ea typeface="Wingdings 2"/>
                <a:cs typeface="Times New Roman"/>
              </a:rPr>
              <a:t>t</a:t>
            </a:r>
            <a:r>
              <a:rPr lang="en-US" sz="1000" spc="-20" dirty="0">
                <a:solidFill>
                  <a:srgbClr val="4A4A4A"/>
                </a:solidFill>
                <a:effectLst/>
                <a:latin typeface="+mn-lt"/>
                <a:ea typeface="Wingdings 2"/>
                <a:cs typeface="Times New Roman"/>
              </a:rPr>
              <a:t>a</a:t>
            </a:r>
            <a:r>
              <a:rPr lang="en-US" sz="1000" spc="-25" dirty="0">
                <a:solidFill>
                  <a:srgbClr val="4A4A4A"/>
                </a:solidFill>
                <a:effectLst/>
                <a:latin typeface="+mn-lt"/>
                <a:ea typeface="Wingdings 2"/>
                <a:cs typeface="Times New Roman"/>
              </a:rPr>
              <a:t>t</a:t>
            </a:r>
            <a:r>
              <a:rPr lang="en-US" sz="1000" spc="-20" dirty="0">
                <a:solidFill>
                  <a:srgbClr val="4A4A4A"/>
                </a:solidFill>
                <a:effectLst/>
                <a:latin typeface="+mn-lt"/>
                <a:ea typeface="Wingdings 2"/>
                <a:cs typeface="Times New Roman"/>
              </a:rPr>
              <a:t>ion</a:t>
            </a:r>
            <a:r>
              <a:rPr lang="en-US" sz="1000" spc="-45"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is</a:t>
            </a:r>
            <a:r>
              <a:rPr lang="en-US" sz="1000" spc="-40" dirty="0">
                <a:solidFill>
                  <a:srgbClr val="4A4A4A"/>
                </a:solidFill>
                <a:effectLst/>
                <a:latin typeface="+mn-lt"/>
                <a:ea typeface="Wingdings 2"/>
                <a:cs typeface="Times New Roman"/>
              </a:rPr>
              <a:t> </a:t>
            </a:r>
            <a:r>
              <a:rPr lang="en-US" sz="1000" dirty="0">
                <a:solidFill>
                  <a:srgbClr val="4A4A4A"/>
                </a:solidFill>
                <a:effectLst/>
                <a:latin typeface="+mn-lt"/>
                <a:ea typeface="Wingdings 2"/>
                <a:cs typeface="Times New Roman"/>
              </a:rPr>
              <a:t>a</a:t>
            </a:r>
            <a:r>
              <a:rPr lang="en-US" sz="1000" spc="-45"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pro</a:t>
            </a:r>
            <a:r>
              <a:rPr lang="en-US" sz="1000" spc="-25" dirty="0">
                <a:solidFill>
                  <a:srgbClr val="4A4A4A"/>
                </a:solidFill>
                <a:effectLst/>
                <a:latin typeface="+mn-lt"/>
                <a:ea typeface="Wingdings 2"/>
                <a:cs typeface="Times New Roman"/>
              </a:rPr>
              <a:t>f</a:t>
            </a:r>
            <a:r>
              <a:rPr lang="en-US" sz="1000" spc="-20" dirty="0">
                <a:solidFill>
                  <a:srgbClr val="4A4A4A"/>
                </a:solidFill>
                <a:effectLst/>
                <a:latin typeface="+mn-lt"/>
                <a:ea typeface="Wingdings 2"/>
                <a:cs typeface="Times New Roman"/>
              </a:rPr>
              <a:t>essional</a:t>
            </a:r>
            <a:r>
              <a:rPr lang="en-US" sz="1000" spc="-45"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opinion</a:t>
            </a:r>
            <a:r>
              <a:rPr lang="en-US" sz="1000" spc="-45"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only</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and</a:t>
            </a:r>
            <a:r>
              <a:rPr lang="en-US" sz="1000" spc="-45"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is</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given</a:t>
            </a:r>
            <a:r>
              <a:rPr lang="en-US" sz="1000" spc="-45"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in</a:t>
            </a:r>
            <a:r>
              <a:rPr lang="en-US" sz="1000" spc="-45"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good</a:t>
            </a:r>
            <a:r>
              <a:rPr lang="en-US" sz="1000" spc="575" dirty="0">
                <a:solidFill>
                  <a:srgbClr val="4A4A4A"/>
                </a:solidFill>
                <a:effectLst/>
                <a:latin typeface="+mn-lt"/>
                <a:ea typeface="Wingdings 2"/>
                <a:cs typeface="Times New Roman"/>
              </a:rPr>
              <a:t> </a:t>
            </a:r>
            <a:r>
              <a:rPr lang="en-US" sz="1000" spc="-25" dirty="0">
                <a:solidFill>
                  <a:srgbClr val="4A4A4A"/>
                </a:solidFill>
                <a:effectLst/>
                <a:latin typeface="+mn-lt"/>
                <a:ea typeface="Wingdings 2"/>
                <a:cs typeface="Times New Roman"/>
              </a:rPr>
              <a:t>f</a:t>
            </a:r>
            <a:r>
              <a:rPr lang="en-US" sz="1000" spc="-20" dirty="0">
                <a:solidFill>
                  <a:srgbClr val="4A4A4A"/>
                </a:solidFill>
                <a:effectLst/>
                <a:latin typeface="+mn-lt"/>
                <a:ea typeface="Wingdings 2"/>
                <a:cs typeface="Times New Roman"/>
              </a:rPr>
              <a:t>ai</a:t>
            </a:r>
            <a:r>
              <a:rPr lang="en-US" sz="1000" spc="-25" dirty="0">
                <a:solidFill>
                  <a:srgbClr val="4A4A4A"/>
                </a:solidFill>
                <a:effectLst/>
                <a:latin typeface="+mn-lt"/>
                <a:ea typeface="Wingdings 2"/>
                <a:cs typeface="Times New Roman"/>
              </a:rPr>
              <a:t>t</a:t>
            </a:r>
            <a:r>
              <a:rPr lang="en-US" sz="1000" spc="-20" dirty="0">
                <a:solidFill>
                  <a:srgbClr val="4A4A4A"/>
                </a:solidFill>
                <a:effectLst/>
                <a:latin typeface="+mn-lt"/>
                <a:ea typeface="Wingdings 2"/>
                <a:cs typeface="Times New Roman"/>
              </a:rPr>
              <a:t>h</a:t>
            </a:r>
            <a:r>
              <a:rPr lang="en-US" sz="1000" spc="-25" dirty="0">
                <a:solidFill>
                  <a:srgbClr val="4A4A4A"/>
                </a:solidFill>
                <a:effectLst/>
                <a:latin typeface="+mn-lt"/>
                <a:ea typeface="Wingdings 2"/>
                <a:cs typeface="Times New Roman"/>
              </a:rPr>
              <a:t>.</a:t>
            </a:r>
            <a:r>
              <a:rPr lang="en-US" sz="1000" spc="-45"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Certain</a:t>
            </a:r>
            <a:r>
              <a:rPr lang="en-US" sz="1000" spc="-45"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in</a:t>
            </a:r>
            <a:r>
              <a:rPr lang="en-US" sz="1000" spc="-25" dirty="0">
                <a:solidFill>
                  <a:srgbClr val="4A4A4A"/>
                </a:solidFill>
                <a:effectLst/>
                <a:latin typeface="+mn-lt"/>
                <a:ea typeface="Wingdings 2"/>
                <a:cs typeface="Times New Roman"/>
              </a:rPr>
              <a:t>f</a:t>
            </a:r>
            <a:r>
              <a:rPr lang="en-US" sz="1000" spc="-20" dirty="0">
                <a:solidFill>
                  <a:srgbClr val="4A4A4A"/>
                </a:solidFill>
                <a:effectLst/>
                <a:latin typeface="+mn-lt"/>
                <a:ea typeface="Wingdings 2"/>
                <a:cs typeface="Times New Roman"/>
              </a:rPr>
              <a:t>orma</a:t>
            </a:r>
            <a:r>
              <a:rPr lang="en-US" sz="1000" spc="-25" dirty="0">
                <a:solidFill>
                  <a:srgbClr val="4A4A4A"/>
                </a:solidFill>
                <a:effectLst/>
                <a:latin typeface="+mn-lt"/>
                <a:ea typeface="Wingdings 2"/>
                <a:cs typeface="Times New Roman"/>
              </a:rPr>
              <a:t>t</a:t>
            </a:r>
            <a:r>
              <a:rPr lang="en-US" sz="1000" spc="-20" dirty="0">
                <a:solidFill>
                  <a:srgbClr val="4A4A4A"/>
                </a:solidFill>
                <a:effectLst/>
                <a:latin typeface="+mn-lt"/>
                <a:ea typeface="Wingdings 2"/>
                <a:cs typeface="Times New Roman"/>
              </a:rPr>
              <a:t>ion</a:t>
            </a:r>
            <a:r>
              <a:rPr lang="en-US" sz="1000" spc="-45"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in</a:t>
            </a:r>
            <a:r>
              <a:rPr lang="en-US" sz="1000" spc="-45"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this</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documen</a:t>
            </a:r>
            <a:r>
              <a:rPr lang="en-US" sz="1000" spc="-25" dirty="0">
                <a:solidFill>
                  <a:srgbClr val="4A4A4A"/>
                </a:solidFill>
                <a:effectLst/>
                <a:latin typeface="+mn-lt"/>
                <a:ea typeface="Wingdings 2"/>
                <a:cs typeface="Times New Roman"/>
              </a:rPr>
              <a:t>t</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has</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been</a:t>
            </a:r>
            <a:r>
              <a:rPr lang="en-US" sz="1000" spc="-45"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derived</a:t>
            </a:r>
            <a:r>
              <a:rPr lang="en-US" sz="1000" spc="-45"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from</a:t>
            </a:r>
            <a:r>
              <a:rPr lang="en-US" sz="1000" spc="-40" dirty="0">
                <a:solidFill>
                  <a:srgbClr val="4A4A4A"/>
                </a:solidFill>
                <a:effectLst/>
                <a:latin typeface="+mn-lt"/>
                <a:ea typeface="Wingdings 2"/>
                <a:cs typeface="Times New Roman"/>
              </a:rPr>
              <a:t> </a:t>
            </a:r>
            <a:r>
              <a:rPr lang="en-US" sz="1000" spc="-25" dirty="0">
                <a:solidFill>
                  <a:srgbClr val="4A4A4A"/>
                </a:solidFill>
                <a:effectLst/>
                <a:latin typeface="+mn-lt"/>
                <a:ea typeface="Wingdings 2"/>
                <a:cs typeface="Times New Roman"/>
              </a:rPr>
              <a:t>t</a:t>
            </a:r>
            <a:r>
              <a:rPr lang="en-US" sz="1000" spc="-20" dirty="0">
                <a:solidFill>
                  <a:srgbClr val="4A4A4A"/>
                </a:solidFill>
                <a:effectLst/>
                <a:latin typeface="+mn-lt"/>
                <a:ea typeface="Wingdings 2"/>
                <a:cs typeface="Times New Roman"/>
              </a:rPr>
              <a:t>hird</a:t>
            </a:r>
            <a:r>
              <a:rPr lang="en-US" sz="1000" spc="-45"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parties</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and</a:t>
            </a:r>
            <a:r>
              <a:rPr lang="en-US" sz="1000" spc="-45" dirty="0">
                <a:solidFill>
                  <a:srgbClr val="4A4A4A"/>
                </a:solidFill>
                <a:effectLst/>
                <a:latin typeface="+mn-lt"/>
                <a:ea typeface="Wingdings 2"/>
                <a:cs typeface="Times New Roman"/>
              </a:rPr>
              <a:t> </a:t>
            </a:r>
            <a:r>
              <a:rPr lang="en-US" sz="1000" spc="-25" dirty="0">
                <a:solidFill>
                  <a:srgbClr val="4A4A4A"/>
                </a:solidFill>
                <a:effectLst/>
                <a:latin typeface="+mn-lt"/>
                <a:ea typeface="Wingdings 2"/>
                <a:cs typeface="Times New Roman"/>
              </a:rPr>
              <a:t>t</a:t>
            </a:r>
            <a:r>
              <a:rPr lang="en-US" sz="1000" spc="-20" dirty="0">
                <a:solidFill>
                  <a:srgbClr val="4A4A4A"/>
                </a:solidFill>
                <a:effectLst/>
                <a:latin typeface="+mn-lt"/>
                <a:ea typeface="Wingdings 2"/>
                <a:cs typeface="Times New Roman"/>
              </a:rPr>
              <a:t>hough</a:t>
            </a:r>
            <a:r>
              <a:rPr lang="en-US" sz="1000" spc="-45" dirty="0">
                <a:solidFill>
                  <a:srgbClr val="4A4A4A"/>
                </a:solidFill>
                <a:effectLst/>
                <a:latin typeface="+mn-lt"/>
                <a:ea typeface="Wingdings 2"/>
                <a:cs typeface="Times New Roman"/>
              </a:rPr>
              <a:t> </a:t>
            </a:r>
            <a:r>
              <a:rPr lang="en-US" sz="1000" spc="-40" dirty="0">
                <a:solidFill>
                  <a:srgbClr val="4A4A4A"/>
                </a:solidFill>
                <a:effectLst/>
                <a:latin typeface="+mn-lt"/>
                <a:ea typeface="Wingdings 2"/>
                <a:cs typeface="Times New Roman"/>
              </a:rPr>
              <a:t>T</a:t>
            </a:r>
            <a:r>
              <a:rPr lang="en-US" sz="1000" spc="-35" dirty="0">
                <a:solidFill>
                  <a:srgbClr val="4A4A4A"/>
                </a:solidFill>
                <a:effectLst/>
                <a:latin typeface="+mn-lt"/>
                <a:ea typeface="Wingdings 2"/>
                <a:cs typeface="Times New Roman"/>
              </a:rPr>
              <a:t>oro</a:t>
            </a:r>
            <a:r>
              <a:rPr lang="en-US" sz="1000" spc="-45"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has</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no</a:t>
            </a:r>
            <a:r>
              <a:rPr lang="en-US" sz="1000" spc="-45"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reason</a:t>
            </a:r>
            <a:r>
              <a:rPr lang="en-US" sz="1000" spc="-45"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to</a:t>
            </a:r>
            <a:r>
              <a:rPr lang="en-US" sz="1000" spc="-45" dirty="0">
                <a:solidFill>
                  <a:srgbClr val="4A4A4A"/>
                </a:solidFill>
                <a:effectLst/>
                <a:latin typeface="+mn-lt"/>
                <a:ea typeface="Wingdings 2"/>
                <a:cs typeface="Times New Roman"/>
              </a:rPr>
              <a:t> </a:t>
            </a:r>
            <a:r>
              <a:rPr lang="en-US" sz="1000" spc="-25" dirty="0">
                <a:solidFill>
                  <a:srgbClr val="4A4A4A"/>
                </a:solidFill>
                <a:effectLst/>
                <a:latin typeface="+mn-lt"/>
                <a:ea typeface="Wingdings 2"/>
                <a:cs typeface="Times New Roman"/>
              </a:rPr>
              <a:t>believe</a:t>
            </a:r>
            <a:r>
              <a:rPr lang="en-US" sz="1000" spc="-45"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that</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it</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is</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not</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accura</a:t>
            </a:r>
            <a:r>
              <a:rPr lang="en-US" sz="1000" spc="-25" dirty="0">
                <a:solidFill>
                  <a:srgbClr val="4A4A4A"/>
                </a:solidFill>
                <a:effectLst/>
                <a:latin typeface="+mn-lt"/>
                <a:ea typeface="Wingdings 2"/>
                <a:cs typeface="Times New Roman"/>
              </a:rPr>
              <a:t>t</a:t>
            </a:r>
            <a:r>
              <a:rPr lang="en-US" sz="1000" spc="-20" dirty="0">
                <a:solidFill>
                  <a:srgbClr val="4A4A4A"/>
                </a:solidFill>
                <a:effectLst/>
                <a:latin typeface="+mn-lt"/>
                <a:ea typeface="Wingdings 2"/>
                <a:cs typeface="Times New Roman"/>
              </a:rPr>
              <a:t>e</a:t>
            </a:r>
            <a:r>
              <a:rPr lang="en-US" sz="1000" spc="-25" dirty="0">
                <a:solidFill>
                  <a:srgbClr val="4A4A4A"/>
                </a:solidFill>
                <a:effectLst/>
                <a:latin typeface="+mn-lt"/>
                <a:ea typeface="Wingdings 2"/>
                <a:cs typeface="Times New Roman"/>
              </a:rPr>
              <a:t>,</a:t>
            </a:r>
            <a:r>
              <a:rPr lang="en-US" sz="1000" spc="49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reliable</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or</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complete,</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it</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has</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not</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been</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independently</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audited</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or</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verified</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by</a:t>
            </a:r>
            <a:r>
              <a:rPr lang="en-US" sz="1000" spc="-40" dirty="0">
                <a:solidFill>
                  <a:srgbClr val="4A4A4A"/>
                </a:solidFill>
                <a:effectLst/>
                <a:latin typeface="+mn-lt"/>
                <a:ea typeface="Wingdings 2"/>
                <a:cs typeface="Times New Roman"/>
              </a:rPr>
              <a:t> </a:t>
            </a:r>
            <a:r>
              <a:rPr lang="en-US" sz="1000" spc="-35" dirty="0">
                <a:solidFill>
                  <a:srgbClr val="4A4A4A"/>
                </a:solidFill>
                <a:effectLst/>
                <a:latin typeface="+mn-lt"/>
                <a:ea typeface="Wingdings 2"/>
                <a:cs typeface="Times New Roman"/>
              </a:rPr>
              <a:t>Toro.</a:t>
            </a:r>
            <a:endParaRPr lang="en-US" sz="1000" dirty="0">
              <a:solidFill>
                <a:srgbClr val="4A4A4A"/>
              </a:solidFill>
              <a:effectLst/>
              <a:latin typeface="+mn-lt"/>
              <a:ea typeface="Wingdings 2"/>
              <a:cs typeface="Times New Roman"/>
            </a:endParaRPr>
          </a:p>
          <a:p>
            <a:pPr marL="171450" lvl="0" indent="-171450">
              <a:spcBef>
                <a:spcPts val="0"/>
              </a:spcBef>
              <a:spcAft>
                <a:spcPts val="600"/>
              </a:spcAft>
              <a:buClr>
                <a:srgbClr val="38B249"/>
              </a:buClr>
              <a:buFont typeface="Wingdings" panose="05000000000000000000" pitchFamily="2" charset="2"/>
              <a:buChar char="§"/>
            </a:pPr>
            <a:r>
              <a:rPr lang="en-US" sz="1000" spc="-15" dirty="0">
                <a:solidFill>
                  <a:srgbClr val="4A4A4A"/>
                </a:solidFill>
                <a:effectLst/>
                <a:latin typeface="+mn-lt"/>
                <a:ea typeface="Wingdings 2"/>
                <a:cs typeface="Times New Roman"/>
              </a:rPr>
              <a:t>This</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presentation</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is</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not</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to</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be</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construed</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as</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legal,</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financial</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or</a:t>
            </a:r>
            <a:r>
              <a:rPr lang="en-US" sz="1000" spc="-40" dirty="0">
                <a:solidFill>
                  <a:srgbClr val="4A4A4A"/>
                </a:solidFill>
                <a:effectLst/>
                <a:latin typeface="+mn-lt"/>
                <a:ea typeface="Wingdings 2"/>
                <a:cs typeface="Times New Roman"/>
              </a:rPr>
              <a:t> </a:t>
            </a:r>
            <a:r>
              <a:rPr lang="en-US" sz="1000" spc="-5" dirty="0">
                <a:solidFill>
                  <a:srgbClr val="4A4A4A"/>
                </a:solidFill>
                <a:effectLst/>
                <a:latin typeface="+mn-lt"/>
                <a:ea typeface="Wingdings 2"/>
                <a:cs typeface="Times New Roman"/>
              </a:rPr>
              <a:t>tax</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advice</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and</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any</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recipients</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of</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this</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information</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(“Recipients”)</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or</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prospective</a:t>
            </a:r>
            <a:r>
              <a:rPr lang="en-US" sz="1000" spc="575" dirty="0">
                <a:solidFill>
                  <a:srgbClr val="4A4A4A"/>
                </a:solidFill>
                <a:effectLst/>
                <a:latin typeface="+mn-lt"/>
                <a:ea typeface="Wingdings 2"/>
                <a:cs typeface="Times New Roman"/>
              </a:rPr>
              <a:t> </a:t>
            </a:r>
            <a:r>
              <a:rPr lang="en-US" sz="1000" spc="-25" dirty="0">
                <a:solidFill>
                  <a:srgbClr val="4A4A4A"/>
                </a:solidFill>
                <a:effectLst/>
                <a:latin typeface="+mn-lt"/>
                <a:ea typeface="Wingdings 2"/>
                <a:cs typeface="Times New Roman"/>
              </a:rPr>
              <a:t>investors</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should</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contact</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their</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own</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legal</a:t>
            </a:r>
            <a:r>
              <a:rPr lang="en-US" sz="1000" spc="-40" dirty="0">
                <a:solidFill>
                  <a:srgbClr val="4A4A4A"/>
                </a:solidFill>
                <a:effectLst/>
                <a:latin typeface="+mn-lt"/>
                <a:ea typeface="Wingdings 2"/>
                <a:cs typeface="Times New Roman"/>
              </a:rPr>
              <a:t> </a:t>
            </a:r>
            <a:r>
              <a:rPr lang="en-US" sz="1000" spc="-30" dirty="0">
                <a:solidFill>
                  <a:srgbClr val="4A4A4A"/>
                </a:solidFill>
                <a:effectLst/>
                <a:latin typeface="+mn-lt"/>
                <a:ea typeface="Wingdings 2"/>
                <a:cs typeface="Times New Roman"/>
              </a:rPr>
              <a:t>adviser,</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independent</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financial</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adviser</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or</a:t>
            </a:r>
            <a:r>
              <a:rPr lang="en-US" sz="1000" spc="-40" dirty="0">
                <a:solidFill>
                  <a:srgbClr val="4A4A4A"/>
                </a:solidFill>
                <a:effectLst/>
                <a:latin typeface="+mn-lt"/>
                <a:ea typeface="Wingdings 2"/>
                <a:cs typeface="Times New Roman"/>
              </a:rPr>
              <a:t> </a:t>
            </a:r>
            <a:r>
              <a:rPr lang="en-US" sz="1000" spc="-5" dirty="0">
                <a:solidFill>
                  <a:srgbClr val="4A4A4A"/>
                </a:solidFill>
                <a:effectLst/>
                <a:latin typeface="+mn-lt"/>
                <a:ea typeface="Wingdings 2"/>
                <a:cs typeface="Times New Roman"/>
              </a:rPr>
              <a:t>tax</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adviser</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for</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legal,</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financial</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or</a:t>
            </a:r>
            <a:r>
              <a:rPr lang="en-US" sz="1000" spc="-40" dirty="0">
                <a:solidFill>
                  <a:srgbClr val="4A4A4A"/>
                </a:solidFill>
                <a:effectLst/>
                <a:latin typeface="+mn-lt"/>
                <a:ea typeface="Wingdings 2"/>
                <a:cs typeface="Times New Roman"/>
              </a:rPr>
              <a:t> </a:t>
            </a:r>
            <a:r>
              <a:rPr lang="en-US" sz="1000" spc="-5" dirty="0">
                <a:solidFill>
                  <a:srgbClr val="4A4A4A"/>
                </a:solidFill>
                <a:effectLst/>
                <a:latin typeface="+mn-lt"/>
                <a:ea typeface="Wingdings 2"/>
                <a:cs typeface="Times New Roman"/>
              </a:rPr>
              <a:t>tax</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advice.</a:t>
            </a:r>
            <a:endParaRPr lang="en-US" sz="1000" dirty="0">
              <a:solidFill>
                <a:srgbClr val="4A4A4A"/>
              </a:solidFill>
              <a:effectLst/>
              <a:latin typeface="+mn-lt"/>
              <a:ea typeface="Wingdings 2"/>
              <a:cs typeface="Times New Roman"/>
            </a:endParaRPr>
          </a:p>
          <a:p>
            <a:pPr marL="171450" lvl="0" indent="-171450">
              <a:spcBef>
                <a:spcPts val="0"/>
              </a:spcBef>
              <a:spcAft>
                <a:spcPts val="600"/>
              </a:spcAft>
              <a:buClr>
                <a:srgbClr val="38B249"/>
              </a:buClr>
              <a:buFont typeface="Wingdings" panose="05000000000000000000" pitchFamily="2" charset="2"/>
              <a:buChar char="§"/>
            </a:pPr>
            <a:r>
              <a:rPr lang="en-US" sz="1000" spc="-15" dirty="0">
                <a:solidFill>
                  <a:srgbClr val="4A4A4A"/>
                </a:solidFill>
                <a:effectLst/>
                <a:latin typeface="+mn-lt"/>
                <a:ea typeface="Wingdings 2"/>
                <a:cs typeface="Arial"/>
              </a:rPr>
              <a:t>Any</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forward-looking</a:t>
            </a:r>
            <a:r>
              <a:rPr lang="en-US" sz="1000" spc="-45"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s</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a</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emen</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s</a:t>
            </a:r>
            <a:r>
              <a:rPr lang="en-US" sz="1000" spc="-40"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included</a:t>
            </a:r>
            <a:r>
              <a:rPr lang="en-US" sz="1000" spc="-45" dirty="0">
                <a:solidFill>
                  <a:srgbClr val="4A4A4A"/>
                </a:solidFill>
                <a:effectLst/>
                <a:latin typeface="+mn-lt"/>
                <a:ea typeface="Wingdings 2"/>
                <a:cs typeface="Arial"/>
              </a:rPr>
              <a:t> </a:t>
            </a:r>
            <a:r>
              <a:rPr lang="en-US" sz="1000" spc="-10" dirty="0">
                <a:solidFill>
                  <a:srgbClr val="4A4A4A"/>
                </a:solidFill>
                <a:effectLst/>
                <a:latin typeface="+mn-lt"/>
                <a:ea typeface="Wingdings 2"/>
                <a:cs typeface="Arial"/>
              </a:rPr>
              <a:t>in</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this</a:t>
            </a:r>
            <a:r>
              <a:rPr lang="en-US" sz="1000" spc="-40"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documen</a:t>
            </a:r>
            <a:r>
              <a:rPr lang="en-US" sz="1000" spc="-25" dirty="0">
                <a:solidFill>
                  <a:srgbClr val="4A4A4A"/>
                </a:solidFill>
                <a:effectLst/>
                <a:latin typeface="+mn-lt"/>
                <a:ea typeface="Wingdings 2"/>
                <a:cs typeface="Arial"/>
              </a:rPr>
              <a:t>t</a:t>
            </a:r>
            <a:r>
              <a:rPr lang="en-US" sz="1000" spc="-40" dirty="0">
                <a:solidFill>
                  <a:srgbClr val="4A4A4A"/>
                </a:solidFill>
                <a:effectLst/>
                <a:latin typeface="+mn-lt"/>
                <a:ea typeface="Wingdings 2"/>
                <a:cs typeface="Arial"/>
              </a:rPr>
              <a:t> </a:t>
            </a:r>
            <a:r>
              <a:rPr lang="en-US" sz="1000" spc="-25" dirty="0">
                <a:solidFill>
                  <a:srgbClr val="4A4A4A"/>
                </a:solidFill>
                <a:effectLst/>
                <a:latin typeface="+mn-lt"/>
                <a:ea typeface="Wingdings 2"/>
                <a:cs typeface="Arial"/>
              </a:rPr>
              <a:t>involve</a:t>
            </a:r>
            <a:r>
              <a:rPr lang="en-US" sz="1000" spc="-45"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subjec</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ive</a:t>
            </a:r>
            <a:r>
              <a:rPr lang="en-US" sz="1000" spc="-45"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judgemen</a:t>
            </a:r>
            <a:r>
              <a:rPr lang="en-US" sz="1000" spc="-25" dirty="0">
                <a:solidFill>
                  <a:srgbClr val="4A4A4A"/>
                </a:solidFill>
                <a:effectLst/>
                <a:latin typeface="+mn-lt"/>
                <a:ea typeface="Wingdings 2"/>
                <a:cs typeface="Arial"/>
              </a:rPr>
              <a:t>t</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and</a:t>
            </a:r>
            <a:r>
              <a:rPr lang="en-US" sz="1000" spc="-45"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analysis</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and</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are</a:t>
            </a:r>
            <a:r>
              <a:rPr lang="en-US" sz="1000" spc="-45"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subjec</a:t>
            </a:r>
            <a:r>
              <a:rPr lang="en-US" sz="1000" spc="-25" dirty="0">
                <a:solidFill>
                  <a:srgbClr val="4A4A4A"/>
                </a:solidFill>
                <a:effectLst/>
                <a:latin typeface="+mn-lt"/>
                <a:ea typeface="Wingdings 2"/>
                <a:cs typeface="Arial"/>
              </a:rPr>
              <a:t>t</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to</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uncertainties,</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risks</a:t>
            </a:r>
            <a:r>
              <a:rPr lang="en-US" sz="1000" spc="37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and</a:t>
            </a:r>
            <a:r>
              <a:rPr lang="en-US" sz="1000" spc="-45"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con</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ingencies</a:t>
            </a:r>
            <a:r>
              <a:rPr lang="en-US" sz="1000" spc="-25" dirty="0">
                <a:solidFill>
                  <a:srgbClr val="4A4A4A"/>
                </a:solidFill>
                <a:effectLst/>
                <a:latin typeface="+mn-lt"/>
                <a:ea typeface="Wingdings 2"/>
                <a:cs typeface="Arial"/>
              </a:rPr>
              <a:t>,</a:t>
            </a:r>
            <a:r>
              <a:rPr lang="en-US" sz="1000" spc="-40"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many</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of</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which</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are</a:t>
            </a:r>
            <a:r>
              <a:rPr lang="en-US" sz="1000" spc="-45"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ou</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side</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the</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control</a:t>
            </a:r>
            <a:r>
              <a:rPr lang="en-US" sz="1000" spc="-45" dirty="0">
                <a:solidFill>
                  <a:srgbClr val="4A4A4A"/>
                </a:solidFill>
                <a:effectLst/>
                <a:latin typeface="+mn-lt"/>
                <a:ea typeface="Wingdings 2"/>
                <a:cs typeface="Arial"/>
              </a:rPr>
              <a:t> </a:t>
            </a:r>
            <a:r>
              <a:rPr lang="en-US" sz="1000" spc="-25" dirty="0">
                <a:solidFill>
                  <a:srgbClr val="4A4A4A"/>
                </a:solidFill>
                <a:effectLst/>
                <a:latin typeface="+mn-lt"/>
                <a:ea typeface="Wingdings 2"/>
                <a:cs typeface="Arial"/>
              </a:rPr>
              <a:t>o</a:t>
            </a:r>
            <a:r>
              <a:rPr lang="en-US" sz="1000" spc="-30" dirty="0">
                <a:solidFill>
                  <a:srgbClr val="4A4A4A"/>
                </a:solidFill>
                <a:effectLst/>
                <a:latin typeface="+mn-lt"/>
                <a:ea typeface="Wingdings 2"/>
                <a:cs typeface="Arial"/>
              </a:rPr>
              <a:t>f,</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and</a:t>
            </a:r>
            <a:r>
              <a:rPr lang="en-US" sz="1000" spc="-45"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maybe</a:t>
            </a:r>
            <a:r>
              <a:rPr lang="en-US" sz="1000" spc="-45"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unknown</a:t>
            </a:r>
            <a:r>
              <a:rPr lang="en-US" sz="1000" spc="-45" dirty="0">
                <a:solidFill>
                  <a:srgbClr val="4A4A4A"/>
                </a:solidFill>
                <a:effectLst/>
                <a:latin typeface="+mn-lt"/>
                <a:ea typeface="Wingdings 2"/>
                <a:cs typeface="Arial"/>
              </a:rPr>
              <a:t> </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o</a:t>
            </a:r>
            <a:r>
              <a:rPr lang="en-US" sz="1000" spc="-25" dirty="0">
                <a:solidFill>
                  <a:srgbClr val="4A4A4A"/>
                </a:solidFill>
                <a:effectLst/>
                <a:latin typeface="+mn-lt"/>
                <a:ea typeface="Wingdings 2"/>
                <a:cs typeface="Arial"/>
              </a:rPr>
              <a:t>,</a:t>
            </a:r>
            <a:r>
              <a:rPr lang="en-US" sz="1000" spc="-40" dirty="0">
                <a:solidFill>
                  <a:srgbClr val="4A4A4A"/>
                </a:solidFill>
                <a:effectLst/>
                <a:latin typeface="+mn-lt"/>
                <a:ea typeface="Wingdings 2"/>
                <a:cs typeface="Arial"/>
              </a:rPr>
              <a:t> T</a:t>
            </a:r>
            <a:r>
              <a:rPr lang="en-US" sz="1000" spc="-35" dirty="0">
                <a:solidFill>
                  <a:srgbClr val="4A4A4A"/>
                </a:solidFill>
                <a:effectLst/>
                <a:latin typeface="+mn-lt"/>
                <a:ea typeface="Wingdings 2"/>
                <a:cs typeface="Arial"/>
              </a:rPr>
              <a:t>oro</a:t>
            </a:r>
            <a:r>
              <a:rPr lang="en-US" sz="1000" spc="-40" dirty="0">
                <a:solidFill>
                  <a:srgbClr val="4A4A4A"/>
                </a:solidFill>
                <a:effectLst/>
                <a:latin typeface="+mn-lt"/>
                <a:ea typeface="Wingdings 2"/>
                <a:cs typeface="Arial"/>
              </a:rPr>
              <a:t>. </a:t>
            </a:r>
            <a:r>
              <a:rPr lang="en-US" sz="1000" spc="-10" dirty="0">
                <a:solidFill>
                  <a:srgbClr val="4A4A4A"/>
                </a:solidFill>
                <a:effectLst/>
                <a:latin typeface="+mn-lt"/>
                <a:ea typeface="Wingdings 2"/>
                <a:cs typeface="Arial"/>
              </a:rPr>
              <a:t>In</a:t>
            </a:r>
            <a:r>
              <a:rPr lang="en-US" sz="1000" spc="-45"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par</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icular</a:t>
            </a:r>
            <a:r>
              <a:rPr lang="en-US" sz="1000" spc="-25" dirty="0">
                <a:solidFill>
                  <a:srgbClr val="4A4A4A"/>
                </a:solidFill>
                <a:effectLst/>
                <a:latin typeface="+mn-lt"/>
                <a:ea typeface="Wingdings 2"/>
                <a:cs typeface="Arial"/>
              </a:rPr>
              <a:t>,</a:t>
            </a:r>
            <a:r>
              <a:rPr lang="en-US" sz="1000" spc="-40" dirty="0">
                <a:solidFill>
                  <a:srgbClr val="4A4A4A"/>
                </a:solidFill>
                <a:effectLst/>
                <a:latin typeface="+mn-lt"/>
                <a:ea typeface="Wingdings 2"/>
                <a:cs typeface="Arial"/>
              </a:rPr>
              <a:t> </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hey</a:t>
            </a:r>
            <a:r>
              <a:rPr lang="en-US" sz="1000" spc="-40"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speak</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only</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as</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of</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the</a:t>
            </a:r>
            <a:r>
              <a:rPr lang="en-US" sz="1000" spc="-45"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da</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e</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of</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this</a:t>
            </a:r>
            <a:r>
              <a:rPr lang="en-US" sz="1000" spc="420"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Times New Roman"/>
              </a:rPr>
              <a:t>document,</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they</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assume</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the</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success</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of</a:t>
            </a:r>
            <a:r>
              <a:rPr lang="en-US" sz="1000" spc="-40" dirty="0">
                <a:solidFill>
                  <a:srgbClr val="4A4A4A"/>
                </a:solidFill>
                <a:effectLst/>
                <a:latin typeface="+mn-lt"/>
                <a:ea typeface="Wingdings 2"/>
                <a:cs typeface="Times New Roman"/>
              </a:rPr>
              <a:t> Toro’s </a:t>
            </a:r>
            <a:r>
              <a:rPr lang="en-US" sz="1000" spc="-20" dirty="0">
                <a:solidFill>
                  <a:srgbClr val="4A4A4A"/>
                </a:solidFill>
                <a:effectLst/>
                <a:latin typeface="+mn-lt"/>
                <a:ea typeface="Wingdings 2"/>
                <a:cs typeface="Times New Roman"/>
              </a:rPr>
              <a:t>strategies,</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and</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they</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are</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subject</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to</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significant</a:t>
            </a:r>
            <a:r>
              <a:rPr lang="en-US" sz="1000" spc="-40" dirty="0">
                <a:solidFill>
                  <a:srgbClr val="4A4A4A"/>
                </a:solidFill>
                <a:effectLst/>
                <a:latin typeface="+mn-lt"/>
                <a:ea typeface="Wingdings 2"/>
                <a:cs typeface="Times New Roman"/>
              </a:rPr>
              <a:t> </a:t>
            </a:r>
            <a:r>
              <a:rPr lang="en-US" sz="1000" spc="-25" dirty="0">
                <a:solidFill>
                  <a:srgbClr val="4A4A4A"/>
                </a:solidFill>
                <a:effectLst/>
                <a:latin typeface="+mn-lt"/>
                <a:ea typeface="Wingdings 2"/>
                <a:cs typeface="Times New Roman"/>
              </a:rPr>
              <a:t>regulatory,</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business,</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competitive</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and</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economic</a:t>
            </a:r>
            <a:r>
              <a:rPr lang="en-US" sz="1000" spc="585"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uncertainties</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and</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risks.</a:t>
            </a:r>
            <a:r>
              <a:rPr lang="en-US" sz="1000" spc="-40" dirty="0">
                <a:solidFill>
                  <a:srgbClr val="4A4A4A"/>
                </a:solidFill>
                <a:effectLst/>
                <a:latin typeface="+mn-lt"/>
                <a:ea typeface="Wingdings 2"/>
                <a:cs typeface="Times New Roman"/>
              </a:rPr>
              <a:t> </a:t>
            </a:r>
            <a:r>
              <a:rPr lang="en-US" sz="1000" spc="-5" dirty="0">
                <a:solidFill>
                  <a:srgbClr val="4A4A4A"/>
                </a:solidFill>
                <a:effectLst/>
                <a:latin typeface="+mn-lt"/>
                <a:ea typeface="Wingdings 2"/>
                <a:cs typeface="Times New Roman"/>
              </a:rPr>
              <a:t>No</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assurance</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can</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be</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given</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by</a:t>
            </a:r>
            <a:r>
              <a:rPr lang="en-US" sz="1000" spc="-40" dirty="0">
                <a:solidFill>
                  <a:srgbClr val="4A4A4A"/>
                </a:solidFill>
                <a:effectLst/>
                <a:latin typeface="+mn-lt"/>
                <a:ea typeface="Wingdings 2"/>
                <a:cs typeface="Times New Roman"/>
              </a:rPr>
              <a:t> </a:t>
            </a:r>
            <a:r>
              <a:rPr lang="en-US" sz="1000" spc="-35" dirty="0">
                <a:solidFill>
                  <a:srgbClr val="4A4A4A"/>
                </a:solidFill>
                <a:effectLst/>
                <a:latin typeface="+mn-lt"/>
                <a:ea typeface="Wingdings 2"/>
                <a:cs typeface="Times New Roman"/>
              </a:rPr>
              <a:t>Toro</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that</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the</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assumptions</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reflected</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in</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any</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forward</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looking</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statements</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will</a:t>
            </a:r>
            <a:r>
              <a:rPr lang="en-US" sz="1000" spc="-40" dirty="0">
                <a:solidFill>
                  <a:srgbClr val="4A4A4A"/>
                </a:solidFill>
                <a:effectLst/>
                <a:latin typeface="+mn-lt"/>
                <a:ea typeface="Wingdings 2"/>
                <a:cs typeface="Times New Roman"/>
              </a:rPr>
              <a:t> </a:t>
            </a:r>
            <a:r>
              <a:rPr lang="en-US" sz="1000" spc="-25" dirty="0">
                <a:solidFill>
                  <a:srgbClr val="4A4A4A"/>
                </a:solidFill>
                <a:effectLst/>
                <a:latin typeface="+mn-lt"/>
                <a:ea typeface="Wingdings 2"/>
                <a:cs typeface="Times New Roman"/>
              </a:rPr>
              <a:t>prove</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to</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be</a:t>
            </a:r>
            <a:r>
              <a:rPr lang="en-US" sz="1000" spc="43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Arial"/>
              </a:rPr>
              <a:t>correct</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and</a:t>
            </a:r>
            <a:r>
              <a:rPr lang="en-US" sz="1000" spc="-45"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ac</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ual</a:t>
            </a:r>
            <a:r>
              <a:rPr lang="en-US" sz="1000" spc="-45" dirty="0">
                <a:solidFill>
                  <a:srgbClr val="4A4A4A"/>
                </a:solidFill>
                <a:effectLst/>
                <a:latin typeface="+mn-lt"/>
                <a:ea typeface="Wingdings 2"/>
                <a:cs typeface="Arial"/>
              </a:rPr>
              <a:t> </a:t>
            </a:r>
            <a:r>
              <a:rPr lang="en-US" sz="1000" spc="-25" dirty="0">
                <a:solidFill>
                  <a:srgbClr val="4A4A4A"/>
                </a:solidFill>
                <a:effectLst/>
                <a:latin typeface="+mn-lt"/>
                <a:ea typeface="Wingdings 2"/>
                <a:cs typeface="Arial"/>
              </a:rPr>
              <a:t>f</a:t>
            </a:r>
            <a:r>
              <a:rPr lang="en-US" sz="1000" spc="-20" dirty="0">
                <a:solidFill>
                  <a:srgbClr val="4A4A4A"/>
                </a:solidFill>
                <a:effectLst/>
                <a:latin typeface="+mn-lt"/>
                <a:ea typeface="Wingdings 2"/>
                <a:cs typeface="Arial"/>
              </a:rPr>
              <a:t>u</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ure</a:t>
            </a:r>
            <a:r>
              <a:rPr lang="en-US" sz="1000" spc="-45" dirty="0">
                <a:solidFill>
                  <a:srgbClr val="4A4A4A"/>
                </a:solidFill>
                <a:effectLst/>
                <a:latin typeface="+mn-lt"/>
                <a:ea typeface="Wingdings 2"/>
                <a:cs typeface="Arial"/>
              </a:rPr>
              <a:t> </a:t>
            </a:r>
            <a:r>
              <a:rPr lang="en-US" sz="1000" spc="-25" dirty="0">
                <a:solidFill>
                  <a:srgbClr val="4A4A4A"/>
                </a:solidFill>
                <a:effectLst/>
                <a:latin typeface="+mn-lt"/>
                <a:ea typeface="Wingdings 2"/>
                <a:cs typeface="Arial"/>
              </a:rPr>
              <a:t>even</a:t>
            </a:r>
            <a:r>
              <a:rPr lang="en-US" sz="1000" spc="-30" dirty="0">
                <a:solidFill>
                  <a:srgbClr val="4A4A4A"/>
                </a:solidFill>
                <a:effectLst/>
                <a:latin typeface="+mn-lt"/>
                <a:ea typeface="Wingdings 2"/>
                <a:cs typeface="Arial"/>
              </a:rPr>
              <a:t>t</a:t>
            </a:r>
            <a:r>
              <a:rPr lang="en-US" sz="1000" spc="-25" dirty="0">
                <a:solidFill>
                  <a:srgbClr val="4A4A4A"/>
                </a:solidFill>
                <a:effectLst/>
                <a:latin typeface="+mn-lt"/>
                <a:ea typeface="Wingdings 2"/>
                <a:cs typeface="Arial"/>
              </a:rPr>
              <a:t>s</a:t>
            </a:r>
            <a:r>
              <a:rPr lang="en-US" sz="1000" spc="-40"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may</a:t>
            </a:r>
            <a:r>
              <a:rPr lang="en-US" sz="1000" spc="-40" dirty="0">
                <a:solidFill>
                  <a:srgbClr val="4A4A4A"/>
                </a:solidFill>
                <a:effectLst/>
                <a:latin typeface="+mn-lt"/>
                <a:ea typeface="Wingdings 2"/>
                <a:cs typeface="Arial"/>
              </a:rPr>
              <a:t> </a:t>
            </a:r>
            <a:r>
              <a:rPr lang="en-US" sz="1000" spc="-10" dirty="0">
                <a:solidFill>
                  <a:srgbClr val="4A4A4A"/>
                </a:solidFill>
                <a:effectLst/>
                <a:latin typeface="+mn-lt"/>
                <a:ea typeface="Wingdings 2"/>
                <a:cs typeface="Arial"/>
              </a:rPr>
              <a:t>vary</a:t>
            </a:r>
            <a:r>
              <a:rPr lang="en-US" sz="1000" spc="-40"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ma</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erially</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from</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the</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forward</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looking</a:t>
            </a:r>
            <a:r>
              <a:rPr lang="en-US" sz="1000" spc="-45"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s</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a</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emen</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s</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and</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the</a:t>
            </a:r>
            <a:r>
              <a:rPr lang="en-US" sz="1000" spc="-45"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assump</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ions</a:t>
            </a:r>
            <a:r>
              <a:rPr lang="en-US" sz="1000" spc="-40" dirty="0">
                <a:solidFill>
                  <a:srgbClr val="4A4A4A"/>
                </a:solidFill>
                <a:effectLst/>
                <a:latin typeface="+mn-lt"/>
                <a:ea typeface="Wingdings 2"/>
                <a:cs typeface="Arial"/>
              </a:rPr>
              <a:t> </a:t>
            </a:r>
            <a:r>
              <a:rPr lang="en-US" sz="1000" spc="-10" dirty="0">
                <a:solidFill>
                  <a:srgbClr val="4A4A4A"/>
                </a:solidFill>
                <a:effectLst/>
                <a:latin typeface="+mn-lt"/>
                <a:ea typeface="Wingdings 2"/>
                <a:cs typeface="Arial"/>
              </a:rPr>
              <a:t>on</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which</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the</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forward</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looking</a:t>
            </a:r>
            <a:r>
              <a:rPr lang="en-US" sz="1000" spc="490"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s</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a</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emen</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s</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are</a:t>
            </a:r>
            <a:r>
              <a:rPr lang="en-US" sz="1000" spc="-45"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based</a:t>
            </a:r>
            <a:r>
              <a:rPr lang="en-US" sz="1000" spc="-25"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Recipien</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s</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are</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cautioned</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to</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not</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place</a:t>
            </a:r>
            <a:r>
              <a:rPr lang="en-US" sz="1000" spc="-40"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undue</a:t>
            </a:r>
            <a:r>
              <a:rPr lang="en-US" sz="1000" spc="-45"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reliance</a:t>
            </a:r>
            <a:r>
              <a:rPr lang="en-US" sz="1000" spc="-45" dirty="0">
                <a:solidFill>
                  <a:srgbClr val="4A4A4A"/>
                </a:solidFill>
                <a:effectLst/>
                <a:latin typeface="+mn-lt"/>
                <a:ea typeface="Wingdings 2"/>
                <a:cs typeface="Arial"/>
              </a:rPr>
              <a:t> </a:t>
            </a:r>
            <a:r>
              <a:rPr lang="en-US" sz="1000" spc="-10" dirty="0">
                <a:solidFill>
                  <a:srgbClr val="4A4A4A"/>
                </a:solidFill>
                <a:effectLst/>
                <a:latin typeface="+mn-lt"/>
                <a:ea typeface="Wingdings 2"/>
                <a:cs typeface="Arial"/>
              </a:rPr>
              <a:t>on</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such</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forward-looking</a:t>
            </a:r>
            <a:r>
              <a:rPr lang="en-US" sz="1000" spc="-45"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s</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a</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emen</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s</a:t>
            </a:r>
            <a:r>
              <a:rPr lang="en-US" sz="1000" spc="-25" dirty="0">
                <a:solidFill>
                  <a:srgbClr val="4A4A4A"/>
                </a:solidFill>
                <a:effectLst/>
                <a:latin typeface="+mn-lt"/>
                <a:ea typeface="Wingdings 2"/>
                <a:cs typeface="Arial"/>
              </a:rPr>
              <a:t>.</a:t>
            </a:r>
            <a:endParaRPr lang="en-US" sz="1000" dirty="0">
              <a:solidFill>
                <a:srgbClr val="4A4A4A"/>
              </a:solidFill>
              <a:effectLst/>
              <a:latin typeface="+mn-lt"/>
              <a:ea typeface="Wingdings 2"/>
              <a:cs typeface="Times New Roman"/>
            </a:endParaRPr>
          </a:p>
          <a:p>
            <a:pPr marL="171450" lvl="0" indent="-171450">
              <a:spcBef>
                <a:spcPts val="0"/>
              </a:spcBef>
              <a:spcAft>
                <a:spcPts val="600"/>
              </a:spcAft>
              <a:buClr>
                <a:srgbClr val="38B249"/>
              </a:buClr>
              <a:buFont typeface="Wingdings" panose="05000000000000000000" pitchFamily="2" charset="2"/>
              <a:buChar char="§"/>
            </a:pPr>
            <a:r>
              <a:rPr lang="en-US" sz="1000" spc="-35" dirty="0">
                <a:solidFill>
                  <a:srgbClr val="4A4A4A"/>
                </a:solidFill>
                <a:effectLst/>
                <a:latin typeface="+mn-lt"/>
                <a:ea typeface="Wingdings 2"/>
                <a:cs typeface="Times New Roman"/>
              </a:rPr>
              <a:t>Toro</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and</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its</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officers,</a:t>
            </a:r>
            <a:r>
              <a:rPr lang="en-US" sz="1000" spc="-40" dirty="0">
                <a:solidFill>
                  <a:srgbClr val="4A4A4A"/>
                </a:solidFill>
                <a:effectLst/>
                <a:latin typeface="+mn-lt"/>
                <a:ea typeface="Wingdings 2"/>
                <a:cs typeface="Times New Roman"/>
              </a:rPr>
              <a:t> </a:t>
            </a:r>
            <a:r>
              <a:rPr lang="en-US" sz="1000" spc="-25" dirty="0">
                <a:solidFill>
                  <a:srgbClr val="4A4A4A"/>
                </a:solidFill>
                <a:effectLst/>
                <a:latin typeface="+mn-lt"/>
                <a:ea typeface="Wingdings 2"/>
                <a:cs typeface="Times New Roman"/>
              </a:rPr>
              <a:t>employees,</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related</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bodies</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corporate</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and</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agents</a:t>
            </a:r>
            <a:r>
              <a:rPr lang="en-US" sz="1000" spc="-40" dirty="0">
                <a:solidFill>
                  <a:srgbClr val="4A4A4A"/>
                </a:solidFill>
                <a:effectLst/>
                <a:latin typeface="+mn-lt"/>
                <a:ea typeface="Wingdings 2"/>
                <a:cs typeface="Times New Roman"/>
              </a:rPr>
              <a:t> </a:t>
            </a:r>
            <a:r>
              <a:rPr lang="en-US" sz="1000" spc="-25" dirty="0">
                <a:solidFill>
                  <a:srgbClr val="4A4A4A"/>
                </a:solidFill>
                <a:effectLst/>
                <a:latin typeface="+mn-lt"/>
                <a:ea typeface="Wingdings 2"/>
                <a:cs typeface="Times New Roman"/>
              </a:rPr>
              <a:t>(“Agents”)</a:t>
            </a:r>
            <a:r>
              <a:rPr lang="en-US" sz="1000" spc="-40" dirty="0">
                <a:solidFill>
                  <a:srgbClr val="4A4A4A"/>
                </a:solidFill>
                <a:effectLst/>
                <a:latin typeface="+mn-lt"/>
                <a:ea typeface="Wingdings 2"/>
                <a:cs typeface="Times New Roman"/>
              </a:rPr>
              <a:t> </a:t>
            </a:r>
            <a:r>
              <a:rPr lang="en-US" sz="1000" spc="-25" dirty="0">
                <a:solidFill>
                  <a:srgbClr val="4A4A4A"/>
                </a:solidFill>
                <a:effectLst/>
                <a:latin typeface="+mn-lt"/>
                <a:ea typeface="Wingdings 2"/>
                <a:cs typeface="Times New Roman"/>
              </a:rPr>
              <a:t>make</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no</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representation</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or</a:t>
            </a:r>
            <a:r>
              <a:rPr lang="en-US" sz="1000" spc="-40" dirty="0">
                <a:solidFill>
                  <a:srgbClr val="4A4A4A"/>
                </a:solidFill>
                <a:effectLst/>
                <a:latin typeface="+mn-lt"/>
                <a:ea typeface="Wingdings 2"/>
                <a:cs typeface="Times New Roman"/>
              </a:rPr>
              <a:t> </a:t>
            </a:r>
            <a:r>
              <a:rPr lang="en-US" sz="1000" spc="-25" dirty="0">
                <a:solidFill>
                  <a:srgbClr val="4A4A4A"/>
                </a:solidFill>
                <a:effectLst/>
                <a:latin typeface="+mn-lt"/>
                <a:ea typeface="Wingdings 2"/>
                <a:cs typeface="Times New Roman"/>
              </a:rPr>
              <a:t>warranty,</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express</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or</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implied,</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as</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to</a:t>
            </a:r>
            <a:r>
              <a:rPr lang="en-US" sz="1000" spc="535"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Arial"/>
              </a:rPr>
              <a:t>the</a:t>
            </a:r>
            <a:r>
              <a:rPr lang="en-US" sz="1000" spc="-45" dirty="0">
                <a:solidFill>
                  <a:srgbClr val="4A4A4A"/>
                </a:solidFill>
                <a:effectLst/>
                <a:latin typeface="+mn-lt"/>
                <a:ea typeface="Wingdings 2"/>
                <a:cs typeface="Arial"/>
              </a:rPr>
              <a:t> </a:t>
            </a:r>
            <a:r>
              <a:rPr lang="en-US" sz="1000" spc="-25" dirty="0">
                <a:solidFill>
                  <a:srgbClr val="4A4A4A"/>
                </a:solidFill>
                <a:effectLst/>
                <a:latin typeface="+mn-lt"/>
                <a:ea typeface="Wingdings 2"/>
                <a:cs typeface="Arial"/>
              </a:rPr>
              <a:t>accuracy</a:t>
            </a:r>
            <a:r>
              <a:rPr lang="en-US" sz="1000" spc="-30" dirty="0">
                <a:solidFill>
                  <a:srgbClr val="4A4A4A"/>
                </a:solidFill>
                <a:effectLst/>
                <a:latin typeface="+mn-lt"/>
                <a:ea typeface="Wingdings 2"/>
                <a:cs typeface="Arial"/>
              </a:rPr>
              <a:t>,</a:t>
            </a:r>
            <a:r>
              <a:rPr lang="en-US" sz="1000" spc="-40"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reliabili</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y</a:t>
            </a:r>
            <a:r>
              <a:rPr lang="en-US" sz="1000" spc="-40" dirty="0">
                <a:solidFill>
                  <a:srgbClr val="4A4A4A"/>
                </a:solidFill>
                <a:effectLst/>
                <a:latin typeface="+mn-lt"/>
                <a:ea typeface="Wingdings 2"/>
                <a:cs typeface="Arial"/>
              </a:rPr>
              <a:t> </a:t>
            </a:r>
            <a:r>
              <a:rPr lang="en-US" sz="1000" spc="-10" dirty="0">
                <a:solidFill>
                  <a:srgbClr val="4A4A4A"/>
                </a:solidFill>
                <a:effectLst/>
                <a:latin typeface="+mn-lt"/>
                <a:ea typeface="Wingdings 2"/>
                <a:cs typeface="Arial"/>
              </a:rPr>
              <a:t>or</a:t>
            </a:r>
            <a:r>
              <a:rPr lang="en-US" sz="1000" spc="-40"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comple</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eness</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of</a:t>
            </a:r>
            <a:r>
              <a:rPr lang="en-US" sz="1000" spc="-40"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in</a:t>
            </a:r>
            <a:r>
              <a:rPr lang="en-US" sz="1000" spc="-25" dirty="0">
                <a:solidFill>
                  <a:srgbClr val="4A4A4A"/>
                </a:solidFill>
                <a:effectLst/>
                <a:latin typeface="+mn-lt"/>
                <a:ea typeface="Wingdings 2"/>
                <a:cs typeface="Arial"/>
              </a:rPr>
              <a:t>f</a:t>
            </a:r>
            <a:r>
              <a:rPr lang="en-US" sz="1000" spc="-20" dirty="0">
                <a:solidFill>
                  <a:srgbClr val="4A4A4A"/>
                </a:solidFill>
                <a:effectLst/>
                <a:latin typeface="+mn-lt"/>
                <a:ea typeface="Wingdings 2"/>
                <a:cs typeface="Arial"/>
              </a:rPr>
              <a:t>orma</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ion</a:t>
            </a:r>
            <a:r>
              <a:rPr lang="en-US" sz="1000" spc="-45" dirty="0">
                <a:solidFill>
                  <a:srgbClr val="4A4A4A"/>
                </a:solidFill>
                <a:effectLst/>
                <a:latin typeface="+mn-lt"/>
                <a:ea typeface="Wingdings 2"/>
                <a:cs typeface="Arial"/>
              </a:rPr>
              <a:t> </a:t>
            </a:r>
            <a:r>
              <a:rPr lang="en-US" sz="1000" spc="-10" dirty="0">
                <a:solidFill>
                  <a:srgbClr val="4A4A4A"/>
                </a:solidFill>
                <a:effectLst/>
                <a:latin typeface="+mn-lt"/>
                <a:ea typeface="Wingdings 2"/>
                <a:cs typeface="Arial"/>
              </a:rPr>
              <a:t>or</a:t>
            </a:r>
            <a:r>
              <a:rPr lang="en-US" sz="1000" spc="-35"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opinions</a:t>
            </a:r>
            <a:r>
              <a:rPr lang="en-US" sz="1000" spc="-40" dirty="0">
                <a:solidFill>
                  <a:srgbClr val="4A4A4A"/>
                </a:solidFill>
                <a:effectLst/>
                <a:latin typeface="+mn-lt"/>
                <a:ea typeface="Wingdings 2"/>
                <a:cs typeface="Arial"/>
              </a:rPr>
              <a:t> </a:t>
            </a:r>
            <a:r>
              <a:rPr lang="en-US" sz="1000" spc="-10" dirty="0">
                <a:solidFill>
                  <a:srgbClr val="4A4A4A"/>
                </a:solidFill>
                <a:effectLst/>
                <a:latin typeface="+mn-lt"/>
                <a:ea typeface="Wingdings 2"/>
                <a:cs typeface="Arial"/>
              </a:rPr>
              <a:t>in</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this</a:t>
            </a:r>
            <a:r>
              <a:rPr lang="en-US" sz="1000" spc="-40"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documen</a:t>
            </a:r>
            <a:r>
              <a:rPr lang="en-US" sz="1000" spc="-25" dirty="0">
                <a:solidFill>
                  <a:srgbClr val="4A4A4A"/>
                </a:solidFill>
                <a:effectLst/>
                <a:latin typeface="+mn-lt"/>
                <a:ea typeface="Wingdings 2"/>
                <a:cs typeface="Arial"/>
              </a:rPr>
              <a:t>t</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and</a:t>
            </a:r>
            <a:r>
              <a:rPr lang="en-US" sz="1000" spc="-45" dirty="0">
                <a:solidFill>
                  <a:srgbClr val="4A4A4A"/>
                </a:solidFill>
                <a:effectLst/>
                <a:latin typeface="+mn-lt"/>
                <a:ea typeface="Wingdings 2"/>
                <a:cs typeface="Arial"/>
              </a:rPr>
              <a:t> </a:t>
            </a:r>
            <a:r>
              <a:rPr lang="en-US" sz="1000" spc="-10" dirty="0">
                <a:solidFill>
                  <a:srgbClr val="4A4A4A"/>
                </a:solidFill>
                <a:effectLst/>
                <a:latin typeface="+mn-lt"/>
                <a:ea typeface="Wingdings 2"/>
                <a:cs typeface="Arial"/>
              </a:rPr>
              <a:t>do</a:t>
            </a:r>
            <a:r>
              <a:rPr lang="en-US" sz="1000" spc="-45"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not</a:t>
            </a:r>
            <a:r>
              <a:rPr lang="en-US" sz="1000" spc="-40" dirty="0">
                <a:solidFill>
                  <a:srgbClr val="4A4A4A"/>
                </a:solidFill>
                <a:effectLst/>
                <a:latin typeface="+mn-lt"/>
                <a:ea typeface="Wingdings 2"/>
                <a:cs typeface="Arial"/>
              </a:rPr>
              <a:t> </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ake</a:t>
            </a:r>
            <a:r>
              <a:rPr lang="en-US" sz="1000" spc="-40"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responsibili</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y</a:t>
            </a:r>
            <a:r>
              <a:rPr lang="en-US" sz="1000" spc="-40" dirty="0">
                <a:solidFill>
                  <a:srgbClr val="4A4A4A"/>
                </a:solidFill>
                <a:effectLst/>
                <a:latin typeface="+mn-lt"/>
                <a:ea typeface="Wingdings 2"/>
                <a:cs typeface="Arial"/>
              </a:rPr>
              <a:t> </a:t>
            </a:r>
            <a:r>
              <a:rPr lang="en-US" sz="1000" spc="-15" dirty="0">
                <a:solidFill>
                  <a:srgbClr val="4A4A4A"/>
                </a:solidFill>
                <a:effectLst/>
                <a:latin typeface="+mn-lt"/>
                <a:ea typeface="Wingdings 2"/>
                <a:cs typeface="Arial"/>
              </a:rPr>
              <a:t>for</a:t>
            </a:r>
            <a:r>
              <a:rPr lang="en-US" sz="1000" spc="-40"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upda</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ing</a:t>
            </a:r>
            <a:r>
              <a:rPr lang="en-US" sz="1000" spc="-45"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any</a:t>
            </a:r>
            <a:r>
              <a:rPr lang="en-US" sz="1000" spc="-40" dirty="0">
                <a:solidFill>
                  <a:srgbClr val="4A4A4A"/>
                </a:solidFill>
                <a:effectLst/>
                <a:latin typeface="+mn-lt"/>
                <a:ea typeface="Wingdings 2"/>
                <a:cs typeface="Arial"/>
              </a:rPr>
              <a:t> </a:t>
            </a:r>
            <a:r>
              <a:rPr lang="en-US" sz="1000" spc="-20" dirty="0">
                <a:solidFill>
                  <a:srgbClr val="4A4A4A"/>
                </a:solidFill>
                <a:effectLst/>
                <a:latin typeface="+mn-lt"/>
                <a:ea typeface="Wingdings 2"/>
                <a:cs typeface="Arial"/>
              </a:rPr>
              <a:t>in</a:t>
            </a:r>
            <a:r>
              <a:rPr lang="en-US" sz="1000" spc="-25" dirty="0">
                <a:solidFill>
                  <a:srgbClr val="4A4A4A"/>
                </a:solidFill>
                <a:effectLst/>
                <a:latin typeface="+mn-lt"/>
                <a:ea typeface="Wingdings 2"/>
                <a:cs typeface="Arial"/>
              </a:rPr>
              <a:t>f</a:t>
            </a:r>
            <a:r>
              <a:rPr lang="en-US" sz="1000" spc="-20" dirty="0">
                <a:solidFill>
                  <a:srgbClr val="4A4A4A"/>
                </a:solidFill>
                <a:effectLst/>
                <a:latin typeface="+mn-lt"/>
                <a:ea typeface="Wingdings 2"/>
                <a:cs typeface="Arial"/>
              </a:rPr>
              <a:t>orma</a:t>
            </a:r>
            <a:r>
              <a:rPr lang="en-US" sz="1000" spc="-25" dirty="0">
                <a:solidFill>
                  <a:srgbClr val="4A4A4A"/>
                </a:solidFill>
                <a:effectLst/>
                <a:latin typeface="+mn-lt"/>
                <a:ea typeface="Wingdings 2"/>
                <a:cs typeface="Arial"/>
              </a:rPr>
              <a:t>t</a:t>
            </a:r>
            <a:r>
              <a:rPr lang="en-US" sz="1000" spc="-20" dirty="0">
                <a:solidFill>
                  <a:srgbClr val="4A4A4A"/>
                </a:solidFill>
                <a:effectLst/>
                <a:latin typeface="+mn-lt"/>
                <a:ea typeface="Wingdings 2"/>
                <a:cs typeface="Arial"/>
              </a:rPr>
              <a:t>ion</a:t>
            </a:r>
            <a:r>
              <a:rPr lang="en-US" sz="1000" spc="-25" dirty="0">
                <a:solidFill>
                  <a:srgbClr val="4A4A4A"/>
                </a:solidFill>
                <a:effectLst/>
                <a:latin typeface="+mn-lt"/>
                <a:ea typeface="Wingdings 2"/>
                <a:cs typeface="Arial"/>
              </a:rPr>
              <a:t>,</a:t>
            </a:r>
            <a:r>
              <a:rPr lang="en-US" sz="1000" spc="0" baseline="0" dirty="0">
                <a:solidFill>
                  <a:srgbClr val="4A4A4A"/>
                </a:solidFill>
                <a:effectLst/>
                <a:latin typeface="+mn-lt"/>
                <a:ea typeface="Wingdings 2"/>
                <a:cs typeface="Times New Roman"/>
              </a:rPr>
              <a:t> </a:t>
            </a:r>
            <a:r>
              <a:rPr lang="en-US" sz="1000" spc="-20" dirty="0">
                <a:solidFill>
                  <a:srgbClr val="4A4A4A"/>
                </a:solidFill>
                <a:effectLst/>
                <a:latin typeface="+mn-lt"/>
                <a:ea typeface="Arial"/>
                <a:cs typeface="Times New Roman"/>
              </a:rPr>
              <a:t>providing</a:t>
            </a:r>
            <a:r>
              <a:rPr lang="en-US" sz="1000" spc="-50" dirty="0">
                <a:solidFill>
                  <a:srgbClr val="4A4A4A"/>
                </a:solidFill>
                <a:effectLst/>
                <a:latin typeface="+mn-lt"/>
                <a:ea typeface="Arial"/>
                <a:cs typeface="Times New Roman"/>
              </a:rPr>
              <a:t> </a:t>
            </a:r>
            <a:r>
              <a:rPr lang="en-US" sz="1000" spc="-20" dirty="0">
                <a:solidFill>
                  <a:srgbClr val="4A4A4A"/>
                </a:solidFill>
                <a:effectLst/>
                <a:latin typeface="+mn-lt"/>
                <a:ea typeface="Arial"/>
                <a:cs typeface="Times New Roman"/>
              </a:rPr>
              <a:t>recipien</a:t>
            </a:r>
            <a:r>
              <a:rPr lang="en-US" sz="1000" spc="-25" dirty="0">
                <a:solidFill>
                  <a:srgbClr val="4A4A4A"/>
                </a:solidFill>
                <a:effectLst/>
                <a:latin typeface="+mn-lt"/>
                <a:ea typeface="Arial"/>
                <a:cs typeface="Times New Roman"/>
              </a:rPr>
              <a:t>t</a:t>
            </a:r>
            <a:r>
              <a:rPr lang="en-US" sz="1000" spc="-20" dirty="0">
                <a:solidFill>
                  <a:srgbClr val="4A4A4A"/>
                </a:solidFill>
                <a:effectLst/>
                <a:latin typeface="+mn-lt"/>
                <a:ea typeface="Arial"/>
                <a:cs typeface="Times New Roman"/>
              </a:rPr>
              <a:t>s</a:t>
            </a:r>
            <a:r>
              <a:rPr lang="en-US" sz="1000" spc="-40" dirty="0">
                <a:solidFill>
                  <a:srgbClr val="4A4A4A"/>
                </a:solidFill>
                <a:effectLst/>
                <a:latin typeface="+mn-lt"/>
                <a:ea typeface="Arial"/>
                <a:cs typeface="Times New Roman"/>
              </a:rPr>
              <a:t> </a:t>
            </a:r>
            <a:r>
              <a:rPr lang="en-US" sz="1000" spc="-15" dirty="0">
                <a:solidFill>
                  <a:srgbClr val="4A4A4A"/>
                </a:solidFill>
                <a:effectLst/>
                <a:latin typeface="+mn-lt"/>
                <a:ea typeface="Arial"/>
                <a:cs typeface="Times New Roman"/>
              </a:rPr>
              <a:t>with</a:t>
            </a:r>
            <a:r>
              <a:rPr lang="en-US" sz="1000" spc="-45" dirty="0">
                <a:solidFill>
                  <a:srgbClr val="4A4A4A"/>
                </a:solidFill>
                <a:effectLst/>
                <a:latin typeface="+mn-lt"/>
                <a:ea typeface="Arial"/>
                <a:cs typeface="Times New Roman"/>
              </a:rPr>
              <a:t> </a:t>
            </a:r>
            <a:r>
              <a:rPr lang="en-US" sz="1000" spc="-15" dirty="0">
                <a:solidFill>
                  <a:srgbClr val="4A4A4A"/>
                </a:solidFill>
                <a:effectLst/>
                <a:latin typeface="+mn-lt"/>
                <a:ea typeface="Arial"/>
                <a:cs typeface="Times New Roman"/>
              </a:rPr>
              <a:t>access</a:t>
            </a:r>
            <a:r>
              <a:rPr lang="en-US" sz="1000" spc="-40" dirty="0">
                <a:solidFill>
                  <a:srgbClr val="4A4A4A"/>
                </a:solidFill>
                <a:effectLst/>
                <a:latin typeface="+mn-lt"/>
                <a:ea typeface="Arial"/>
                <a:cs typeface="Times New Roman"/>
              </a:rPr>
              <a:t> </a:t>
            </a:r>
            <a:r>
              <a:rPr lang="en-US" sz="1000" spc="-15" dirty="0">
                <a:solidFill>
                  <a:srgbClr val="4A4A4A"/>
                </a:solidFill>
                <a:effectLst/>
                <a:latin typeface="+mn-lt"/>
                <a:ea typeface="Arial"/>
                <a:cs typeface="Times New Roman"/>
              </a:rPr>
              <a:t>to</a:t>
            </a:r>
            <a:r>
              <a:rPr lang="en-US" sz="1000" spc="-45" dirty="0">
                <a:solidFill>
                  <a:srgbClr val="4A4A4A"/>
                </a:solidFill>
                <a:effectLst/>
                <a:latin typeface="+mn-lt"/>
                <a:ea typeface="Arial"/>
                <a:cs typeface="Times New Roman"/>
              </a:rPr>
              <a:t> </a:t>
            </a:r>
            <a:r>
              <a:rPr lang="en-US" sz="1000" spc="-20" dirty="0">
                <a:solidFill>
                  <a:srgbClr val="4A4A4A"/>
                </a:solidFill>
                <a:effectLst/>
                <a:latin typeface="+mn-lt"/>
                <a:ea typeface="Arial"/>
                <a:cs typeface="Times New Roman"/>
              </a:rPr>
              <a:t>addi</a:t>
            </a:r>
            <a:r>
              <a:rPr lang="en-US" sz="1000" spc="-25" dirty="0">
                <a:solidFill>
                  <a:srgbClr val="4A4A4A"/>
                </a:solidFill>
                <a:effectLst/>
                <a:latin typeface="+mn-lt"/>
                <a:ea typeface="Arial"/>
                <a:cs typeface="Times New Roman"/>
              </a:rPr>
              <a:t>t</a:t>
            </a:r>
            <a:r>
              <a:rPr lang="en-US" sz="1000" spc="-20" dirty="0">
                <a:solidFill>
                  <a:srgbClr val="4A4A4A"/>
                </a:solidFill>
                <a:effectLst/>
                <a:latin typeface="+mn-lt"/>
                <a:ea typeface="Arial"/>
                <a:cs typeface="Times New Roman"/>
              </a:rPr>
              <a:t>ional</a:t>
            </a:r>
            <a:r>
              <a:rPr lang="en-US" sz="1000" spc="-45" dirty="0">
                <a:solidFill>
                  <a:srgbClr val="4A4A4A"/>
                </a:solidFill>
                <a:effectLst/>
                <a:latin typeface="+mn-lt"/>
                <a:ea typeface="Arial"/>
                <a:cs typeface="Times New Roman"/>
              </a:rPr>
              <a:t> </a:t>
            </a:r>
            <a:r>
              <a:rPr lang="en-US" sz="1000" spc="-20" dirty="0">
                <a:solidFill>
                  <a:srgbClr val="4A4A4A"/>
                </a:solidFill>
                <a:effectLst/>
                <a:latin typeface="+mn-lt"/>
                <a:ea typeface="Arial"/>
                <a:cs typeface="Times New Roman"/>
              </a:rPr>
              <a:t>in</a:t>
            </a:r>
            <a:r>
              <a:rPr lang="en-US" sz="1000" spc="-25" dirty="0">
                <a:solidFill>
                  <a:srgbClr val="4A4A4A"/>
                </a:solidFill>
                <a:effectLst/>
                <a:latin typeface="+mn-lt"/>
                <a:ea typeface="Arial"/>
                <a:cs typeface="Times New Roman"/>
              </a:rPr>
              <a:t>f</a:t>
            </a:r>
            <a:r>
              <a:rPr lang="en-US" sz="1000" spc="-20" dirty="0">
                <a:solidFill>
                  <a:srgbClr val="4A4A4A"/>
                </a:solidFill>
                <a:effectLst/>
                <a:latin typeface="+mn-lt"/>
                <a:ea typeface="Arial"/>
                <a:cs typeface="Times New Roman"/>
              </a:rPr>
              <a:t>orma</a:t>
            </a:r>
            <a:r>
              <a:rPr lang="en-US" sz="1000" spc="-25" dirty="0">
                <a:solidFill>
                  <a:srgbClr val="4A4A4A"/>
                </a:solidFill>
                <a:effectLst/>
                <a:latin typeface="+mn-lt"/>
                <a:ea typeface="Arial"/>
                <a:cs typeface="Times New Roman"/>
              </a:rPr>
              <a:t>t</a:t>
            </a:r>
            <a:r>
              <a:rPr lang="en-US" sz="1000" spc="-20" dirty="0">
                <a:solidFill>
                  <a:srgbClr val="4A4A4A"/>
                </a:solidFill>
                <a:effectLst/>
                <a:latin typeface="+mn-lt"/>
                <a:ea typeface="Arial"/>
                <a:cs typeface="Times New Roman"/>
              </a:rPr>
              <a:t>ion</a:t>
            </a:r>
            <a:r>
              <a:rPr lang="en-US" sz="1000" spc="-45" dirty="0">
                <a:solidFill>
                  <a:srgbClr val="4A4A4A"/>
                </a:solidFill>
                <a:effectLst/>
                <a:latin typeface="+mn-lt"/>
                <a:ea typeface="Arial"/>
                <a:cs typeface="Times New Roman"/>
              </a:rPr>
              <a:t> </a:t>
            </a:r>
            <a:r>
              <a:rPr lang="en-US" sz="1000" spc="-10" dirty="0">
                <a:solidFill>
                  <a:srgbClr val="4A4A4A"/>
                </a:solidFill>
                <a:effectLst/>
                <a:latin typeface="+mn-lt"/>
                <a:ea typeface="Arial"/>
                <a:cs typeface="Times New Roman"/>
              </a:rPr>
              <a:t>or</a:t>
            </a:r>
            <a:r>
              <a:rPr lang="en-US" sz="1000" spc="-40" dirty="0">
                <a:solidFill>
                  <a:srgbClr val="4A4A4A"/>
                </a:solidFill>
                <a:effectLst/>
                <a:latin typeface="+mn-lt"/>
                <a:ea typeface="Arial"/>
                <a:cs typeface="Times New Roman"/>
              </a:rPr>
              <a:t> </a:t>
            </a:r>
            <a:r>
              <a:rPr lang="en-US" sz="1000" spc="-15" dirty="0">
                <a:solidFill>
                  <a:srgbClr val="4A4A4A"/>
                </a:solidFill>
                <a:effectLst/>
                <a:latin typeface="+mn-lt"/>
                <a:ea typeface="Arial"/>
                <a:cs typeface="Times New Roman"/>
              </a:rPr>
              <a:t>correcting</a:t>
            </a:r>
            <a:r>
              <a:rPr lang="en-US" sz="1000" spc="-45" dirty="0">
                <a:solidFill>
                  <a:srgbClr val="4A4A4A"/>
                </a:solidFill>
                <a:effectLst/>
                <a:latin typeface="+mn-lt"/>
                <a:ea typeface="Arial"/>
                <a:cs typeface="Times New Roman"/>
              </a:rPr>
              <a:t> </a:t>
            </a:r>
            <a:r>
              <a:rPr lang="en-US" sz="1000" spc="-20" dirty="0">
                <a:solidFill>
                  <a:srgbClr val="4A4A4A"/>
                </a:solidFill>
                <a:effectLst/>
                <a:latin typeface="+mn-lt"/>
                <a:ea typeface="Arial"/>
                <a:cs typeface="Times New Roman"/>
              </a:rPr>
              <a:t>any</a:t>
            </a:r>
            <a:r>
              <a:rPr lang="en-US" sz="1000" spc="-40" dirty="0">
                <a:solidFill>
                  <a:srgbClr val="4A4A4A"/>
                </a:solidFill>
                <a:effectLst/>
                <a:latin typeface="+mn-lt"/>
                <a:ea typeface="Arial"/>
                <a:cs typeface="Times New Roman"/>
              </a:rPr>
              <a:t> </a:t>
            </a:r>
            <a:r>
              <a:rPr lang="en-US" sz="1000" spc="-15" dirty="0">
                <a:solidFill>
                  <a:srgbClr val="4A4A4A"/>
                </a:solidFill>
                <a:effectLst/>
                <a:latin typeface="+mn-lt"/>
                <a:ea typeface="Arial"/>
                <a:cs typeface="Times New Roman"/>
              </a:rPr>
              <a:t>error</a:t>
            </a:r>
            <a:r>
              <a:rPr lang="en-US" sz="1000" spc="-40" dirty="0">
                <a:solidFill>
                  <a:srgbClr val="4A4A4A"/>
                </a:solidFill>
                <a:effectLst/>
                <a:latin typeface="+mn-lt"/>
                <a:ea typeface="Arial"/>
                <a:cs typeface="Times New Roman"/>
              </a:rPr>
              <a:t> </a:t>
            </a:r>
            <a:r>
              <a:rPr lang="en-US" sz="1000" spc="-10" dirty="0">
                <a:solidFill>
                  <a:srgbClr val="4A4A4A"/>
                </a:solidFill>
                <a:effectLst/>
                <a:latin typeface="+mn-lt"/>
                <a:ea typeface="Arial"/>
                <a:cs typeface="Times New Roman"/>
              </a:rPr>
              <a:t>or</a:t>
            </a:r>
            <a:r>
              <a:rPr lang="en-US" sz="1000" spc="-40" dirty="0">
                <a:solidFill>
                  <a:srgbClr val="4A4A4A"/>
                </a:solidFill>
                <a:effectLst/>
                <a:latin typeface="+mn-lt"/>
                <a:ea typeface="Arial"/>
                <a:cs typeface="Times New Roman"/>
              </a:rPr>
              <a:t> </a:t>
            </a:r>
            <a:r>
              <a:rPr lang="en-US" sz="1000" spc="-15" dirty="0">
                <a:solidFill>
                  <a:srgbClr val="4A4A4A"/>
                </a:solidFill>
                <a:effectLst/>
                <a:latin typeface="+mn-lt"/>
                <a:ea typeface="Arial"/>
                <a:cs typeface="Times New Roman"/>
              </a:rPr>
              <a:t>omission</a:t>
            </a:r>
            <a:r>
              <a:rPr lang="en-US" sz="1000" spc="-45" dirty="0">
                <a:solidFill>
                  <a:srgbClr val="4A4A4A"/>
                </a:solidFill>
                <a:effectLst/>
                <a:latin typeface="+mn-lt"/>
                <a:ea typeface="Arial"/>
                <a:cs typeface="Times New Roman"/>
              </a:rPr>
              <a:t> </a:t>
            </a:r>
            <a:r>
              <a:rPr lang="en-US" sz="1000" spc="-15" dirty="0">
                <a:solidFill>
                  <a:srgbClr val="4A4A4A"/>
                </a:solidFill>
                <a:effectLst/>
                <a:latin typeface="+mn-lt"/>
                <a:ea typeface="Arial"/>
                <a:cs typeface="Times New Roman"/>
              </a:rPr>
              <a:t>which</a:t>
            </a:r>
            <a:r>
              <a:rPr lang="en-US" sz="1000" spc="-45" dirty="0">
                <a:solidFill>
                  <a:srgbClr val="4A4A4A"/>
                </a:solidFill>
                <a:effectLst/>
                <a:latin typeface="+mn-lt"/>
                <a:ea typeface="Arial"/>
                <a:cs typeface="Times New Roman"/>
              </a:rPr>
              <a:t> </a:t>
            </a:r>
            <a:r>
              <a:rPr lang="en-US" sz="1000" spc="-20" dirty="0">
                <a:solidFill>
                  <a:srgbClr val="4A4A4A"/>
                </a:solidFill>
                <a:effectLst/>
                <a:latin typeface="+mn-lt"/>
                <a:ea typeface="Arial"/>
                <a:cs typeface="Times New Roman"/>
              </a:rPr>
              <a:t>may</a:t>
            </a:r>
            <a:r>
              <a:rPr lang="en-US" sz="1000" spc="-40" dirty="0">
                <a:solidFill>
                  <a:srgbClr val="4A4A4A"/>
                </a:solidFill>
                <a:effectLst/>
                <a:latin typeface="+mn-lt"/>
                <a:ea typeface="Arial"/>
                <a:cs typeface="Times New Roman"/>
              </a:rPr>
              <a:t> </a:t>
            </a:r>
            <a:r>
              <a:rPr lang="en-US" sz="1000" spc="-15" dirty="0">
                <a:solidFill>
                  <a:srgbClr val="4A4A4A"/>
                </a:solidFill>
                <a:effectLst/>
                <a:latin typeface="+mn-lt"/>
                <a:ea typeface="Arial"/>
                <a:cs typeface="Times New Roman"/>
              </a:rPr>
              <a:t>become</a:t>
            </a:r>
            <a:r>
              <a:rPr lang="en-US" sz="1000" spc="-45" dirty="0">
                <a:solidFill>
                  <a:srgbClr val="4A4A4A"/>
                </a:solidFill>
                <a:effectLst/>
                <a:latin typeface="+mn-lt"/>
                <a:ea typeface="Arial"/>
                <a:cs typeface="Times New Roman"/>
              </a:rPr>
              <a:t> </a:t>
            </a:r>
            <a:r>
              <a:rPr lang="en-US" sz="1000" spc="-20" dirty="0">
                <a:solidFill>
                  <a:srgbClr val="4A4A4A"/>
                </a:solidFill>
                <a:effectLst/>
                <a:latin typeface="+mn-lt"/>
                <a:ea typeface="Arial"/>
                <a:cs typeface="Times New Roman"/>
              </a:rPr>
              <a:t>apparen</a:t>
            </a:r>
            <a:r>
              <a:rPr lang="en-US" sz="1000" spc="-25" dirty="0">
                <a:solidFill>
                  <a:srgbClr val="4A4A4A"/>
                </a:solidFill>
                <a:effectLst/>
                <a:latin typeface="+mn-lt"/>
                <a:ea typeface="Arial"/>
                <a:cs typeface="Times New Roman"/>
              </a:rPr>
              <a:t>t</a:t>
            </a:r>
            <a:r>
              <a:rPr lang="en-US" sz="1000" spc="-40" dirty="0">
                <a:solidFill>
                  <a:srgbClr val="4A4A4A"/>
                </a:solidFill>
                <a:effectLst/>
                <a:latin typeface="+mn-lt"/>
                <a:ea typeface="Arial"/>
                <a:cs typeface="Times New Roman"/>
              </a:rPr>
              <a:t> </a:t>
            </a:r>
            <a:r>
              <a:rPr lang="en-US" sz="1000" spc="-15" dirty="0">
                <a:solidFill>
                  <a:srgbClr val="4A4A4A"/>
                </a:solidFill>
                <a:effectLst/>
                <a:latin typeface="+mn-lt"/>
                <a:ea typeface="Arial"/>
                <a:cs typeface="Times New Roman"/>
              </a:rPr>
              <a:t>after</a:t>
            </a:r>
            <a:r>
              <a:rPr lang="en-US" sz="1000" spc="-40" dirty="0">
                <a:solidFill>
                  <a:srgbClr val="4A4A4A"/>
                </a:solidFill>
                <a:effectLst/>
                <a:latin typeface="+mn-lt"/>
                <a:ea typeface="Arial"/>
                <a:cs typeface="Times New Roman"/>
              </a:rPr>
              <a:t> </a:t>
            </a:r>
            <a:r>
              <a:rPr lang="en-US" sz="1000" spc="-15" dirty="0">
                <a:solidFill>
                  <a:srgbClr val="4A4A4A"/>
                </a:solidFill>
                <a:effectLst/>
                <a:latin typeface="+mn-lt"/>
                <a:ea typeface="Arial"/>
                <a:cs typeface="Times New Roman"/>
              </a:rPr>
              <a:t>this</a:t>
            </a:r>
            <a:r>
              <a:rPr lang="en-US" sz="1000" spc="-40" dirty="0">
                <a:solidFill>
                  <a:srgbClr val="4A4A4A"/>
                </a:solidFill>
                <a:effectLst/>
                <a:latin typeface="+mn-lt"/>
                <a:ea typeface="Arial"/>
                <a:cs typeface="Times New Roman"/>
              </a:rPr>
              <a:t> </a:t>
            </a:r>
            <a:r>
              <a:rPr lang="en-US" sz="1000" spc="-20" dirty="0">
                <a:solidFill>
                  <a:srgbClr val="4A4A4A"/>
                </a:solidFill>
                <a:effectLst/>
                <a:latin typeface="+mn-lt"/>
                <a:ea typeface="Arial"/>
                <a:cs typeface="Times New Roman"/>
              </a:rPr>
              <a:t>documen</a:t>
            </a:r>
            <a:r>
              <a:rPr lang="en-US" sz="1000" spc="-25" dirty="0">
                <a:solidFill>
                  <a:srgbClr val="4A4A4A"/>
                </a:solidFill>
                <a:effectLst/>
                <a:latin typeface="+mn-lt"/>
                <a:ea typeface="Arial"/>
                <a:cs typeface="Times New Roman"/>
              </a:rPr>
              <a:t>t</a:t>
            </a:r>
            <a:r>
              <a:rPr lang="en-US" sz="1000" spc="-40" dirty="0">
                <a:solidFill>
                  <a:srgbClr val="4A4A4A"/>
                </a:solidFill>
                <a:effectLst/>
                <a:latin typeface="+mn-lt"/>
                <a:ea typeface="Arial"/>
                <a:cs typeface="Times New Roman"/>
              </a:rPr>
              <a:t> </a:t>
            </a:r>
            <a:r>
              <a:rPr lang="en-US" sz="1000" spc="-25" dirty="0">
                <a:solidFill>
                  <a:srgbClr val="4A4A4A"/>
                </a:solidFill>
                <a:effectLst/>
                <a:latin typeface="+mn-lt"/>
                <a:ea typeface="Arial"/>
                <a:cs typeface="Times New Roman"/>
              </a:rPr>
              <a:t>has</a:t>
            </a:r>
            <a:r>
              <a:rPr lang="en-US" sz="1000" spc="490" dirty="0">
                <a:solidFill>
                  <a:srgbClr val="4A4A4A"/>
                </a:solidFill>
                <a:effectLst/>
                <a:latin typeface="+mn-lt"/>
                <a:ea typeface="Arial"/>
                <a:cs typeface="Times New Roman"/>
              </a:rPr>
              <a:t> </a:t>
            </a:r>
            <a:r>
              <a:rPr lang="en-US" sz="1000" spc="-15" dirty="0">
                <a:solidFill>
                  <a:srgbClr val="4A4A4A"/>
                </a:solidFill>
                <a:effectLst/>
                <a:latin typeface="+mn-lt"/>
                <a:ea typeface="Arial"/>
                <a:cs typeface="Times New Roman"/>
              </a:rPr>
              <a:t>been</a:t>
            </a:r>
            <a:r>
              <a:rPr lang="en-US" sz="1000" spc="-40" dirty="0">
                <a:solidFill>
                  <a:srgbClr val="4A4A4A"/>
                </a:solidFill>
                <a:effectLst/>
                <a:latin typeface="+mn-lt"/>
                <a:ea typeface="Arial"/>
                <a:cs typeface="Times New Roman"/>
              </a:rPr>
              <a:t> </a:t>
            </a:r>
            <a:r>
              <a:rPr lang="en-US" sz="1000" spc="-20" dirty="0">
                <a:solidFill>
                  <a:srgbClr val="4A4A4A"/>
                </a:solidFill>
                <a:effectLst/>
                <a:latin typeface="+mn-lt"/>
                <a:ea typeface="Arial"/>
                <a:cs typeface="Times New Roman"/>
              </a:rPr>
              <a:t>issued</a:t>
            </a:r>
            <a:r>
              <a:rPr lang="en-US" sz="1000" spc="-25" dirty="0">
                <a:solidFill>
                  <a:srgbClr val="4A4A4A"/>
                </a:solidFill>
                <a:effectLst/>
                <a:latin typeface="+mn-lt"/>
                <a:ea typeface="Arial"/>
                <a:cs typeface="Times New Roman"/>
              </a:rPr>
              <a:t>.</a:t>
            </a:r>
            <a:endParaRPr lang="en-US" sz="1000" dirty="0">
              <a:solidFill>
                <a:srgbClr val="4A4A4A"/>
              </a:solidFill>
              <a:effectLst/>
              <a:latin typeface="+mn-lt"/>
              <a:ea typeface="Arial"/>
              <a:cs typeface="Times New Roman"/>
            </a:endParaRPr>
          </a:p>
          <a:p>
            <a:pPr marL="171450" lvl="0" indent="-171450">
              <a:spcBef>
                <a:spcPts val="0"/>
              </a:spcBef>
              <a:spcAft>
                <a:spcPts val="600"/>
              </a:spcAft>
              <a:buClr>
                <a:srgbClr val="38B249"/>
              </a:buClr>
              <a:buFont typeface="Wingdings" panose="05000000000000000000" pitchFamily="2" charset="2"/>
              <a:buChar char="§"/>
            </a:pPr>
            <a:r>
              <a:rPr lang="en-US" sz="1000" spc="-50" dirty="0">
                <a:solidFill>
                  <a:srgbClr val="4A4A4A"/>
                </a:solidFill>
                <a:effectLst/>
                <a:latin typeface="+mn-lt"/>
                <a:ea typeface="Wingdings 2"/>
                <a:cs typeface="Times New Roman"/>
              </a:rPr>
              <a:t>To</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the</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extent</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permitted</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by</a:t>
            </a:r>
            <a:r>
              <a:rPr lang="en-US" sz="1000" spc="-40" dirty="0">
                <a:solidFill>
                  <a:srgbClr val="4A4A4A"/>
                </a:solidFill>
                <a:effectLst/>
                <a:latin typeface="+mn-lt"/>
                <a:ea typeface="Wingdings 2"/>
                <a:cs typeface="Times New Roman"/>
              </a:rPr>
              <a:t> </a:t>
            </a:r>
            <a:r>
              <a:rPr lang="en-US" sz="1000" spc="-30" dirty="0">
                <a:solidFill>
                  <a:srgbClr val="4A4A4A"/>
                </a:solidFill>
                <a:effectLst/>
                <a:latin typeface="+mn-lt"/>
                <a:ea typeface="Wingdings 2"/>
                <a:cs typeface="Times New Roman"/>
              </a:rPr>
              <a:t>law,</a:t>
            </a:r>
            <a:r>
              <a:rPr lang="en-US" sz="1000" spc="-40" dirty="0">
                <a:solidFill>
                  <a:srgbClr val="4A4A4A"/>
                </a:solidFill>
                <a:effectLst/>
                <a:latin typeface="+mn-lt"/>
                <a:ea typeface="Wingdings 2"/>
                <a:cs typeface="Times New Roman"/>
              </a:rPr>
              <a:t> </a:t>
            </a:r>
            <a:r>
              <a:rPr lang="en-US" sz="1000" spc="-35" dirty="0">
                <a:solidFill>
                  <a:srgbClr val="4A4A4A"/>
                </a:solidFill>
                <a:effectLst/>
                <a:latin typeface="+mn-lt"/>
                <a:ea typeface="Wingdings 2"/>
                <a:cs typeface="Times New Roman"/>
              </a:rPr>
              <a:t>Toro</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and</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its</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Agents</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disclaim</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all</a:t>
            </a:r>
            <a:r>
              <a:rPr lang="en-US" sz="1000" spc="-40" dirty="0">
                <a:solidFill>
                  <a:srgbClr val="4A4A4A"/>
                </a:solidFill>
                <a:effectLst/>
                <a:latin typeface="+mn-lt"/>
                <a:ea typeface="Wingdings 2"/>
                <a:cs typeface="Times New Roman"/>
              </a:rPr>
              <a:t> </a:t>
            </a:r>
            <a:r>
              <a:rPr lang="en-US" sz="1000" spc="-25" dirty="0">
                <a:solidFill>
                  <a:srgbClr val="4A4A4A"/>
                </a:solidFill>
                <a:effectLst/>
                <a:latin typeface="+mn-lt"/>
                <a:ea typeface="Wingdings 2"/>
                <a:cs typeface="Times New Roman"/>
              </a:rPr>
              <a:t>liability,</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direct,</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indirect</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or</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consequential</a:t>
            </a:r>
            <a:r>
              <a:rPr lang="en-US" sz="1000" spc="-40" dirty="0">
                <a:solidFill>
                  <a:srgbClr val="4A4A4A"/>
                </a:solidFill>
                <a:effectLst/>
                <a:latin typeface="+mn-lt"/>
                <a:ea typeface="Wingdings 2"/>
                <a:cs typeface="Times New Roman"/>
              </a:rPr>
              <a:t> </a:t>
            </a:r>
            <a:r>
              <a:rPr lang="en-US" sz="1000" spc="-30" dirty="0">
                <a:solidFill>
                  <a:srgbClr val="4A4A4A"/>
                </a:solidFill>
                <a:effectLst/>
                <a:latin typeface="+mn-lt"/>
                <a:ea typeface="Wingdings 2"/>
                <a:cs typeface="Times New Roman"/>
              </a:rPr>
              <a:t>(and</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whether</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or</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not</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arising</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out</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of</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the</a:t>
            </a:r>
            <a:r>
              <a:rPr lang="en-US" sz="1000" spc="505"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negligence,</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default</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or</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lack</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of</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care</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of</a:t>
            </a:r>
            <a:r>
              <a:rPr lang="en-US" sz="1000" spc="-40" dirty="0">
                <a:solidFill>
                  <a:srgbClr val="4A4A4A"/>
                </a:solidFill>
                <a:effectLst/>
                <a:latin typeface="+mn-lt"/>
                <a:ea typeface="Wingdings 2"/>
                <a:cs typeface="Times New Roman"/>
              </a:rPr>
              <a:t> </a:t>
            </a:r>
            <a:r>
              <a:rPr lang="en-US" sz="1000" spc="-35" dirty="0">
                <a:solidFill>
                  <a:srgbClr val="4A4A4A"/>
                </a:solidFill>
                <a:effectLst/>
                <a:latin typeface="+mn-lt"/>
                <a:ea typeface="Wingdings 2"/>
                <a:cs typeface="Times New Roman"/>
              </a:rPr>
              <a:t>Toro</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and/or</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any</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of</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its</a:t>
            </a:r>
            <a:r>
              <a:rPr lang="en-US" sz="1000" spc="-40" dirty="0">
                <a:solidFill>
                  <a:srgbClr val="4A4A4A"/>
                </a:solidFill>
                <a:effectLst/>
                <a:latin typeface="+mn-lt"/>
                <a:ea typeface="Wingdings 2"/>
                <a:cs typeface="Times New Roman"/>
              </a:rPr>
              <a:t> </a:t>
            </a:r>
            <a:r>
              <a:rPr lang="en-US" sz="1000" spc="-30" dirty="0">
                <a:solidFill>
                  <a:srgbClr val="4A4A4A"/>
                </a:solidFill>
                <a:effectLst/>
                <a:latin typeface="+mn-lt"/>
                <a:ea typeface="Wingdings 2"/>
                <a:cs typeface="Times New Roman"/>
              </a:rPr>
              <a:t>Agents)</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for</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any</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loss</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or</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damage</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suffered</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by</a:t>
            </a:r>
            <a:r>
              <a:rPr lang="en-US" sz="1000" spc="-40" dirty="0">
                <a:solidFill>
                  <a:srgbClr val="4A4A4A"/>
                </a:solidFill>
                <a:effectLst/>
                <a:latin typeface="+mn-lt"/>
                <a:ea typeface="Wingdings 2"/>
                <a:cs typeface="Times New Roman"/>
              </a:rPr>
              <a:t> </a:t>
            </a:r>
            <a:r>
              <a:rPr lang="en-US" sz="1000" dirty="0">
                <a:solidFill>
                  <a:srgbClr val="4A4A4A"/>
                </a:solidFill>
                <a:effectLst/>
                <a:latin typeface="+mn-lt"/>
                <a:ea typeface="Wingdings 2"/>
                <a:cs typeface="Times New Roman"/>
              </a:rPr>
              <a:t>a</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Recipient</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or</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other</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persons</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arising</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out</a:t>
            </a:r>
            <a:r>
              <a:rPr lang="en-US" sz="1000" spc="-40" dirty="0">
                <a:solidFill>
                  <a:srgbClr val="4A4A4A"/>
                </a:solidFill>
                <a:effectLst/>
                <a:latin typeface="+mn-lt"/>
                <a:ea typeface="Wingdings 2"/>
                <a:cs typeface="Times New Roman"/>
              </a:rPr>
              <a:t> </a:t>
            </a:r>
            <a:r>
              <a:rPr lang="en-US" sz="1000" spc="-25" dirty="0">
                <a:solidFill>
                  <a:srgbClr val="4A4A4A"/>
                </a:solidFill>
                <a:effectLst/>
                <a:latin typeface="+mn-lt"/>
                <a:ea typeface="Wingdings 2"/>
                <a:cs typeface="Times New Roman"/>
              </a:rPr>
              <a:t>of,</a:t>
            </a:r>
            <a:r>
              <a:rPr lang="en-US" sz="1000" spc="495"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or</a:t>
            </a:r>
            <a:r>
              <a:rPr lang="en-US" sz="1000" spc="-45"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in</a:t>
            </a:r>
            <a:r>
              <a:rPr lang="en-US" sz="1000" spc="-45"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connection</a:t>
            </a:r>
            <a:r>
              <a:rPr lang="en-US" sz="1000" spc="-45"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wi</a:t>
            </a:r>
            <a:r>
              <a:rPr lang="en-US" sz="1000" spc="-25" dirty="0">
                <a:solidFill>
                  <a:srgbClr val="4A4A4A"/>
                </a:solidFill>
                <a:effectLst/>
                <a:latin typeface="+mn-lt"/>
                <a:ea typeface="Wingdings 2"/>
                <a:cs typeface="Times New Roman"/>
              </a:rPr>
              <a:t>t</a:t>
            </a:r>
            <a:r>
              <a:rPr lang="en-US" sz="1000" spc="-20" dirty="0">
                <a:solidFill>
                  <a:srgbClr val="4A4A4A"/>
                </a:solidFill>
                <a:effectLst/>
                <a:latin typeface="+mn-lt"/>
                <a:ea typeface="Wingdings 2"/>
                <a:cs typeface="Times New Roman"/>
              </a:rPr>
              <a:t>h</a:t>
            </a:r>
            <a:r>
              <a:rPr lang="en-US" sz="1000" spc="-25" dirty="0">
                <a:solidFill>
                  <a:srgbClr val="4A4A4A"/>
                </a:solidFill>
                <a:effectLst/>
                <a:latin typeface="+mn-lt"/>
                <a:ea typeface="Wingdings 2"/>
                <a:cs typeface="Times New Roman"/>
              </a:rPr>
              <a:t>,</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any</a:t>
            </a:r>
            <a:r>
              <a:rPr lang="en-US" sz="1000" spc="-40"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use</a:t>
            </a:r>
            <a:r>
              <a:rPr lang="en-US" sz="1000" spc="-45"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or</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reliance</a:t>
            </a:r>
            <a:r>
              <a:rPr lang="en-US" sz="1000" spc="-45"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on</a:t>
            </a:r>
            <a:r>
              <a:rPr lang="en-US" sz="1000" spc="-45"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this</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presen</a:t>
            </a:r>
            <a:r>
              <a:rPr lang="en-US" sz="1000" spc="-25" dirty="0">
                <a:solidFill>
                  <a:srgbClr val="4A4A4A"/>
                </a:solidFill>
                <a:effectLst/>
                <a:latin typeface="+mn-lt"/>
                <a:ea typeface="Wingdings 2"/>
                <a:cs typeface="Times New Roman"/>
              </a:rPr>
              <a:t>t</a:t>
            </a:r>
            <a:r>
              <a:rPr lang="en-US" sz="1000" spc="-20" dirty="0">
                <a:solidFill>
                  <a:srgbClr val="4A4A4A"/>
                </a:solidFill>
                <a:effectLst/>
                <a:latin typeface="+mn-lt"/>
                <a:ea typeface="Wingdings 2"/>
                <a:cs typeface="Times New Roman"/>
              </a:rPr>
              <a:t>a</a:t>
            </a:r>
            <a:r>
              <a:rPr lang="en-US" sz="1000" spc="-25" dirty="0">
                <a:solidFill>
                  <a:srgbClr val="4A4A4A"/>
                </a:solidFill>
                <a:effectLst/>
                <a:latin typeface="+mn-lt"/>
                <a:ea typeface="Wingdings 2"/>
                <a:cs typeface="Times New Roman"/>
              </a:rPr>
              <a:t>t</a:t>
            </a:r>
            <a:r>
              <a:rPr lang="en-US" sz="1000" spc="-20" dirty="0">
                <a:solidFill>
                  <a:srgbClr val="4A4A4A"/>
                </a:solidFill>
                <a:effectLst/>
                <a:latin typeface="+mn-lt"/>
                <a:ea typeface="Wingdings 2"/>
                <a:cs typeface="Times New Roman"/>
              </a:rPr>
              <a:t>ion</a:t>
            </a:r>
            <a:r>
              <a:rPr lang="en-US" sz="1000" spc="-45"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or</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in</a:t>
            </a:r>
            <a:r>
              <a:rPr lang="en-US" sz="1000" spc="-25" dirty="0">
                <a:solidFill>
                  <a:srgbClr val="4A4A4A"/>
                </a:solidFill>
                <a:effectLst/>
                <a:latin typeface="+mn-lt"/>
                <a:ea typeface="Wingdings 2"/>
                <a:cs typeface="Times New Roman"/>
              </a:rPr>
              <a:t>f</a:t>
            </a:r>
            <a:r>
              <a:rPr lang="en-US" sz="1000" spc="-20" dirty="0">
                <a:solidFill>
                  <a:srgbClr val="4A4A4A"/>
                </a:solidFill>
                <a:effectLst/>
                <a:latin typeface="+mn-lt"/>
                <a:ea typeface="Wingdings 2"/>
                <a:cs typeface="Times New Roman"/>
              </a:rPr>
              <a:t>orma</a:t>
            </a:r>
            <a:r>
              <a:rPr lang="en-US" sz="1000" spc="-25" dirty="0">
                <a:solidFill>
                  <a:srgbClr val="4A4A4A"/>
                </a:solidFill>
                <a:effectLst/>
                <a:latin typeface="+mn-lt"/>
                <a:ea typeface="Wingdings 2"/>
                <a:cs typeface="Times New Roman"/>
              </a:rPr>
              <a:t>t</a:t>
            </a:r>
            <a:r>
              <a:rPr lang="en-US" sz="1000" spc="-20" dirty="0">
                <a:solidFill>
                  <a:srgbClr val="4A4A4A"/>
                </a:solidFill>
                <a:effectLst/>
                <a:latin typeface="+mn-lt"/>
                <a:ea typeface="Wingdings 2"/>
                <a:cs typeface="Times New Roman"/>
              </a:rPr>
              <a:t>ion</a:t>
            </a:r>
            <a:r>
              <a:rPr lang="en-US" sz="1000" spc="-25" dirty="0">
                <a:solidFill>
                  <a:srgbClr val="4A4A4A"/>
                </a:solidFill>
                <a:effectLst/>
                <a:latin typeface="+mn-lt"/>
                <a:ea typeface="Wingdings 2"/>
                <a:cs typeface="Times New Roman"/>
              </a:rPr>
              <a:t>.</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All</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amoun</a:t>
            </a:r>
            <a:r>
              <a:rPr lang="en-US" sz="1000" spc="-25" dirty="0">
                <a:solidFill>
                  <a:srgbClr val="4A4A4A"/>
                </a:solidFill>
                <a:effectLst/>
                <a:latin typeface="+mn-lt"/>
                <a:ea typeface="Wingdings 2"/>
                <a:cs typeface="Times New Roman"/>
              </a:rPr>
              <a:t>t</a:t>
            </a:r>
            <a:r>
              <a:rPr lang="en-US" sz="1000" spc="-20" dirty="0">
                <a:solidFill>
                  <a:srgbClr val="4A4A4A"/>
                </a:solidFill>
                <a:effectLst/>
                <a:latin typeface="+mn-lt"/>
                <a:ea typeface="Wingdings 2"/>
                <a:cs typeface="Times New Roman"/>
              </a:rPr>
              <a:t>s</a:t>
            </a:r>
            <a:r>
              <a:rPr lang="en-US" sz="1000" spc="-40"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in</a:t>
            </a:r>
            <a:r>
              <a:rPr lang="en-US" sz="1000" spc="-45" dirty="0">
                <a:solidFill>
                  <a:srgbClr val="4A4A4A"/>
                </a:solidFill>
                <a:effectLst/>
                <a:latin typeface="+mn-lt"/>
                <a:ea typeface="Wingdings 2"/>
                <a:cs typeface="Times New Roman"/>
              </a:rPr>
              <a:t> </a:t>
            </a:r>
            <a:r>
              <a:rPr lang="en-US" sz="1000" spc="-10" dirty="0">
                <a:solidFill>
                  <a:srgbClr val="4A4A4A"/>
                </a:solidFill>
                <a:effectLst/>
                <a:latin typeface="+mn-lt"/>
                <a:ea typeface="Wingdings 2"/>
                <a:cs typeface="Times New Roman"/>
              </a:rPr>
              <a:t>A$</a:t>
            </a:r>
            <a:r>
              <a:rPr lang="en-US" sz="1000" spc="-45"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unless</a:t>
            </a:r>
            <a:r>
              <a:rPr lang="en-US" sz="1000" spc="-40" dirty="0">
                <a:solidFill>
                  <a:srgbClr val="4A4A4A"/>
                </a:solidFill>
                <a:effectLst/>
                <a:latin typeface="+mn-lt"/>
                <a:ea typeface="Wingdings 2"/>
                <a:cs typeface="Times New Roman"/>
              </a:rPr>
              <a:t> </a:t>
            </a:r>
            <a:r>
              <a:rPr lang="en-US" sz="1000" spc="-20" dirty="0">
                <a:solidFill>
                  <a:srgbClr val="4A4A4A"/>
                </a:solidFill>
                <a:effectLst/>
                <a:latin typeface="+mn-lt"/>
                <a:ea typeface="Wingdings 2"/>
                <a:cs typeface="Times New Roman"/>
              </a:rPr>
              <a:t>s</a:t>
            </a:r>
            <a:r>
              <a:rPr lang="en-US" sz="1000" spc="-25" dirty="0">
                <a:solidFill>
                  <a:srgbClr val="4A4A4A"/>
                </a:solidFill>
                <a:effectLst/>
                <a:latin typeface="+mn-lt"/>
                <a:ea typeface="Wingdings 2"/>
                <a:cs typeface="Times New Roman"/>
              </a:rPr>
              <a:t>t</a:t>
            </a:r>
            <a:r>
              <a:rPr lang="en-US" sz="1000" spc="-20" dirty="0">
                <a:solidFill>
                  <a:srgbClr val="4A4A4A"/>
                </a:solidFill>
                <a:effectLst/>
                <a:latin typeface="+mn-lt"/>
                <a:ea typeface="Wingdings 2"/>
                <a:cs typeface="Times New Roman"/>
              </a:rPr>
              <a:t>a</a:t>
            </a:r>
            <a:r>
              <a:rPr lang="en-US" sz="1000" spc="-25" dirty="0">
                <a:solidFill>
                  <a:srgbClr val="4A4A4A"/>
                </a:solidFill>
                <a:effectLst/>
                <a:latin typeface="+mn-lt"/>
                <a:ea typeface="Wingdings 2"/>
                <a:cs typeface="Times New Roman"/>
              </a:rPr>
              <a:t>t</a:t>
            </a:r>
            <a:r>
              <a:rPr lang="en-US" sz="1000" spc="-20" dirty="0">
                <a:solidFill>
                  <a:srgbClr val="4A4A4A"/>
                </a:solidFill>
                <a:effectLst/>
                <a:latin typeface="+mn-lt"/>
                <a:ea typeface="Wingdings 2"/>
                <a:cs typeface="Times New Roman"/>
              </a:rPr>
              <a:t>ed</a:t>
            </a:r>
            <a:r>
              <a:rPr lang="en-US" sz="1000" spc="-45" dirty="0">
                <a:solidFill>
                  <a:srgbClr val="4A4A4A"/>
                </a:solidFill>
                <a:effectLst/>
                <a:latin typeface="+mn-lt"/>
                <a:ea typeface="Wingdings 2"/>
                <a:cs typeface="Times New Roman"/>
              </a:rPr>
              <a:t> </a:t>
            </a:r>
            <a:r>
              <a:rPr lang="en-US" sz="1000" spc="-15" dirty="0">
                <a:solidFill>
                  <a:srgbClr val="4A4A4A"/>
                </a:solidFill>
                <a:effectLst/>
                <a:latin typeface="+mn-lt"/>
                <a:ea typeface="Wingdings 2"/>
                <a:cs typeface="Times New Roman"/>
              </a:rPr>
              <a:t>otherwise.</a:t>
            </a:r>
            <a:endParaRPr lang="en-US" sz="1000" dirty="0">
              <a:solidFill>
                <a:srgbClr val="4A4A4A"/>
              </a:solidFill>
            </a:endParaRPr>
          </a:p>
        </p:txBody>
      </p:sp>
    </p:spTree>
    <p:extLst>
      <p:ext uri="{BB962C8B-B14F-4D97-AF65-F5344CB8AC3E}">
        <p14:creationId xmlns:p14="http://schemas.microsoft.com/office/powerpoint/2010/main" val="14060805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ppendix">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userDrawn="1">
            <p:ph type="ctrTitle" hasCustomPrompt="1"/>
          </p:nvPr>
        </p:nvSpPr>
        <p:spPr>
          <a:xfrm>
            <a:off x="440910" y="4275189"/>
            <a:ext cx="5571250" cy="458920"/>
          </a:xfrm>
        </p:spPr>
        <p:txBody>
          <a:bodyPr anchor="b" anchorCtr="0">
            <a:noAutofit/>
          </a:bodyPr>
          <a:lstStyle>
            <a:lvl1pPr marL="0" indent="0" algn="l">
              <a:lnSpc>
                <a:spcPct val="100000"/>
              </a:lnSpc>
              <a:defRPr sz="3000" b="1" u="none" cap="all" spc="250" baseline="0">
                <a:solidFill>
                  <a:schemeClr val="bg1"/>
                </a:solidFill>
                <a:uFill>
                  <a:solidFill>
                    <a:srgbClr val="252E35"/>
                  </a:solidFill>
                </a:uFill>
                <a:latin typeface="Arial" panose="020B0604020202020204" pitchFamily="34" charset="0"/>
                <a:cs typeface="Arial" panose="020B0604020202020204" pitchFamily="34" charset="0"/>
              </a:defRPr>
            </a:lvl1pPr>
          </a:lstStyle>
          <a:p>
            <a:r>
              <a:rPr lang="en-US" dirty="0"/>
              <a:t>appendix</a:t>
            </a:r>
            <a:endParaRPr lang="en-AU" dirty="0"/>
          </a:p>
        </p:txBody>
      </p:sp>
    </p:spTree>
    <p:extLst>
      <p:ext uri="{BB962C8B-B14F-4D97-AF65-F5344CB8AC3E}">
        <p14:creationId xmlns:p14="http://schemas.microsoft.com/office/powerpoint/2010/main" val="15246360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userDrawn="1">
            <p:ph type="ctrTitle" hasCustomPrompt="1"/>
          </p:nvPr>
        </p:nvSpPr>
        <p:spPr>
          <a:xfrm>
            <a:off x="440910" y="4219757"/>
            <a:ext cx="5571250" cy="657037"/>
          </a:xfrm>
        </p:spPr>
        <p:txBody>
          <a:bodyPr anchor="b" anchorCtr="0">
            <a:noAutofit/>
          </a:bodyPr>
          <a:lstStyle>
            <a:lvl1pPr marL="0" indent="0" algn="l">
              <a:lnSpc>
                <a:spcPct val="100000"/>
              </a:lnSpc>
              <a:defRPr sz="4000" b="1" u="none" cap="all" spc="400" baseline="0">
                <a:solidFill>
                  <a:schemeClr val="bg1"/>
                </a:solidFill>
                <a:uFill>
                  <a:solidFill>
                    <a:srgbClr val="252E35"/>
                  </a:solidFill>
                </a:uFill>
                <a:latin typeface="Arial" panose="020B0604020202020204" pitchFamily="34" charset="0"/>
                <a:cs typeface="Arial" panose="020B0604020202020204" pitchFamily="34" charset="0"/>
              </a:defRPr>
            </a:lvl1pPr>
          </a:lstStyle>
          <a:p>
            <a:r>
              <a:rPr lang="en-US" dirty="0"/>
              <a:t>Grow with us</a:t>
            </a:r>
            <a:endParaRPr lang="en-AU" dirty="0"/>
          </a:p>
        </p:txBody>
      </p:sp>
      <p:sp>
        <p:nvSpPr>
          <p:cNvPr id="3" name="Subtitle 2"/>
          <p:cNvSpPr>
            <a:spLocks noGrp="1"/>
          </p:cNvSpPr>
          <p:nvPr userDrawn="1">
            <p:ph type="subTitle" idx="1" hasCustomPrompt="1"/>
          </p:nvPr>
        </p:nvSpPr>
        <p:spPr>
          <a:xfrm>
            <a:off x="439926" y="4903689"/>
            <a:ext cx="5572397" cy="397519"/>
          </a:xfrm>
        </p:spPr>
        <p:txBody>
          <a:bodyPr>
            <a:noAutofit/>
          </a:bodyPr>
          <a:lstStyle>
            <a:lvl1pPr marL="0" indent="0" algn="l">
              <a:buNone/>
              <a:defRPr sz="2000" b="1" cap="none" baseline="0">
                <a:solidFill>
                  <a:schemeClr val="bg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cap="none" baseline="0" dirty="0"/>
              <a:t>toroenergy.com.au</a:t>
            </a:r>
            <a:endParaRPr lang="en-AU" dirty="0"/>
          </a:p>
        </p:txBody>
      </p:sp>
    </p:spTree>
    <p:extLst>
      <p:ext uri="{BB962C8B-B14F-4D97-AF65-F5344CB8AC3E}">
        <p14:creationId xmlns:p14="http://schemas.microsoft.com/office/powerpoint/2010/main" val="15960868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Heading Alternativ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userDrawn="1">
            <p:ph type="ctrTitle" hasCustomPrompt="1"/>
          </p:nvPr>
        </p:nvSpPr>
        <p:spPr>
          <a:xfrm>
            <a:off x="440910" y="4275189"/>
            <a:ext cx="5571250" cy="458920"/>
          </a:xfrm>
        </p:spPr>
        <p:txBody>
          <a:bodyPr anchor="b" anchorCtr="0">
            <a:noAutofit/>
          </a:bodyPr>
          <a:lstStyle>
            <a:lvl1pPr marL="0" indent="0" algn="l">
              <a:lnSpc>
                <a:spcPct val="100000"/>
              </a:lnSpc>
              <a:defRPr sz="3000" b="1" u="none" cap="all" spc="250" baseline="0">
                <a:solidFill>
                  <a:schemeClr val="bg1"/>
                </a:solidFill>
                <a:uFill>
                  <a:solidFill>
                    <a:srgbClr val="252E35"/>
                  </a:solidFill>
                </a:uFill>
                <a:latin typeface="Arial" panose="020B0604020202020204" pitchFamily="34" charset="0"/>
                <a:cs typeface="Arial" panose="020B0604020202020204" pitchFamily="34" charset="0"/>
              </a:defRPr>
            </a:lvl1pPr>
          </a:lstStyle>
          <a:p>
            <a:r>
              <a:rPr lang="en-US" dirty="0"/>
              <a:t>Section heading</a:t>
            </a:r>
            <a:endParaRPr lang="en-AU" dirty="0"/>
          </a:p>
        </p:txBody>
      </p:sp>
      <p:sp>
        <p:nvSpPr>
          <p:cNvPr id="3" name="Subtitle 2"/>
          <p:cNvSpPr>
            <a:spLocks noGrp="1"/>
          </p:cNvSpPr>
          <p:nvPr userDrawn="1">
            <p:ph type="subTitle" idx="1" hasCustomPrompt="1"/>
          </p:nvPr>
        </p:nvSpPr>
        <p:spPr>
          <a:xfrm>
            <a:off x="439926" y="4761004"/>
            <a:ext cx="5572397" cy="397519"/>
          </a:xfrm>
        </p:spPr>
        <p:txBody>
          <a:bodyPr>
            <a:noAutofit/>
          </a:bodyPr>
          <a:lstStyle>
            <a:lvl1pPr marL="0" indent="0" algn="l">
              <a:buNone/>
              <a:defRPr sz="2000" b="0" cap="all" spc="170" baseline="0">
                <a:solidFill>
                  <a:schemeClr val="bg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Section subheading</a:t>
            </a:r>
            <a:endParaRPr lang="en-AU" dirty="0"/>
          </a:p>
        </p:txBody>
      </p:sp>
    </p:spTree>
    <p:extLst>
      <p:ext uri="{BB962C8B-B14F-4D97-AF65-F5344CB8AC3E}">
        <p14:creationId xmlns:p14="http://schemas.microsoft.com/office/powerpoint/2010/main" val="3615850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ing - City">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965" y="3611701"/>
            <a:ext cx="9162000" cy="3261672"/>
          </a:xfrm>
          <a:prstGeom prst="rect">
            <a:avLst/>
          </a:prstGeom>
        </p:spPr>
      </p:pic>
      <p:sp>
        <p:nvSpPr>
          <p:cNvPr id="2" name="Title 1"/>
          <p:cNvSpPr>
            <a:spLocks noGrp="1"/>
          </p:cNvSpPr>
          <p:nvPr userDrawn="1">
            <p:ph type="ctrTitle" hasCustomPrompt="1"/>
          </p:nvPr>
        </p:nvSpPr>
        <p:spPr>
          <a:xfrm>
            <a:off x="440910" y="4275189"/>
            <a:ext cx="5571250" cy="458920"/>
          </a:xfrm>
        </p:spPr>
        <p:txBody>
          <a:bodyPr anchor="b" anchorCtr="0">
            <a:noAutofit/>
          </a:bodyPr>
          <a:lstStyle>
            <a:lvl1pPr marL="0" indent="0" algn="l">
              <a:lnSpc>
                <a:spcPct val="100000"/>
              </a:lnSpc>
              <a:defRPr sz="3000" b="1" u="none" cap="all" spc="250" baseline="0">
                <a:solidFill>
                  <a:schemeClr val="bg1"/>
                </a:solidFill>
                <a:uFill>
                  <a:solidFill>
                    <a:srgbClr val="252E35"/>
                  </a:solidFill>
                </a:uFill>
                <a:latin typeface="Arial" panose="020B0604020202020204" pitchFamily="34" charset="0"/>
                <a:cs typeface="Arial" panose="020B0604020202020204" pitchFamily="34" charset="0"/>
              </a:defRPr>
            </a:lvl1pPr>
          </a:lstStyle>
          <a:p>
            <a:r>
              <a:rPr lang="en-US" dirty="0"/>
              <a:t>Section heading</a:t>
            </a:r>
            <a:endParaRPr lang="en-AU" dirty="0"/>
          </a:p>
        </p:txBody>
      </p:sp>
      <p:sp>
        <p:nvSpPr>
          <p:cNvPr id="3" name="Subtitle 2"/>
          <p:cNvSpPr>
            <a:spLocks noGrp="1"/>
          </p:cNvSpPr>
          <p:nvPr userDrawn="1">
            <p:ph type="subTitle" idx="1" hasCustomPrompt="1"/>
          </p:nvPr>
        </p:nvSpPr>
        <p:spPr>
          <a:xfrm>
            <a:off x="439926" y="4761004"/>
            <a:ext cx="5572397" cy="397519"/>
          </a:xfrm>
        </p:spPr>
        <p:txBody>
          <a:bodyPr>
            <a:noAutofit/>
          </a:bodyPr>
          <a:lstStyle>
            <a:lvl1pPr marL="0" indent="0" algn="l">
              <a:buNone/>
              <a:defRPr sz="2000" b="0" cap="all" spc="170" baseline="0">
                <a:solidFill>
                  <a:schemeClr val="bg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Section subheading</a:t>
            </a:r>
            <a:endParaRPr lang="en-AU" dirty="0"/>
          </a:p>
        </p:txBody>
      </p:sp>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860" y="-4192"/>
            <a:ext cx="9198305" cy="3618000"/>
          </a:xfrm>
          <a:prstGeom prst="rect">
            <a:avLst/>
          </a:prstGeom>
        </p:spPr>
      </p:pic>
    </p:spTree>
    <p:extLst>
      <p:ext uri="{BB962C8B-B14F-4D97-AF65-F5344CB8AC3E}">
        <p14:creationId xmlns:p14="http://schemas.microsoft.com/office/powerpoint/2010/main" val="4152244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ing - Landscap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965" y="3611701"/>
            <a:ext cx="9162000" cy="3261672"/>
          </a:xfrm>
          <a:prstGeom prst="rect">
            <a:avLst/>
          </a:prstGeom>
        </p:spPr>
      </p:pic>
      <p:sp>
        <p:nvSpPr>
          <p:cNvPr id="2" name="Title 1"/>
          <p:cNvSpPr>
            <a:spLocks noGrp="1"/>
          </p:cNvSpPr>
          <p:nvPr userDrawn="1">
            <p:ph type="ctrTitle" hasCustomPrompt="1"/>
          </p:nvPr>
        </p:nvSpPr>
        <p:spPr>
          <a:xfrm>
            <a:off x="440910" y="4275189"/>
            <a:ext cx="5571250" cy="458920"/>
          </a:xfrm>
        </p:spPr>
        <p:txBody>
          <a:bodyPr anchor="b" anchorCtr="0">
            <a:noAutofit/>
          </a:bodyPr>
          <a:lstStyle>
            <a:lvl1pPr marL="0" indent="0" algn="l">
              <a:lnSpc>
                <a:spcPct val="100000"/>
              </a:lnSpc>
              <a:defRPr sz="3000" b="1" u="none" cap="all" spc="250" baseline="0">
                <a:solidFill>
                  <a:schemeClr val="bg1"/>
                </a:solidFill>
                <a:uFill>
                  <a:solidFill>
                    <a:srgbClr val="252E35"/>
                  </a:solidFill>
                </a:uFill>
                <a:latin typeface="Arial" panose="020B0604020202020204" pitchFamily="34" charset="0"/>
                <a:cs typeface="Arial" panose="020B0604020202020204" pitchFamily="34" charset="0"/>
              </a:defRPr>
            </a:lvl1pPr>
          </a:lstStyle>
          <a:p>
            <a:r>
              <a:rPr lang="en-US" dirty="0"/>
              <a:t>Section heading</a:t>
            </a:r>
            <a:endParaRPr lang="en-AU" dirty="0"/>
          </a:p>
        </p:txBody>
      </p:sp>
      <p:sp>
        <p:nvSpPr>
          <p:cNvPr id="3" name="Subtitle 2"/>
          <p:cNvSpPr>
            <a:spLocks noGrp="1"/>
          </p:cNvSpPr>
          <p:nvPr userDrawn="1">
            <p:ph type="subTitle" idx="1" hasCustomPrompt="1"/>
          </p:nvPr>
        </p:nvSpPr>
        <p:spPr>
          <a:xfrm>
            <a:off x="439926" y="4761004"/>
            <a:ext cx="5572397" cy="397519"/>
          </a:xfrm>
        </p:spPr>
        <p:txBody>
          <a:bodyPr>
            <a:noAutofit/>
          </a:bodyPr>
          <a:lstStyle>
            <a:lvl1pPr marL="0" indent="0" algn="l">
              <a:buNone/>
              <a:defRPr sz="2000" b="0" cap="all" spc="170" baseline="0">
                <a:solidFill>
                  <a:schemeClr val="bg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Section subheading</a:t>
            </a:r>
            <a:endParaRPr lang="en-AU" dirty="0"/>
          </a:p>
        </p:txBody>
      </p:sp>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159" y="-8838"/>
            <a:ext cx="9198304" cy="3618000"/>
          </a:xfrm>
          <a:prstGeom prst="rect">
            <a:avLst/>
          </a:prstGeom>
        </p:spPr>
      </p:pic>
    </p:spTree>
    <p:extLst>
      <p:ext uri="{BB962C8B-B14F-4D97-AF65-F5344CB8AC3E}">
        <p14:creationId xmlns:p14="http://schemas.microsoft.com/office/powerpoint/2010/main" val="12017156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ing - Insert Pic">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965" y="3611701"/>
            <a:ext cx="9162000" cy="3261672"/>
          </a:xfrm>
          <a:prstGeom prst="rect">
            <a:avLst/>
          </a:prstGeom>
        </p:spPr>
      </p:pic>
      <p:sp>
        <p:nvSpPr>
          <p:cNvPr id="2" name="Title 1"/>
          <p:cNvSpPr>
            <a:spLocks noGrp="1"/>
          </p:cNvSpPr>
          <p:nvPr userDrawn="1">
            <p:ph type="ctrTitle" hasCustomPrompt="1"/>
          </p:nvPr>
        </p:nvSpPr>
        <p:spPr>
          <a:xfrm>
            <a:off x="440910" y="4275189"/>
            <a:ext cx="5571250" cy="458920"/>
          </a:xfrm>
        </p:spPr>
        <p:txBody>
          <a:bodyPr anchor="b" anchorCtr="0">
            <a:noAutofit/>
          </a:bodyPr>
          <a:lstStyle>
            <a:lvl1pPr marL="0" indent="0" algn="l">
              <a:lnSpc>
                <a:spcPct val="100000"/>
              </a:lnSpc>
              <a:defRPr sz="3000" b="1" u="none" cap="all" spc="250" baseline="0">
                <a:solidFill>
                  <a:schemeClr val="bg1"/>
                </a:solidFill>
                <a:uFill>
                  <a:solidFill>
                    <a:srgbClr val="252E35"/>
                  </a:solidFill>
                </a:uFill>
                <a:latin typeface="Arial" panose="020B0604020202020204" pitchFamily="34" charset="0"/>
                <a:cs typeface="Arial" panose="020B0604020202020204" pitchFamily="34" charset="0"/>
              </a:defRPr>
            </a:lvl1pPr>
          </a:lstStyle>
          <a:p>
            <a:r>
              <a:rPr lang="en-US" dirty="0"/>
              <a:t>Section heading</a:t>
            </a:r>
            <a:endParaRPr lang="en-AU" dirty="0"/>
          </a:p>
        </p:txBody>
      </p:sp>
      <p:sp>
        <p:nvSpPr>
          <p:cNvPr id="3" name="Subtitle 2"/>
          <p:cNvSpPr>
            <a:spLocks noGrp="1"/>
          </p:cNvSpPr>
          <p:nvPr userDrawn="1">
            <p:ph type="subTitle" idx="1" hasCustomPrompt="1"/>
          </p:nvPr>
        </p:nvSpPr>
        <p:spPr>
          <a:xfrm>
            <a:off x="439926" y="4761004"/>
            <a:ext cx="5572397" cy="397519"/>
          </a:xfrm>
        </p:spPr>
        <p:txBody>
          <a:bodyPr>
            <a:noAutofit/>
          </a:bodyPr>
          <a:lstStyle>
            <a:lvl1pPr marL="0" indent="0" algn="l">
              <a:buNone/>
              <a:defRPr sz="2000" b="0" cap="all" spc="170" baseline="0">
                <a:solidFill>
                  <a:schemeClr val="bg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Section subheading</a:t>
            </a:r>
            <a:endParaRPr lang="en-AU" dirty="0"/>
          </a:p>
        </p:txBody>
      </p:sp>
      <p:sp>
        <p:nvSpPr>
          <p:cNvPr id="7" name="Picture Placeholder 6"/>
          <p:cNvSpPr>
            <a:spLocks noGrp="1"/>
          </p:cNvSpPr>
          <p:nvPr>
            <p:ph type="pic" sz="quarter" idx="10"/>
          </p:nvPr>
        </p:nvSpPr>
        <p:spPr>
          <a:xfrm>
            <a:off x="-1" y="0"/>
            <a:ext cx="9144000" cy="3618000"/>
          </a:xfrm>
        </p:spPr>
        <p:txBody>
          <a:bodyPr/>
          <a:lstStyle/>
          <a:p>
            <a:r>
              <a:rPr lang="en-US" dirty="0"/>
              <a:t>Click icon to add picture</a:t>
            </a:r>
          </a:p>
        </p:txBody>
      </p:sp>
    </p:spTree>
    <p:extLst>
      <p:ext uri="{BB962C8B-B14F-4D97-AF65-F5344CB8AC3E}">
        <p14:creationId xmlns:p14="http://schemas.microsoft.com/office/powerpoint/2010/main" val="3244863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079712"/>
          </a:xfrm>
          <a:prstGeom prst="rect">
            <a:avLst/>
          </a:prstGeom>
        </p:spPr>
      </p:pic>
      <p:sp>
        <p:nvSpPr>
          <p:cNvPr id="2" name="Title 1"/>
          <p:cNvSpPr>
            <a:spLocks noGrp="1"/>
          </p:cNvSpPr>
          <p:nvPr>
            <p:ph type="title" hasCustomPrompt="1"/>
          </p:nvPr>
        </p:nvSpPr>
        <p:spPr/>
        <p:txBody>
          <a:bodyPr>
            <a:noAutofit/>
          </a:bodyPr>
          <a:lstStyle>
            <a:lvl1pPr>
              <a:defRPr cap="all" baseline="0"/>
            </a:lvl1pPr>
          </a:lstStyle>
          <a:p>
            <a:r>
              <a:rPr lang="en-US" dirty="0"/>
              <a:t>Slide heading</a:t>
            </a:r>
            <a:endParaRPr lang="en-AU" dirty="0"/>
          </a:p>
        </p:txBody>
      </p:sp>
      <p:sp>
        <p:nvSpPr>
          <p:cNvPr id="3" name="Content Placeholder 2"/>
          <p:cNvSpPr>
            <a:spLocks noGrp="1"/>
          </p:cNvSpPr>
          <p:nvPr>
            <p:ph idx="1"/>
          </p:nvPr>
        </p:nvSpPr>
        <p:spPr>
          <a:xfrm>
            <a:off x="457200" y="1988840"/>
            <a:ext cx="8208000" cy="3905244"/>
          </a:xfrm>
        </p:spPr>
        <p:txBody>
          <a:bodyPr>
            <a:noAutofit/>
          </a:bodyPr>
          <a:lstStyle>
            <a:lvl1pPr>
              <a:spcAft>
                <a:spcPts val="600"/>
              </a:spcAft>
              <a:defRPr sz="1500">
                <a:solidFill>
                  <a:srgbClr val="4A4A4A"/>
                </a:solidFill>
              </a:defRPr>
            </a:lvl1pPr>
            <a:lvl2pPr marL="447675" indent="-195263">
              <a:spcAft>
                <a:spcPts val="600"/>
              </a:spcAft>
              <a:buSzPct val="80000"/>
              <a:defRPr sz="1500">
                <a:solidFill>
                  <a:srgbClr val="4A4A4A"/>
                </a:solidFill>
              </a:defRPr>
            </a:lvl2pPr>
            <a:lvl3pPr marL="627063" indent="-179388">
              <a:spcAft>
                <a:spcPts val="600"/>
              </a:spcAft>
              <a:defRPr sz="1500">
                <a:solidFill>
                  <a:srgbClr val="4A4A4A"/>
                </a:solidFill>
              </a:defRPr>
            </a:lvl3pPr>
            <a:lvl4pPr>
              <a:defRPr sz="1800">
                <a:solidFill>
                  <a:srgbClr val="5C6268"/>
                </a:solidFill>
              </a:defRPr>
            </a:lvl4pPr>
            <a:lvl5pPr>
              <a:defRPr sz="1800">
                <a:solidFill>
                  <a:srgbClr val="5C6268"/>
                </a:solidFill>
              </a:defRPr>
            </a:lvl5pPr>
          </a:lstStyle>
          <a:p>
            <a:pPr lvl="0"/>
            <a:r>
              <a:rPr lang="en-US"/>
              <a:t>Click to edit Master text styles</a:t>
            </a:r>
          </a:p>
          <a:p>
            <a:pPr lvl="1"/>
            <a:r>
              <a:rPr lang="en-US"/>
              <a:t>Second level</a:t>
            </a:r>
          </a:p>
          <a:p>
            <a:pPr lvl="2"/>
            <a:r>
              <a:rPr lang="en-US"/>
              <a:t>Third level</a:t>
            </a:r>
          </a:p>
        </p:txBody>
      </p:sp>
      <p:sp>
        <p:nvSpPr>
          <p:cNvPr id="4" name="Date Placeholder 3"/>
          <p:cNvSpPr>
            <a:spLocks noGrp="1"/>
          </p:cNvSpPr>
          <p:nvPr>
            <p:ph type="dt" sz="half" idx="10"/>
          </p:nvPr>
        </p:nvSpPr>
        <p:spPr/>
        <p:txBody>
          <a:bodyPr/>
          <a:lstStyle/>
          <a:p>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CEA3B86A-D8D9-41B4-AC9E-71B6F5E22BD6}" type="slidenum">
              <a:rPr lang="en-AU" smtClean="0"/>
              <a:t>‹#›</a:t>
            </a:fld>
            <a:endParaRPr lang="en-AU" dirty="0"/>
          </a:p>
        </p:txBody>
      </p:sp>
      <p:sp>
        <p:nvSpPr>
          <p:cNvPr id="11" name="Text Placeholder 10"/>
          <p:cNvSpPr>
            <a:spLocks noGrp="1"/>
          </p:cNvSpPr>
          <p:nvPr>
            <p:ph type="body" sz="quarter" idx="13" hasCustomPrompt="1"/>
          </p:nvPr>
        </p:nvSpPr>
        <p:spPr>
          <a:xfrm>
            <a:off x="459434" y="1511548"/>
            <a:ext cx="8208000" cy="405284"/>
          </a:xfrm>
        </p:spPr>
        <p:txBody>
          <a:bodyPr>
            <a:noAutofit/>
          </a:bodyPr>
          <a:lstStyle>
            <a:lvl1pPr marL="0" indent="0">
              <a:buNone/>
              <a:defRPr sz="1500" b="1" cap="all" spc="200" baseline="0">
                <a:solidFill>
                  <a:srgbClr val="38B249"/>
                </a:solidFill>
                <a:latin typeface="+mn-lt"/>
              </a:defRPr>
            </a:lvl1pPr>
          </a:lstStyle>
          <a:p>
            <a:pPr lvl="0"/>
            <a:r>
              <a:rPr lang="en-US" dirty="0"/>
              <a:t>Level 1 heading</a:t>
            </a:r>
            <a:endParaRPr lang="en-AU" dirty="0"/>
          </a:p>
        </p:txBody>
      </p:sp>
    </p:spTree>
    <p:extLst>
      <p:ext uri="{BB962C8B-B14F-4D97-AF65-F5344CB8AC3E}">
        <p14:creationId xmlns:p14="http://schemas.microsoft.com/office/powerpoint/2010/main" val="2664212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079712"/>
          </a:xfrm>
          <a:prstGeom prst="rect">
            <a:avLst/>
          </a:prstGeom>
        </p:spPr>
      </p:pic>
      <p:sp>
        <p:nvSpPr>
          <p:cNvPr id="2" name="Title 1"/>
          <p:cNvSpPr>
            <a:spLocks noGrp="1"/>
          </p:cNvSpPr>
          <p:nvPr>
            <p:ph type="title" hasCustomPrompt="1"/>
          </p:nvPr>
        </p:nvSpPr>
        <p:spPr/>
        <p:txBody>
          <a:bodyPr>
            <a:noAutofit/>
          </a:bodyPr>
          <a:lstStyle>
            <a:lvl1pPr>
              <a:defRPr cap="all" baseline="0"/>
            </a:lvl1pPr>
          </a:lstStyle>
          <a:p>
            <a:r>
              <a:rPr lang="en-US" dirty="0"/>
              <a:t>Slide heading</a:t>
            </a:r>
            <a:endParaRPr lang="en-AU" dirty="0"/>
          </a:p>
        </p:txBody>
      </p:sp>
      <p:sp>
        <p:nvSpPr>
          <p:cNvPr id="4" name="Date Placeholder 3"/>
          <p:cNvSpPr>
            <a:spLocks noGrp="1"/>
          </p:cNvSpPr>
          <p:nvPr>
            <p:ph type="dt" sz="half" idx="10"/>
          </p:nvPr>
        </p:nvSpPr>
        <p:spPr/>
        <p:txBody>
          <a:bodyPr/>
          <a:lstStyle/>
          <a:p>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CEA3B86A-D8D9-41B4-AC9E-71B6F5E22BD6}" type="slidenum">
              <a:rPr lang="en-AU" smtClean="0"/>
              <a:t>‹#›</a:t>
            </a:fld>
            <a:endParaRPr lang="en-AU" dirty="0"/>
          </a:p>
        </p:txBody>
      </p:sp>
      <p:sp>
        <p:nvSpPr>
          <p:cNvPr id="9" name="Content Placeholder 2"/>
          <p:cNvSpPr>
            <a:spLocks noGrp="1"/>
          </p:cNvSpPr>
          <p:nvPr>
            <p:ph idx="1"/>
          </p:nvPr>
        </p:nvSpPr>
        <p:spPr>
          <a:xfrm>
            <a:off x="457200" y="1484784"/>
            <a:ext cx="8137386" cy="4409300"/>
          </a:xfrm>
        </p:spPr>
        <p:txBody>
          <a:bodyPr>
            <a:noAutofit/>
          </a:bodyPr>
          <a:lstStyle>
            <a:lvl1pPr>
              <a:spcAft>
                <a:spcPts val="600"/>
              </a:spcAft>
              <a:defRPr sz="1500">
                <a:solidFill>
                  <a:srgbClr val="4A4A4A"/>
                </a:solidFill>
              </a:defRPr>
            </a:lvl1pPr>
            <a:lvl2pPr marL="447675" indent="-195263">
              <a:spcAft>
                <a:spcPts val="600"/>
              </a:spcAft>
              <a:buSzPct val="80000"/>
              <a:defRPr sz="1500">
                <a:solidFill>
                  <a:srgbClr val="4A4A4A"/>
                </a:solidFill>
              </a:defRPr>
            </a:lvl2pPr>
            <a:lvl3pPr marL="627063" indent="-179388">
              <a:spcAft>
                <a:spcPts val="600"/>
              </a:spcAft>
              <a:defRPr sz="1500">
                <a:solidFill>
                  <a:srgbClr val="4A4A4A"/>
                </a:solidFill>
              </a:defRPr>
            </a:lvl3pPr>
            <a:lvl4pPr>
              <a:defRPr sz="1800">
                <a:solidFill>
                  <a:srgbClr val="5C6268"/>
                </a:solidFill>
              </a:defRPr>
            </a:lvl4pPr>
            <a:lvl5pPr>
              <a:defRPr sz="1800">
                <a:solidFill>
                  <a:srgbClr val="5C6268"/>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6418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Two Contents">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079712"/>
          </a:xfrm>
          <a:prstGeom prst="rect">
            <a:avLst/>
          </a:prstGeom>
        </p:spPr>
      </p:pic>
      <p:sp>
        <p:nvSpPr>
          <p:cNvPr id="2" name="Title 1"/>
          <p:cNvSpPr>
            <a:spLocks noGrp="1"/>
          </p:cNvSpPr>
          <p:nvPr>
            <p:ph type="title" hasCustomPrompt="1"/>
          </p:nvPr>
        </p:nvSpPr>
        <p:spPr/>
        <p:txBody>
          <a:bodyPr>
            <a:noAutofit/>
          </a:bodyPr>
          <a:lstStyle>
            <a:lvl1pPr>
              <a:defRPr cap="all" baseline="0"/>
            </a:lvl1pPr>
          </a:lstStyle>
          <a:p>
            <a:r>
              <a:rPr lang="en-US" dirty="0"/>
              <a:t>Slide heading</a:t>
            </a:r>
            <a:endParaRPr lang="en-AU" dirty="0"/>
          </a:p>
        </p:txBody>
      </p:sp>
      <p:sp>
        <p:nvSpPr>
          <p:cNvPr id="3" name="Content Placeholder 2"/>
          <p:cNvSpPr>
            <a:spLocks noGrp="1"/>
          </p:cNvSpPr>
          <p:nvPr>
            <p:ph idx="1"/>
          </p:nvPr>
        </p:nvSpPr>
        <p:spPr>
          <a:xfrm>
            <a:off x="457200" y="1484784"/>
            <a:ext cx="3852000" cy="4409300"/>
          </a:xfrm>
        </p:spPr>
        <p:txBody>
          <a:bodyPr>
            <a:noAutofit/>
          </a:bodyPr>
          <a:lstStyle>
            <a:lvl1pPr>
              <a:spcAft>
                <a:spcPts val="600"/>
              </a:spcAft>
              <a:defRPr sz="1500">
                <a:solidFill>
                  <a:srgbClr val="4A4A4A"/>
                </a:solidFill>
              </a:defRPr>
            </a:lvl1pPr>
            <a:lvl2pPr marL="447675" indent="-195263">
              <a:spcAft>
                <a:spcPts val="600"/>
              </a:spcAft>
              <a:buSzPct val="80000"/>
              <a:defRPr sz="1500">
                <a:solidFill>
                  <a:srgbClr val="4A4A4A"/>
                </a:solidFill>
              </a:defRPr>
            </a:lvl2pPr>
            <a:lvl3pPr marL="627063" indent="-179388">
              <a:spcAft>
                <a:spcPts val="600"/>
              </a:spcAft>
              <a:defRPr sz="1500">
                <a:solidFill>
                  <a:srgbClr val="4A4A4A"/>
                </a:solidFill>
              </a:defRPr>
            </a:lvl3pPr>
            <a:lvl4pPr>
              <a:defRPr sz="1800">
                <a:solidFill>
                  <a:srgbClr val="5C6268"/>
                </a:solidFill>
              </a:defRPr>
            </a:lvl4pPr>
            <a:lvl5pPr>
              <a:defRPr sz="1800">
                <a:solidFill>
                  <a:srgbClr val="5C6268"/>
                </a:solidFill>
              </a:defRPr>
            </a:lvl5pPr>
          </a:lstStyle>
          <a:p>
            <a:pPr lvl="0"/>
            <a:r>
              <a:rPr lang="en-US"/>
              <a:t>Click to edit Master text styles</a:t>
            </a:r>
          </a:p>
          <a:p>
            <a:pPr lvl="1"/>
            <a:r>
              <a:rPr lang="en-US"/>
              <a:t>Second level</a:t>
            </a:r>
          </a:p>
          <a:p>
            <a:pPr lvl="2"/>
            <a:r>
              <a:rPr lang="en-US"/>
              <a:t>Third level</a:t>
            </a:r>
          </a:p>
        </p:txBody>
      </p:sp>
      <p:sp>
        <p:nvSpPr>
          <p:cNvPr id="4" name="Date Placeholder 3"/>
          <p:cNvSpPr>
            <a:spLocks noGrp="1"/>
          </p:cNvSpPr>
          <p:nvPr>
            <p:ph type="dt" sz="half" idx="10"/>
          </p:nvPr>
        </p:nvSpPr>
        <p:spPr/>
        <p:txBody>
          <a:bodyPr/>
          <a:lstStyle/>
          <a:p>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CEA3B86A-D8D9-41B4-AC9E-71B6F5E22BD6}" type="slidenum">
              <a:rPr lang="en-AU" smtClean="0"/>
              <a:t>‹#›</a:t>
            </a:fld>
            <a:endParaRPr lang="en-AU" dirty="0"/>
          </a:p>
        </p:txBody>
      </p:sp>
      <p:sp>
        <p:nvSpPr>
          <p:cNvPr id="10" name="Content Placeholder 2"/>
          <p:cNvSpPr>
            <a:spLocks noGrp="1"/>
          </p:cNvSpPr>
          <p:nvPr>
            <p:ph idx="14"/>
          </p:nvPr>
        </p:nvSpPr>
        <p:spPr>
          <a:xfrm>
            <a:off x="4761413" y="1484784"/>
            <a:ext cx="3852000" cy="4409300"/>
          </a:xfrm>
        </p:spPr>
        <p:txBody>
          <a:bodyPr>
            <a:noAutofit/>
          </a:bodyPr>
          <a:lstStyle>
            <a:lvl1pPr>
              <a:spcAft>
                <a:spcPts val="600"/>
              </a:spcAft>
              <a:defRPr sz="1500">
                <a:solidFill>
                  <a:srgbClr val="4A4A4A"/>
                </a:solidFill>
              </a:defRPr>
            </a:lvl1pPr>
            <a:lvl2pPr marL="447675" indent="-195263">
              <a:spcAft>
                <a:spcPts val="600"/>
              </a:spcAft>
              <a:buSzPct val="80000"/>
              <a:defRPr sz="1500">
                <a:solidFill>
                  <a:srgbClr val="4A4A4A"/>
                </a:solidFill>
              </a:defRPr>
            </a:lvl2pPr>
            <a:lvl3pPr marL="627063" indent="-179388">
              <a:spcAft>
                <a:spcPts val="600"/>
              </a:spcAft>
              <a:defRPr sz="1500">
                <a:solidFill>
                  <a:srgbClr val="4A4A4A"/>
                </a:solidFill>
              </a:defRPr>
            </a:lvl3pPr>
            <a:lvl4pPr>
              <a:defRPr sz="1800">
                <a:solidFill>
                  <a:srgbClr val="5C6268"/>
                </a:solidFill>
              </a:defRPr>
            </a:lvl4pPr>
            <a:lvl5pPr>
              <a:defRPr sz="1800">
                <a:solidFill>
                  <a:srgbClr val="5C6268"/>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86455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079712"/>
          </a:xfrm>
          <a:prstGeom prst="rect">
            <a:avLst/>
          </a:prstGeom>
        </p:spPr>
      </p:pic>
      <p:sp>
        <p:nvSpPr>
          <p:cNvPr id="2" name="Title 1"/>
          <p:cNvSpPr>
            <a:spLocks noGrp="1"/>
          </p:cNvSpPr>
          <p:nvPr>
            <p:ph type="title" hasCustomPrompt="1"/>
          </p:nvPr>
        </p:nvSpPr>
        <p:spPr/>
        <p:txBody>
          <a:bodyPr>
            <a:noAutofit/>
          </a:bodyPr>
          <a:lstStyle>
            <a:lvl1pPr>
              <a:defRPr cap="all" baseline="0"/>
            </a:lvl1pPr>
          </a:lstStyle>
          <a:p>
            <a:r>
              <a:rPr lang="en-US" dirty="0"/>
              <a:t>Slide heading</a:t>
            </a:r>
            <a:endParaRPr lang="en-AU" dirty="0"/>
          </a:p>
        </p:txBody>
      </p:sp>
      <p:sp>
        <p:nvSpPr>
          <p:cNvPr id="3" name="Content Placeholder 2"/>
          <p:cNvSpPr>
            <a:spLocks noGrp="1"/>
          </p:cNvSpPr>
          <p:nvPr>
            <p:ph idx="1"/>
          </p:nvPr>
        </p:nvSpPr>
        <p:spPr>
          <a:xfrm>
            <a:off x="457200" y="1484784"/>
            <a:ext cx="3852000" cy="4409300"/>
          </a:xfrm>
        </p:spPr>
        <p:txBody>
          <a:bodyPr>
            <a:noAutofit/>
          </a:bodyPr>
          <a:lstStyle>
            <a:lvl1pPr>
              <a:spcAft>
                <a:spcPts val="600"/>
              </a:spcAft>
              <a:defRPr sz="1500">
                <a:solidFill>
                  <a:srgbClr val="4A4A4A"/>
                </a:solidFill>
              </a:defRPr>
            </a:lvl1pPr>
            <a:lvl2pPr marL="447675" indent="-195263">
              <a:spcAft>
                <a:spcPts val="600"/>
              </a:spcAft>
              <a:buSzPct val="80000"/>
              <a:defRPr sz="1500">
                <a:solidFill>
                  <a:srgbClr val="4A4A4A"/>
                </a:solidFill>
              </a:defRPr>
            </a:lvl2pPr>
            <a:lvl3pPr marL="627063" indent="-179388">
              <a:spcAft>
                <a:spcPts val="600"/>
              </a:spcAft>
              <a:defRPr sz="1500">
                <a:solidFill>
                  <a:srgbClr val="4A4A4A"/>
                </a:solidFill>
              </a:defRPr>
            </a:lvl3pPr>
            <a:lvl4pPr>
              <a:defRPr sz="1800">
                <a:solidFill>
                  <a:srgbClr val="5C6268"/>
                </a:solidFill>
              </a:defRPr>
            </a:lvl4pPr>
            <a:lvl5pPr>
              <a:defRPr sz="1800">
                <a:solidFill>
                  <a:srgbClr val="5C6268"/>
                </a:solidFill>
              </a:defRPr>
            </a:lvl5pPr>
          </a:lstStyle>
          <a:p>
            <a:pPr lvl="0"/>
            <a:r>
              <a:rPr lang="en-US"/>
              <a:t>Click to edit Master text styles</a:t>
            </a:r>
          </a:p>
          <a:p>
            <a:pPr lvl="1"/>
            <a:r>
              <a:rPr lang="en-US"/>
              <a:t>Second level</a:t>
            </a:r>
          </a:p>
          <a:p>
            <a:pPr lvl="2"/>
            <a:r>
              <a:rPr lang="en-US"/>
              <a:t>Third level</a:t>
            </a:r>
          </a:p>
        </p:txBody>
      </p:sp>
      <p:sp>
        <p:nvSpPr>
          <p:cNvPr id="4" name="Date Placeholder 3"/>
          <p:cNvSpPr>
            <a:spLocks noGrp="1"/>
          </p:cNvSpPr>
          <p:nvPr>
            <p:ph type="dt" sz="half" idx="10"/>
          </p:nvPr>
        </p:nvSpPr>
        <p:spPr/>
        <p:txBody>
          <a:bodyPr/>
          <a:lstStyle/>
          <a:p>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CEA3B86A-D8D9-41B4-AC9E-71B6F5E22BD6}" type="slidenum">
              <a:rPr lang="en-AU" smtClean="0"/>
              <a:t>‹#›</a:t>
            </a:fld>
            <a:endParaRPr lang="en-AU" dirty="0"/>
          </a:p>
        </p:txBody>
      </p:sp>
      <p:sp>
        <p:nvSpPr>
          <p:cNvPr id="9" name="Picture Placeholder 8"/>
          <p:cNvSpPr>
            <a:spLocks noGrp="1"/>
          </p:cNvSpPr>
          <p:nvPr>
            <p:ph type="pic" sz="quarter" idx="15"/>
          </p:nvPr>
        </p:nvSpPr>
        <p:spPr>
          <a:xfrm>
            <a:off x="4788024" y="1484313"/>
            <a:ext cx="3816226" cy="4392612"/>
          </a:xfrm>
        </p:spPr>
        <p:txBody>
          <a:bodyPr>
            <a:noAutofit/>
          </a:bodyPr>
          <a:lstStyle/>
          <a:p>
            <a:r>
              <a:rPr lang="en-US" dirty="0"/>
              <a:t>Click icon to add picture</a:t>
            </a:r>
          </a:p>
        </p:txBody>
      </p:sp>
    </p:spTree>
    <p:extLst>
      <p:ext uri="{BB962C8B-B14F-4D97-AF65-F5344CB8AC3E}">
        <p14:creationId xmlns:p14="http://schemas.microsoft.com/office/powerpoint/2010/main" val="3798614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s and Tex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079712"/>
          </a:xfrm>
          <a:prstGeom prst="rect">
            <a:avLst/>
          </a:prstGeom>
        </p:spPr>
      </p:pic>
      <p:sp>
        <p:nvSpPr>
          <p:cNvPr id="2" name="Title 1"/>
          <p:cNvSpPr>
            <a:spLocks noGrp="1"/>
          </p:cNvSpPr>
          <p:nvPr>
            <p:ph type="title" hasCustomPrompt="1"/>
          </p:nvPr>
        </p:nvSpPr>
        <p:spPr/>
        <p:txBody>
          <a:bodyPr>
            <a:noAutofit/>
          </a:bodyPr>
          <a:lstStyle>
            <a:lvl1pPr>
              <a:defRPr cap="all" baseline="0"/>
            </a:lvl1pPr>
          </a:lstStyle>
          <a:p>
            <a:r>
              <a:rPr lang="en-US" dirty="0"/>
              <a:t>Slide heading</a:t>
            </a:r>
            <a:endParaRPr lang="en-AU" dirty="0"/>
          </a:p>
        </p:txBody>
      </p:sp>
      <p:sp>
        <p:nvSpPr>
          <p:cNvPr id="3" name="Content Placeholder 2"/>
          <p:cNvSpPr>
            <a:spLocks noGrp="1"/>
          </p:cNvSpPr>
          <p:nvPr>
            <p:ph idx="1"/>
          </p:nvPr>
        </p:nvSpPr>
        <p:spPr>
          <a:xfrm>
            <a:off x="457200" y="2135792"/>
            <a:ext cx="3852000" cy="3758292"/>
          </a:xfrm>
        </p:spPr>
        <p:txBody>
          <a:bodyPr>
            <a:noAutofit/>
          </a:bodyPr>
          <a:lstStyle>
            <a:lvl1pPr>
              <a:spcAft>
                <a:spcPts val="600"/>
              </a:spcAft>
              <a:defRPr sz="1500">
                <a:solidFill>
                  <a:srgbClr val="4A4A4A"/>
                </a:solidFill>
              </a:defRPr>
            </a:lvl1pPr>
            <a:lvl2pPr marL="447675" indent="-195263">
              <a:spcAft>
                <a:spcPts val="600"/>
              </a:spcAft>
              <a:buSzPct val="80000"/>
              <a:defRPr sz="1500">
                <a:solidFill>
                  <a:srgbClr val="4A4A4A"/>
                </a:solidFill>
              </a:defRPr>
            </a:lvl2pPr>
            <a:lvl3pPr marL="627063" indent="-179388">
              <a:spcAft>
                <a:spcPts val="600"/>
              </a:spcAft>
              <a:defRPr sz="1500">
                <a:solidFill>
                  <a:srgbClr val="4A4A4A"/>
                </a:solidFill>
              </a:defRPr>
            </a:lvl3pPr>
            <a:lvl4pPr>
              <a:defRPr sz="1800">
                <a:solidFill>
                  <a:srgbClr val="5C6268"/>
                </a:solidFill>
              </a:defRPr>
            </a:lvl4pPr>
            <a:lvl5pPr>
              <a:defRPr sz="1800">
                <a:solidFill>
                  <a:srgbClr val="5C6268"/>
                </a:solidFill>
              </a:defRPr>
            </a:lvl5pPr>
          </a:lstStyle>
          <a:p>
            <a:pPr lvl="0"/>
            <a:r>
              <a:rPr lang="en-US"/>
              <a:t>Click to edit Master text styles</a:t>
            </a:r>
          </a:p>
          <a:p>
            <a:pPr lvl="1"/>
            <a:r>
              <a:rPr lang="en-US"/>
              <a:t>Second level</a:t>
            </a:r>
          </a:p>
          <a:p>
            <a:pPr lvl="2"/>
            <a:r>
              <a:rPr lang="en-US"/>
              <a:t>Third level</a:t>
            </a:r>
          </a:p>
        </p:txBody>
      </p:sp>
      <p:sp>
        <p:nvSpPr>
          <p:cNvPr id="4" name="Date Placeholder 3"/>
          <p:cNvSpPr>
            <a:spLocks noGrp="1"/>
          </p:cNvSpPr>
          <p:nvPr>
            <p:ph type="dt" sz="half" idx="10"/>
          </p:nvPr>
        </p:nvSpPr>
        <p:spPr/>
        <p:txBody>
          <a:bodyPr/>
          <a:lstStyle/>
          <a:p>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CEA3B86A-D8D9-41B4-AC9E-71B6F5E22BD6}" type="slidenum">
              <a:rPr lang="en-AU" smtClean="0"/>
              <a:t>‹#›</a:t>
            </a:fld>
            <a:endParaRPr lang="en-AU" dirty="0"/>
          </a:p>
        </p:txBody>
      </p:sp>
      <p:sp>
        <p:nvSpPr>
          <p:cNvPr id="10" name="Text Placeholder 10"/>
          <p:cNvSpPr>
            <a:spLocks noGrp="1"/>
          </p:cNvSpPr>
          <p:nvPr>
            <p:ph type="body" sz="quarter" idx="13" hasCustomPrompt="1"/>
          </p:nvPr>
        </p:nvSpPr>
        <p:spPr>
          <a:xfrm>
            <a:off x="459434" y="1511548"/>
            <a:ext cx="3824534" cy="405284"/>
          </a:xfrm>
        </p:spPr>
        <p:txBody>
          <a:bodyPr>
            <a:noAutofit/>
          </a:bodyPr>
          <a:lstStyle>
            <a:lvl1pPr marL="0" indent="0">
              <a:buNone/>
              <a:defRPr sz="1500" b="1" cap="all" spc="200" baseline="0">
                <a:solidFill>
                  <a:srgbClr val="38B249"/>
                </a:solidFill>
                <a:latin typeface="+mn-lt"/>
              </a:defRPr>
            </a:lvl1pPr>
          </a:lstStyle>
          <a:p>
            <a:pPr lvl="0"/>
            <a:r>
              <a:rPr lang="en-US" dirty="0"/>
              <a:t>Level 1 heading</a:t>
            </a:r>
            <a:endParaRPr lang="en-AU" dirty="0"/>
          </a:p>
        </p:txBody>
      </p:sp>
      <p:sp>
        <p:nvSpPr>
          <p:cNvPr id="11" name="Text Placeholder 10"/>
          <p:cNvSpPr>
            <a:spLocks noGrp="1"/>
          </p:cNvSpPr>
          <p:nvPr>
            <p:ph type="body" sz="quarter" idx="16" hasCustomPrompt="1"/>
          </p:nvPr>
        </p:nvSpPr>
        <p:spPr>
          <a:xfrm>
            <a:off x="4779716" y="1511548"/>
            <a:ext cx="3824534" cy="405284"/>
          </a:xfrm>
        </p:spPr>
        <p:txBody>
          <a:bodyPr>
            <a:noAutofit/>
          </a:bodyPr>
          <a:lstStyle>
            <a:lvl1pPr marL="0" indent="0">
              <a:buNone/>
              <a:defRPr sz="1500" b="1" cap="all" spc="200" baseline="0">
                <a:solidFill>
                  <a:srgbClr val="38B249"/>
                </a:solidFill>
                <a:latin typeface="+mn-lt"/>
              </a:defRPr>
            </a:lvl1pPr>
          </a:lstStyle>
          <a:p>
            <a:pPr lvl="0"/>
            <a:r>
              <a:rPr lang="en-US" dirty="0"/>
              <a:t>Level 1 heading</a:t>
            </a:r>
            <a:endParaRPr lang="en-AU" dirty="0"/>
          </a:p>
        </p:txBody>
      </p:sp>
      <p:sp>
        <p:nvSpPr>
          <p:cNvPr id="12" name="Content Placeholder 2"/>
          <p:cNvSpPr>
            <a:spLocks noGrp="1"/>
          </p:cNvSpPr>
          <p:nvPr>
            <p:ph idx="17"/>
          </p:nvPr>
        </p:nvSpPr>
        <p:spPr>
          <a:xfrm>
            <a:off x="4788024" y="2132856"/>
            <a:ext cx="3852000" cy="3758292"/>
          </a:xfrm>
        </p:spPr>
        <p:txBody>
          <a:bodyPr>
            <a:noAutofit/>
          </a:bodyPr>
          <a:lstStyle>
            <a:lvl1pPr>
              <a:spcAft>
                <a:spcPts val="600"/>
              </a:spcAft>
              <a:defRPr sz="1500">
                <a:solidFill>
                  <a:srgbClr val="4A4A4A"/>
                </a:solidFill>
              </a:defRPr>
            </a:lvl1pPr>
            <a:lvl2pPr marL="447675" indent="-195263">
              <a:spcAft>
                <a:spcPts val="600"/>
              </a:spcAft>
              <a:buSzPct val="80000"/>
              <a:defRPr sz="1500">
                <a:solidFill>
                  <a:srgbClr val="4A4A4A"/>
                </a:solidFill>
              </a:defRPr>
            </a:lvl2pPr>
            <a:lvl3pPr marL="627063" indent="-179388">
              <a:spcAft>
                <a:spcPts val="600"/>
              </a:spcAft>
              <a:defRPr sz="1500">
                <a:solidFill>
                  <a:srgbClr val="4A4A4A"/>
                </a:solidFill>
              </a:defRPr>
            </a:lvl3pPr>
            <a:lvl4pPr>
              <a:defRPr sz="1800">
                <a:solidFill>
                  <a:srgbClr val="5C6268"/>
                </a:solidFill>
              </a:defRPr>
            </a:lvl4pPr>
            <a:lvl5pPr>
              <a:defRPr sz="1800">
                <a:solidFill>
                  <a:srgbClr val="5C6268"/>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428618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457199" y="283517"/>
            <a:ext cx="5626969" cy="490066"/>
          </a:xfrm>
          <a:prstGeom prst="rect">
            <a:avLst/>
          </a:prstGeom>
        </p:spPr>
        <p:txBody>
          <a:bodyPr vert="horz" lIns="91440" tIns="45720" rIns="91440" bIns="45720" rtlCol="0" anchor="ctr" anchorCtr="0">
            <a:normAutofit/>
          </a:bodyPr>
          <a:lstStyle/>
          <a:p>
            <a:r>
              <a:rPr lang="en-US"/>
              <a:t>Click to edit Master title style</a:t>
            </a:r>
            <a:endParaRPr lang="en-AU" dirty="0"/>
          </a:p>
        </p:txBody>
      </p:sp>
      <p:sp>
        <p:nvSpPr>
          <p:cNvPr id="3" name="Text Placeholder 2"/>
          <p:cNvSpPr>
            <a:spLocks noGrp="1"/>
          </p:cNvSpPr>
          <p:nvPr userDrawn="1">
            <p:ph type="body" idx="1"/>
          </p:nvPr>
        </p:nvSpPr>
        <p:spPr>
          <a:xfrm>
            <a:off x="457198" y="1350325"/>
            <a:ext cx="8208000" cy="4382931"/>
          </a:xfrm>
          <a:prstGeom prst="rect">
            <a:avLst/>
          </a:prstGeom>
        </p:spPr>
        <p:txBody>
          <a:bodyPr vert="horz" lIns="91440" tIns="45720" rIns="91440" bIns="45720" rtlCol="0">
            <a:noAutofit/>
          </a:bodyPr>
          <a:lstStyle/>
          <a:p>
            <a:pPr lvl="0"/>
            <a:r>
              <a:rPr lang="en-US" dirty="0"/>
              <a:t>Click to edit Master text styles</a:t>
            </a:r>
          </a:p>
        </p:txBody>
      </p:sp>
      <p:sp>
        <p:nvSpPr>
          <p:cNvPr id="4" name="Date Placeholder 3"/>
          <p:cNvSpPr>
            <a:spLocks noGrp="1"/>
          </p:cNvSpPr>
          <p:nvPr>
            <p:ph type="dt" sz="half" idx="2"/>
          </p:nvPr>
        </p:nvSpPr>
        <p:spPr>
          <a:xfrm>
            <a:off x="323528" y="6381328"/>
            <a:ext cx="2133600" cy="365125"/>
          </a:xfrm>
          <a:prstGeom prst="rect">
            <a:avLst/>
          </a:prstGeom>
        </p:spPr>
        <p:txBody>
          <a:bodyPr vert="horz" lIns="91440" tIns="45720" rIns="91440" bIns="45720" rtlCol="0" anchor="ctr"/>
          <a:lstStyle>
            <a:lvl1pPr algn="l">
              <a:defRPr sz="1000">
                <a:solidFill>
                  <a:srgbClr val="4A4A4A"/>
                </a:solidFill>
              </a:defRPr>
            </a:lvl1pPr>
          </a:lstStyle>
          <a:p>
            <a:endParaRPr lang="en-AU" dirty="0"/>
          </a:p>
        </p:txBody>
      </p:sp>
      <p:sp>
        <p:nvSpPr>
          <p:cNvPr id="5" name="Footer Placeholder 4"/>
          <p:cNvSpPr>
            <a:spLocks noGrp="1"/>
          </p:cNvSpPr>
          <p:nvPr userDrawn="1">
            <p:ph type="ftr" sz="quarter" idx="3"/>
          </p:nvPr>
        </p:nvSpPr>
        <p:spPr>
          <a:xfrm>
            <a:off x="2990528" y="6381328"/>
            <a:ext cx="2895600" cy="365125"/>
          </a:xfrm>
          <a:prstGeom prst="rect">
            <a:avLst/>
          </a:prstGeom>
        </p:spPr>
        <p:txBody>
          <a:bodyPr vert="horz" lIns="91440" tIns="45720" rIns="91440" bIns="45720" rtlCol="0" anchor="ctr"/>
          <a:lstStyle>
            <a:lvl1pPr algn="ctr">
              <a:defRPr sz="1000">
                <a:solidFill>
                  <a:srgbClr val="4A4A4A"/>
                </a:solidFill>
              </a:defRPr>
            </a:lvl1pPr>
          </a:lstStyle>
          <a:p>
            <a:endParaRPr lang="en-AU" dirty="0"/>
          </a:p>
        </p:txBody>
      </p:sp>
      <p:sp>
        <p:nvSpPr>
          <p:cNvPr id="6" name="Slide Number Placeholder 5"/>
          <p:cNvSpPr>
            <a:spLocks noGrp="1"/>
          </p:cNvSpPr>
          <p:nvPr userDrawn="1">
            <p:ph type="sldNum" sz="quarter" idx="4"/>
          </p:nvPr>
        </p:nvSpPr>
        <p:spPr>
          <a:xfrm>
            <a:off x="8244408" y="6381328"/>
            <a:ext cx="370384" cy="365125"/>
          </a:xfrm>
          <a:prstGeom prst="rect">
            <a:avLst/>
          </a:prstGeom>
        </p:spPr>
        <p:txBody>
          <a:bodyPr vert="horz" lIns="91440" tIns="45720" rIns="91440" bIns="45720" rtlCol="0" anchor="ctr"/>
          <a:lstStyle>
            <a:lvl1pPr algn="r">
              <a:defRPr sz="1000">
                <a:solidFill>
                  <a:srgbClr val="4A4A4A"/>
                </a:solidFill>
              </a:defRPr>
            </a:lvl1pPr>
          </a:lstStyle>
          <a:p>
            <a:fld id="{CEA3B86A-D8D9-41B4-AC9E-71B6F5E22BD6}"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72" r:id="rId1"/>
    <p:sldLayoutId id="2147483680" r:id="rId2"/>
    <p:sldLayoutId id="2147483681" r:id="rId3"/>
    <p:sldLayoutId id="2147483673" r:id="rId4"/>
    <p:sldLayoutId id="2147483669" r:id="rId5"/>
    <p:sldLayoutId id="2147483685" r:id="rId6"/>
    <p:sldLayoutId id="2147483676" r:id="rId7"/>
    <p:sldLayoutId id="2147483679" r:id="rId8"/>
    <p:sldLayoutId id="2147483688" r:id="rId9"/>
    <p:sldLayoutId id="2147483682" r:id="rId10"/>
    <p:sldLayoutId id="2147483678" r:id="rId11"/>
    <p:sldLayoutId id="2147483683" r:id="rId12"/>
    <p:sldLayoutId id="2147483684" r:id="rId13"/>
    <p:sldLayoutId id="2147483686" r:id="rId14"/>
    <p:sldLayoutId id="2147483675" r:id="rId15"/>
    <p:sldLayoutId id="2147483677" r:id="rId16"/>
    <p:sldLayoutId id="2147483687" r:id="rId17"/>
    <p:sldLayoutId id="2147483674" r:id="rId18"/>
  </p:sldLayoutIdLst>
  <p:hf hdr="0" ftr="0" dt="0"/>
  <p:txStyles>
    <p:titleStyle>
      <a:lvl1pPr algn="l" defTabSz="914400" rtl="0" eaLnBrk="1" latinLnBrk="0" hangingPunct="1">
        <a:spcBef>
          <a:spcPct val="0"/>
        </a:spcBef>
        <a:buNone/>
        <a:defRPr sz="2000" b="1" kern="1200" spc="200" baseline="0">
          <a:solidFill>
            <a:schemeClr val="bg1"/>
          </a:solidFill>
          <a:latin typeface="+mn-lt"/>
          <a:ea typeface="+mj-ea"/>
          <a:cs typeface="+mj-cs"/>
        </a:defRPr>
      </a:lvl1pPr>
    </p:titleStyle>
    <p:bodyStyle>
      <a:lvl1pPr marL="216000" indent="-216000" algn="l" defTabSz="914400" rtl="0" eaLnBrk="1" latinLnBrk="0" hangingPunct="1">
        <a:spcBef>
          <a:spcPct val="20000"/>
        </a:spcBef>
        <a:spcAft>
          <a:spcPts val="600"/>
        </a:spcAft>
        <a:buClr>
          <a:srgbClr val="38B249"/>
        </a:buClr>
        <a:buSzPct val="120000"/>
        <a:buFont typeface="Wingdings" pitchFamily="2" charset="2"/>
        <a:buChar char="§"/>
        <a:defRPr sz="1500" kern="1200">
          <a:solidFill>
            <a:srgbClr val="4A4A4A"/>
          </a:solidFill>
          <a:latin typeface="+mn-lt"/>
          <a:ea typeface="+mn-ea"/>
          <a:cs typeface="+mn-cs"/>
        </a:defRPr>
      </a:lvl1pPr>
      <a:lvl2pPr marL="742950" indent="-285750" algn="l" defTabSz="914400" rtl="0" eaLnBrk="1" latinLnBrk="0" hangingPunct="1">
        <a:spcBef>
          <a:spcPct val="20000"/>
        </a:spcBef>
        <a:buClr>
          <a:srgbClr val="38B249"/>
        </a:buClr>
        <a:buFont typeface="Arial" pitchFamily="34" charset="0"/>
        <a:buChar char="–"/>
        <a:defRPr sz="1500" kern="1200">
          <a:solidFill>
            <a:srgbClr val="4A4A4A"/>
          </a:solidFill>
          <a:latin typeface="+mn-lt"/>
          <a:ea typeface="+mn-ea"/>
          <a:cs typeface="+mn-cs"/>
        </a:defRPr>
      </a:lvl2pPr>
      <a:lvl3pPr marL="1143000" indent="-228600" algn="l" defTabSz="914400" rtl="0" eaLnBrk="1" latinLnBrk="0" hangingPunct="1">
        <a:spcBef>
          <a:spcPct val="20000"/>
        </a:spcBef>
        <a:buClr>
          <a:srgbClr val="38B249"/>
        </a:buClr>
        <a:buFont typeface="Arial" pitchFamily="34" charset="0"/>
        <a:buChar char="•"/>
        <a:defRPr sz="1500" kern="1200">
          <a:solidFill>
            <a:srgbClr val="4A4A4A"/>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865217" y="5733256"/>
            <a:ext cx="1584175" cy="288925"/>
          </a:xfrm>
        </p:spPr>
        <p:txBody>
          <a:bodyPr/>
          <a:lstStyle/>
          <a:p>
            <a:r>
              <a:rPr lang="en-AU" dirty="0"/>
              <a:t>September 2019</a:t>
            </a:r>
          </a:p>
        </p:txBody>
      </p:sp>
      <p:sp>
        <p:nvSpPr>
          <p:cNvPr id="4" name="Title 1"/>
          <p:cNvSpPr txBox="1">
            <a:spLocks/>
          </p:cNvSpPr>
          <p:nvPr/>
        </p:nvSpPr>
        <p:spPr>
          <a:xfrm>
            <a:off x="552848" y="3933056"/>
            <a:ext cx="8208912" cy="1008112"/>
          </a:xfrm>
          <a:prstGeom prst="rect">
            <a:avLst/>
          </a:prstGeom>
        </p:spPr>
        <p:txBody>
          <a:bodyPr vert="horz" lIns="91440" tIns="45720" rIns="91440" bIns="45720" rtlCol="0" anchor="b" anchorCtr="0">
            <a:noAutofit/>
          </a:bodyPr>
          <a:lstStyle>
            <a:lvl1pPr marL="0" indent="0" algn="l" defTabSz="914400" rtl="0" eaLnBrk="1" latinLnBrk="0" hangingPunct="1">
              <a:lnSpc>
                <a:spcPct val="100000"/>
              </a:lnSpc>
              <a:spcBef>
                <a:spcPct val="0"/>
              </a:spcBef>
              <a:buNone/>
              <a:defRPr sz="3000" b="1" u="none" kern="1200" cap="all" spc="250" baseline="0">
                <a:solidFill>
                  <a:schemeClr val="bg1"/>
                </a:solidFill>
                <a:uFill>
                  <a:solidFill>
                    <a:srgbClr val="252E35"/>
                  </a:solidFill>
                </a:uFill>
                <a:latin typeface="Arial" panose="020B0604020202020204" pitchFamily="34" charset="0"/>
                <a:ea typeface="+mj-ea"/>
                <a:cs typeface="Arial" panose="020B0604020202020204" pitchFamily="34" charset="0"/>
              </a:defRPr>
            </a:lvl1pPr>
          </a:lstStyle>
          <a:p>
            <a:pPr algn="ctr"/>
            <a:r>
              <a:rPr lang="en-US" sz="3200" i="1" cap="none" dirty="0"/>
              <a:t>Yandal Gold Project </a:t>
            </a:r>
          </a:p>
          <a:p>
            <a:pPr algn="ctr"/>
            <a:r>
              <a:rPr lang="en-US" sz="1800" i="1" cap="none" dirty="0"/>
              <a:t>Western Australia</a:t>
            </a:r>
          </a:p>
        </p:txBody>
      </p:sp>
    </p:spTree>
    <p:extLst>
      <p:ext uri="{BB962C8B-B14F-4D97-AF65-F5344CB8AC3E}">
        <p14:creationId xmlns:p14="http://schemas.microsoft.com/office/powerpoint/2010/main" val="17132565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EA3B86A-D8D9-41B4-AC9E-71B6F5E22BD6}" type="slidenum">
              <a:rPr lang="en-AU" smtClean="0"/>
              <a:t>10</a:t>
            </a:fld>
            <a:endParaRPr lang="en-AU" dirty="0"/>
          </a:p>
        </p:txBody>
      </p:sp>
      <p:sp>
        <p:nvSpPr>
          <p:cNvPr id="6" name="Rectangle 5">
            <a:extLst>
              <a:ext uri="{FF2B5EF4-FFF2-40B4-BE49-F238E27FC236}">
                <a16:creationId xmlns:a16="http://schemas.microsoft.com/office/drawing/2014/main" id="{9ADD6AA6-EBAB-4306-8BDD-8EF118E4C85D}"/>
              </a:ext>
            </a:extLst>
          </p:cNvPr>
          <p:cNvSpPr/>
          <p:nvPr/>
        </p:nvSpPr>
        <p:spPr>
          <a:xfrm>
            <a:off x="251520" y="1412776"/>
            <a:ext cx="7776864" cy="1785104"/>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7800" indent="-168275">
              <a:spcBef>
                <a:spcPts val="600"/>
              </a:spcBef>
              <a:spcAft>
                <a:spcPts val="600"/>
              </a:spcAft>
              <a:buSzPct val="100000"/>
              <a:buFont typeface="Wingdings" panose="05000000000000000000" pitchFamily="2" charset="2"/>
              <a:buChar char="§"/>
              <a:tabLst>
                <a:tab pos="195476" algn="l"/>
              </a:tabLst>
            </a:pPr>
            <a:r>
              <a:rPr lang="en-US" sz="1400" b="1" dirty="0">
                <a:latin typeface="Arial" panose="020B0604020202020204" pitchFamily="34" charset="0"/>
                <a:cs typeface="Arial" panose="020B0604020202020204" pitchFamily="34" charset="0"/>
              </a:rPr>
              <a:t>Prime land position in the heart of the Yandal Greenstone Belt.</a:t>
            </a:r>
          </a:p>
          <a:p>
            <a:pPr marL="177800" indent="-168275">
              <a:spcBef>
                <a:spcPts val="600"/>
              </a:spcBef>
              <a:spcAft>
                <a:spcPts val="600"/>
              </a:spcAft>
              <a:buSzPct val="100000"/>
              <a:buFont typeface="Wingdings" panose="05000000000000000000" pitchFamily="2" charset="2"/>
              <a:buChar char="§"/>
              <a:tabLst>
                <a:tab pos="195476" algn="l"/>
              </a:tabLst>
            </a:pPr>
            <a:r>
              <a:rPr lang="en-US" sz="1400" b="1" dirty="0">
                <a:latin typeface="Arial" panose="020B0604020202020204" pitchFamily="34" charset="0"/>
                <a:cs typeface="Arial" panose="020B0604020202020204" pitchFamily="34" charset="0"/>
              </a:rPr>
              <a:t>Underexplored for gold.  </a:t>
            </a:r>
          </a:p>
          <a:p>
            <a:pPr marL="177800" indent="-168275">
              <a:spcBef>
                <a:spcPts val="600"/>
              </a:spcBef>
              <a:spcAft>
                <a:spcPts val="600"/>
              </a:spcAft>
              <a:buSzPct val="100000"/>
              <a:buFont typeface="Wingdings" panose="05000000000000000000" pitchFamily="2" charset="2"/>
              <a:buChar char="§"/>
              <a:tabLst>
                <a:tab pos="195476" algn="l"/>
              </a:tabLst>
            </a:pPr>
            <a:r>
              <a:rPr lang="en-US" sz="1400" b="1" dirty="0">
                <a:latin typeface="Arial" panose="020B0604020202020204" pitchFamily="34" charset="0"/>
                <a:cs typeface="Arial" panose="020B0604020202020204" pitchFamily="34" charset="0"/>
              </a:rPr>
              <a:t>Imminent maiden RC drill program to test high priority gold targets.</a:t>
            </a:r>
          </a:p>
          <a:p>
            <a:pPr marL="177800" indent="-168275">
              <a:spcBef>
                <a:spcPts val="600"/>
              </a:spcBef>
              <a:spcAft>
                <a:spcPts val="600"/>
              </a:spcAft>
              <a:buSzPct val="100000"/>
              <a:buFont typeface="Wingdings" panose="05000000000000000000" pitchFamily="2" charset="2"/>
              <a:buChar char="§"/>
              <a:tabLst>
                <a:tab pos="195476" algn="l"/>
              </a:tabLst>
            </a:pPr>
            <a:r>
              <a:rPr lang="en-US" sz="1400" b="1" dirty="0">
                <a:latin typeface="Arial" panose="020B0604020202020204" pitchFamily="34" charset="0"/>
                <a:cs typeface="Arial" panose="020B0604020202020204" pitchFamily="34" charset="0"/>
              </a:rPr>
              <a:t>Uranium and vanadium optionality – test work and resource estimation ongoing. </a:t>
            </a:r>
          </a:p>
          <a:p>
            <a:pPr marL="177800" indent="-168275">
              <a:spcBef>
                <a:spcPts val="600"/>
              </a:spcBef>
              <a:spcAft>
                <a:spcPts val="600"/>
              </a:spcAft>
              <a:buSzPct val="100000"/>
              <a:buFont typeface="Wingdings" panose="05000000000000000000" pitchFamily="2" charset="2"/>
              <a:buChar char="§"/>
              <a:tabLst>
                <a:tab pos="195476" algn="l"/>
              </a:tabLst>
            </a:pPr>
            <a:r>
              <a:rPr lang="en-US" sz="1400" b="1" dirty="0">
                <a:latin typeface="Arial" panose="020B0604020202020204" pitchFamily="34" charset="0"/>
                <a:cs typeface="Arial" panose="020B0604020202020204" pitchFamily="34" charset="0"/>
              </a:rPr>
              <a:t>Excellent exploration upside. </a:t>
            </a:r>
          </a:p>
        </p:txBody>
      </p:sp>
      <p:sp>
        <p:nvSpPr>
          <p:cNvPr id="8" name="Title 1"/>
          <p:cNvSpPr>
            <a:spLocks noGrp="1"/>
          </p:cNvSpPr>
          <p:nvPr>
            <p:ph type="title"/>
          </p:nvPr>
        </p:nvSpPr>
        <p:spPr>
          <a:xfrm>
            <a:off x="251520" y="418654"/>
            <a:ext cx="5626969" cy="490066"/>
          </a:xfrm>
        </p:spPr>
        <p:txBody>
          <a:bodyPr/>
          <a:lstStyle/>
          <a:p>
            <a:r>
              <a:rPr lang="en-AU" dirty="0"/>
              <a:t>Why Toro? </a:t>
            </a:r>
          </a:p>
        </p:txBody>
      </p:sp>
      <p:pic>
        <p:nvPicPr>
          <p:cNvPr id="9" name="Picture 8"/>
          <p:cNvPicPr>
            <a:picLocks noChangeAspect="1"/>
          </p:cNvPicPr>
          <p:nvPr/>
        </p:nvPicPr>
        <p:blipFill>
          <a:blip r:embed="rId2"/>
          <a:stretch>
            <a:fillRect/>
          </a:stretch>
        </p:blipFill>
        <p:spPr>
          <a:xfrm>
            <a:off x="326472" y="3356992"/>
            <a:ext cx="8493678" cy="2712552"/>
          </a:xfrm>
          <a:prstGeom prst="rect">
            <a:avLst/>
          </a:prstGeom>
        </p:spPr>
      </p:pic>
    </p:spTree>
    <p:extLst>
      <p:ext uri="{BB962C8B-B14F-4D97-AF65-F5344CB8AC3E}">
        <p14:creationId xmlns:p14="http://schemas.microsoft.com/office/powerpoint/2010/main" val="36694271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EA3B86A-D8D9-41B4-AC9E-71B6F5E22BD6}" type="slidenum">
              <a:rPr lang="en-AU" smtClean="0"/>
              <a:t>11</a:t>
            </a:fld>
            <a:endParaRPr lang="en-AU" dirty="0"/>
          </a:p>
        </p:txBody>
      </p:sp>
      <p:sp>
        <p:nvSpPr>
          <p:cNvPr id="5" name="Title 1"/>
          <p:cNvSpPr txBox="1">
            <a:spLocks/>
          </p:cNvSpPr>
          <p:nvPr/>
        </p:nvSpPr>
        <p:spPr>
          <a:xfrm>
            <a:off x="251520" y="418654"/>
            <a:ext cx="5390256" cy="490066"/>
          </a:xfrm>
          <a:prstGeom prst="rect">
            <a:avLst/>
          </a:prstGeom>
        </p:spPr>
        <p:txBody>
          <a:bodyPr vert="horz" lIns="91440" tIns="45720" rIns="91440" bIns="45720" rtlCol="0" anchor="ctr" anchorCtr="0">
            <a:noAutofit/>
          </a:bodyPr>
          <a:lstStyle>
            <a:lvl1pPr algn="l" defTabSz="914400" rtl="0" eaLnBrk="1" latinLnBrk="0" hangingPunct="1">
              <a:spcBef>
                <a:spcPct val="0"/>
              </a:spcBef>
              <a:buNone/>
              <a:defRPr sz="2000" b="1" kern="1200" cap="all" spc="200" baseline="0">
                <a:solidFill>
                  <a:schemeClr val="bg1"/>
                </a:solidFill>
                <a:latin typeface="+mn-lt"/>
                <a:ea typeface="+mj-ea"/>
                <a:cs typeface="+mj-cs"/>
              </a:defRPr>
            </a:lvl1pPr>
          </a:lstStyle>
          <a:p>
            <a:r>
              <a:rPr lang="en-AU" dirty="0"/>
              <a:t>APPENDIX 1 - references</a:t>
            </a:r>
          </a:p>
        </p:txBody>
      </p:sp>
      <p:sp>
        <p:nvSpPr>
          <p:cNvPr id="7" name="Rectangle 6">
            <a:extLst>
              <a:ext uri="{FF2B5EF4-FFF2-40B4-BE49-F238E27FC236}">
                <a16:creationId xmlns:a16="http://schemas.microsoft.com/office/drawing/2014/main" id="{FB39994D-E894-4A30-913A-E1598CE6E67B}"/>
              </a:ext>
            </a:extLst>
          </p:cNvPr>
          <p:cNvSpPr/>
          <p:nvPr/>
        </p:nvSpPr>
        <p:spPr>
          <a:xfrm>
            <a:off x="251520" y="1436147"/>
            <a:ext cx="8568630" cy="3985706"/>
          </a:xfrm>
          <a:prstGeom prst="rect">
            <a:avLst/>
          </a:prstGeom>
        </p:spPr>
        <p:txBody>
          <a:bodyPr wrap="square">
            <a:spAutoFit/>
          </a:bodyPr>
          <a:lstStyle/>
          <a:p>
            <a:pPr marL="182563" indent="-182563">
              <a:spcBef>
                <a:spcPts val="600"/>
              </a:spcBef>
              <a:spcAft>
                <a:spcPts val="600"/>
              </a:spcAft>
              <a:buFont typeface="Wingdings" panose="05000000000000000000" pitchFamily="2" charset="2"/>
              <a:buChar char="§"/>
              <a:tabLst>
                <a:tab pos="2971800" algn="ctr"/>
                <a:tab pos="5943600" algn="r"/>
              </a:tabLst>
            </a:pPr>
            <a:r>
              <a:rPr lang="en-AU" sz="1200" dirty="0">
                <a:latin typeface="Arial" panose="020B0604020202020204" pitchFamily="34" charset="0"/>
                <a:ea typeface="Calibri" panose="020F0502020204030204" pitchFamily="34" charset="0"/>
                <a:cs typeface="Times New Roman" panose="02020603050405020304" pitchFamily="18" charset="0"/>
              </a:rPr>
              <a:t>Echo Resources Limited  ASX release August 22</a:t>
            </a:r>
            <a:r>
              <a:rPr lang="en-AU" sz="1200" baseline="30000" dirty="0">
                <a:latin typeface="Arial" panose="020B0604020202020204" pitchFamily="34" charset="0"/>
                <a:ea typeface="Calibri" panose="020F0502020204030204" pitchFamily="34" charset="0"/>
                <a:cs typeface="Times New Roman" panose="02020603050405020304" pitchFamily="18" charset="0"/>
              </a:rPr>
              <a:t>nd</a:t>
            </a:r>
            <a:r>
              <a:rPr lang="en-AU" sz="1200" dirty="0">
                <a:latin typeface="Arial" panose="020B0604020202020204" pitchFamily="34" charset="0"/>
                <a:ea typeface="Calibri" panose="020F0502020204030204" pitchFamily="34" charset="0"/>
                <a:cs typeface="Times New Roman" panose="02020603050405020304" pitchFamily="18" charset="0"/>
              </a:rPr>
              <a:t> 2017.</a:t>
            </a:r>
          </a:p>
          <a:p>
            <a:pPr marL="182563" indent="-182563">
              <a:spcBef>
                <a:spcPts val="600"/>
              </a:spcBef>
              <a:spcAft>
                <a:spcPts val="600"/>
              </a:spcAft>
              <a:buFont typeface="Wingdings" panose="05000000000000000000" pitchFamily="2" charset="2"/>
              <a:buChar char="§"/>
              <a:tabLst>
                <a:tab pos="2971800" algn="ctr"/>
                <a:tab pos="5943600" algn="r"/>
              </a:tabLst>
            </a:pPr>
            <a:r>
              <a:rPr lang="en-AU" sz="1200" dirty="0">
                <a:latin typeface="Arial" panose="020B0604020202020204" pitchFamily="34" charset="0"/>
                <a:ea typeface="Calibri" panose="020F0502020204030204" pitchFamily="34" charset="0"/>
                <a:cs typeface="Times New Roman" panose="02020603050405020304" pitchFamily="18" charset="0"/>
              </a:rPr>
              <a:t>	Phillips, G. N, and Anand, R. R. (2000) Importance of the Yandal greenstone belt, In Yandal Greenstone Belt Regolith, Geology and Mineralisation, (eds) Phillips, G. N, and Anand, R. R., CRC for Landscape Evolution and Mineral Exploration, AIG Bulletin No. 32, July 2000.</a:t>
            </a:r>
          </a:p>
          <a:p>
            <a:pPr marL="182563" indent="-182563">
              <a:spcBef>
                <a:spcPts val="600"/>
              </a:spcBef>
              <a:spcAft>
                <a:spcPts val="600"/>
              </a:spcAft>
              <a:buFont typeface="Wingdings" panose="05000000000000000000" pitchFamily="2" charset="2"/>
              <a:buChar char="§"/>
              <a:tabLst>
                <a:tab pos="2971800" algn="ctr"/>
                <a:tab pos="5943600" algn="r"/>
              </a:tabLst>
            </a:pPr>
            <a:r>
              <a:rPr lang="en-AU" sz="1200" dirty="0">
                <a:latin typeface="Arial" panose="020B0604020202020204" pitchFamily="34" charset="0"/>
                <a:ea typeface="Calibri" panose="020F0502020204030204" pitchFamily="34" charset="0"/>
                <a:cs typeface="Times New Roman" panose="02020603050405020304" pitchFamily="18" charset="0"/>
              </a:rPr>
              <a:t>	Echo Resources Limited Mineral Resource and Ore Reserve Estimates, refer to ASX Release November 27</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2017.</a:t>
            </a:r>
          </a:p>
          <a:p>
            <a:pPr>
              <a:tabLst>
                <a:tab pos="2971800" algn="ctr"/>
                <a:tab pos="5943600" algn="r"/>
              </a:tabLst>
            </a:pPr>
            <a:endParaRPr lang="en-AU" sz="1200" dirty="0">
              <a:latin typeface="Arial" panose="020B0604020202020204" pitchFamily="34" charset="0"/>
              <a:ea typeface="Calibri" panose="020F0502020204030204" pitchFamily="34" charset="0"/>
              <a:cs typeface="Times New Roman" panose="02020603050405020304" pitchFamily="18" charset="0"/>
            </a:endParaRPr>
          </a:p>
          <a:p>
            <a:pPr>
              <a:tabLst>
                <a:tab pos="2971800" algn="ctr"/>
                <a:tab pos="5943600" algn="r"/>
              </a:tabLst>
            </a:pPr>
            <a:endParaRPr lang="en-AU" sz="1200" dirty="0">
              <a:latin typeface="Arial" panose="020B0604020202020204" pitchFamily="34" charset="0"/>
              <a:ea typeface="Calibri" panose="020F0502020204030204" pitchFamily="34" charset="0"/>
              <a:cs typeface="Times New Roman" panose="02020603050405020304" pitchFamily="18" charset="0"/>
            </a:endParaRPr>
          </a:p>
          <a:p>
            <a:pPr>
              <a:tabLst>
                <a:tab pos="2971800" algn="ctr"/>
                <a:tab pos="5943600" algn="r"/>
              </a:tabLst>
            </a:pPr>
            <a:r>
              <a:rPr lang="en-AU" sz="1200" dirty="0">
                <a:latin typeface="Arial" panose="020B0604020202020204" pitchFamily="34" charset="0"/>
                <a:ea typeface="Calibri" panose="020F0502020204030204" pitchFamily="34" charset="0"/>
                <a:cs typeface="Times New Roman" panose="02020603050405020304" pitchFamily="18" charset="0"/>
              </a:rPr>
              <a:t>For further information on the beneficiation and processing improvements on the Wiluna Uranium Project please refer to ASX announcements of 18</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May, 29</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August, 28</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September 2016, 20</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April, 20</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June, </a:t>
            </a:r>
          </a:p>
          <a:p>
            <a:pPr>
              <a:tabLst>
                <a:tab pos="2971800" algn="ctr"/>
                <a:tab pos="5943600" algn="r"/>
              </a:tabLst>
            </a:pPr>
            <a:r>
              <a:rPr lang="en-AU" sz="1200" dirty="0">
                <a:latin typeface="Arial" panose="020B0604020202020204" pitchFamily="34" charset="0"/>
                <a:ea typeface="Calibri" panose="020F0502020204030204" pitchFamily="34" charset="0"/>
                <a:cs typeface="Times New Roman" panose="02020603050405020304" pitchFamily="18" charset="0"/>
              </a:rPr>
              <a:t>27</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June, 12</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September, 19</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September 2018 and 7</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March, 18</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March 2019.</a:t>
            </a:r>
          </a:p>
          <a:p>
            <a:pPr>
              <a:tabLst>
                <a:tab pos="2971800" algn="ctr"/>
                <a:tab pos="5943600" algn="r"/>
              </a:tabLst>
            </a:pPr>
            <a:endParaRPr lang="en-AU" sz="1200" dirty="0">
              <a:latin typeface="Arial" panose="020B0604020202020204" pitchFamily="34" charset="0"/>
              <a:ea typeface="Calibri" panose="020F0502020204030204" pitchFamily="34" charset="0"/>
              <a:cs typeface="Times New Roman" panose="02020603050405020304" pitchFamily="18" charset="0"/>
            </a:endParaRPr>
          </a:p>
          <a:p>
            <a:pPr>
              <a:tabLst>
                <a:tab pos="2971800" algn="ctr"/>
                <a:tab pos="5943600" algn="r"/>
              </a:tabLst>
            </a:pPr>
            <a:r>
              <a:rPr lang="en-AU" sz="1200" dirty="0">
                <a:latin typeface="Arial" panose="020B0604020202020204" pitchFamily="34" charset="0"/>
                <a:ea typeface="Calibri" panose="020F0502020204030204" pitchFamily="34" charset="0"/>
                <a:cs typeface="Times New Roman" panose="02020603050405020304" pitchFamily="18" charset="0"/>
              </a:rPr>
              <a:t>For further information on the Yandal Gold Project, including the airborne magnetic survey, ground gravity survey and all drilling releases and their accompanying JORC Table 1, please refer to ASX announcements of 23</a:t>
            </a:r>
            <a:r>
              <a:rPr lang="en-AU" sz="1200" baseline="30000" dirty="0">
                <a:latin typeface="Arial" panose="020B0604020202020204" pitchFamily="34" charset="0"/>
                <a:ea typeface="Calibri" panose="020F0502020204030204" pitchFamily="34" charset="0"/>
                <a:cs typeface="Times New Roman" panose="02020603050405020304" pitchFamily="18" charset="0"/>
              </a:rPr>
              <a:t>rd</a:t>
            </a:r>
            <a:r>
              <a:rPr lang="en-AU" sz="1200" dirty="0">
                <a:latin typeface="Arial" panose="020B0604020202020204" pitchFamily="34" charset="0"/>
                <a:ea typeface="Calibri" panose="020F0502020204030204" pitchFamily="34" charset="0"/>
                <a:cs typeface="Times New Roman" panose="02020603050405020304" pitchFamily="18" charset="0"/>
              </a:rPr>
              <a:t> May, 3</a:t>
            </a:r>
            <a:r>
              <a:rPr lang="en-AU" sz="1200" baseline="30000" dirty="0">
                <a:latin typeface="Arial" panose="020B0604020202020204" pitchFamily="34" charset="0"/>
                <a:ea typeface="Calibri" panose="020F0502020204030204" pitchFamily="34" charset="0"/>
                <a:cs typeface="Times New Roman" panose="02020603050405020304" pitchFamily="18" charset="0"/>
              </a:rPr>
              <a:t>rd</a:t>
            </a:r>
            <a:r>
              <a:rPr lang="en-AU" sz="1200" dirty="0">
                <a:latin typeface="Arial" panose="020B0604020202020204" pitchFamily="34" charset="0"/>
                <a:ea typeface="Calibri" panose="020F0502020204030204" pitchFamily="34" charset="0"/>
                <a:cs typeface="Times New Roman" panose="02020603050405020304" pitchFamily="18" charset="0"/>
              </a:rPr>
              <a:t> May, 23</a:t>
            </a:r>
            <a:r>
              <a:rPr lang="en-AU" sz="1200" baseline="30000" dirty="0">
                <a:latin typeface="Arial" panose="020B0604020202020204" pitchFamily="34" charset="0"/>
                <a:ea typeface="Calibri" panose="020F0502020204030204" pitchFamily="34" charset="0"/>
                <a:cs typeface="Times New Roman" panose="02020603050405020304" pitchFamily="18" charset="0"/>
              </a:rPr>
              <a:t>rd</a:t>
            </a:r>
            <a:r>
              <a:rPr lang="en-AU" sz="1200" dirty="0">
                <a:latin typeface="Arial" panose="020B0604020202020204" pitchFamily="34" charset="0"/>
                <a:ea typeface="Calibri" panose="020F0502020204030204" pitchFamily="34" charset="0"/>
                <a:cs typeface="Times New Roman" panose="02020603050405020304" pitchFamily="18" charset="0"/>
              </a:rPr>
              <a:t> May, 29</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June, 26</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September, 17</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October, 6</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November, 9</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November 2018 and 21</a:t>
            </a:r>
            <a:r>
              <a:rPr lang="en-AU" sz="1200" baseline="30000" dirty="0">
                <a:latin typeface="Arial" panose="020B0604020202020204" pitchFamily="34" charset="0"/>
                <a:ea typeface="Calibri" panose="020F0502020204030204" pitchFamily="34" charset="0"/>
                <a:cs typeface="Times New Roman" panose="02020603050405020304" pitchFamily="18" charset="0"/>
              </a:rPr>
              <a:t>st</a:t>
            </a:r>
            <a:r>
              <a:rPr lang="en-AU" sz="1200" dirty="0">
                <a:latin typeface="Arial" panose="020B0604020202020204" pitchFamily="34" charset="0"/>
                <a:ea typeface="Calibri" panose="020F0502020204030204" pitchFamily="34" charset="0"/>
                <a:cs typeface="Times New Roman" panose="02020603050405020304" pitchFamily="18" charset="0"/>
              </a:rPr>
              <a:t> March, 9</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April, 28</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May, 11</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June, 26</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June, 9</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July and 25</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July 2019.</a:t>
            </a:r>
          </a:p>
          <a:p>
            <a:pPr>
              <a:tabLst>
                <a:tab pos="2971800" algn="ctr"/>
                <a:tab pos="5943600" algn="r"/>
              </a:tabLst>
            </a:pPr>
            <a:endParaRPr lang="en-AU" sz="1200" dirty="0">
              <a:latin typeface="Arial" panose="020B0604020202020204" pitchFamily="34" charset="0"/>
              <a:ea typeface="Calibri" panose="020F0502020204030204" pitchFamily="34" charset="0"/>
              <a:cs typeface="Times New Roman" panose="02020603050405020304" pitchFamily="18" charset="0"/>
            </a:endParaRPr>
          </a:p>
          <a:p>
            <a:pPr>
              <a:tabLst>
                <a:tab pos="2971800" algn="ctr"/>
                <a:tab pos="5943600" algn="r"/>
              </a:tabLst>
            </a:pPr>
            <a:r>
              <a:rPr lang="en-AU" sz="1200" dirty="0">
                <a:latin typeface="Arial" panose="020B0604020202020204" pitchFamily="34" charset="0"/>
                <a:ea typeface="Calibri" panose="020F0502020204030204" pitchFamily="34" charset="0"/>
                <a:cs typeface="Times New Roman" panose="02020603050405020304" pitchFamily="18" charset="0"/>
              </a:rPr>
              <a:t>For further information on the 2016 drilling at the Yandal One nickel prospect please refer to ASX announcements of 11</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December 2015 and 25</a:t>
            </a:r>
            <a:r>
              <a:rPr lang="en-AU" sz="1200" baseline="30000" dirty="0">
                <a:latin typeface="Arial" panose="020B0604020202020204" pitchFamily="34" charset="0"/>
                <a:ea typeface="Calibri" panose="020F0502020204030204" pitchFamily="34" charset="0"/>
                <a:cs typeface="Times New Roman" panose="02020603050405020304" pitchFamily="18" charset="0"/>
              </a:rPr>
              <a:t>th</a:t>
            </a:r>
            <a:r>
              <a:rPr lang="en-AU" sz="1200" dirty="0">
                <a:latin typeface="Arial" panose="020B0604020202020204" pitchFamily="34" charset="0"/>
                <a:ea typeface="Calibri" panose="020F0502020204030204" pitchFamily="34" charset="0"/>
                <a:cs typeface="Times New Roman" panose="02020603050405020304" pitchFamily="18" charset="0"/>
              </a:rPr>
              <a:t> November 2016.</a:t>
            </a:r>
          </a:p>
          <a:p>
            <a:pPr>
              <a:tabLst>
                <a:tab pos="2971800" algn="ctr"/>
                <a:tab pos="5943600" algn="r"/>
              </a:tabLst>
            </a:pPr>
            <a:endParaRPr lang="en-AU" sz="1200" dirty="0">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691573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EA3B86A-D8D9-41B4-AC9E-71B6F5E22BD6}" type="slidenum">
              <a:rPr lang="en-AU" smtClean="0"/>
              <a:t>12</a:t>
            </a:fld>
            <a:endParaRPr lang="en-AU" dirty="0"/>
          </a:p>
        </p:txBody>
      </p:sp>
      <p:sp>
        <p:nvSpPr>
          <p:cNvPr id="5" name="Title 1"/>
          <p:cNvSpPr txBox="1">
            <a:spLocks/>
          </p:cNvSpPr>
          <p:nvPr/>
        </p:nvSpPr>
        <p:spPr>
          <a:xfrm>
            <a:off x="251520" y="548680"/>
            <a:ext cx="6192688" cy="490066"/>
          </a:xfrm>
          <a:prstGeom prst="rect">
            <a:avLst/>
          </a:prstGeom>
        </p:spPr>
        <p:txBody>
          <a:bodyPr vert="horz" lIns="91440" tIns="45720" rIns="91440" bIns="45720" rtlCol="0" anchor="ctr" anchorCtr="0">
            <a:noAutofit/>
          </a:bodyPr>
          <a:lstStyle>
            <a:lvl1pPr algn="l" defTabSz="914400" rtl="0" eaLnBrk="1" latinLnBrk="0" hangingPunct="1">
              <a:spcBef>
                <a:spcPct val="0"/>
              </a:spcBef>
              <a:buNone/>
              <a:defRPr sz="2000" b="1" kern="1200" cap="all" spc="200" baseline="0">
                <a:solidFill>
                  <a:schemeClr val="bg1"/>
                </a:solidFill>
                <a:latin typeface="+mn-lt"/>
                <a:ea typeface="+mj-ea"/>
                <a:cs typeface="+mj-cs"/>
              </a:defRPr>
            </a:lvl1pPr>
          </a:lstStyle>
          <a:p>
            <a:r>
              <a:rPr lang="en-AU" dirty="0"/>
              <a:t>Appendix 2 - Uranium resources</a:t>
            </a:r>
          </a:p>
          <a:p>
            <a:endParaRPr lang="en-AU" dirty="0"/>
          </a:p>
        </p:txBody>
      </p:sp>
      <p:graphicFrame>
        <p:nvGraphicFramePr>
          <p:cNvPr id="3" name="Table 2">
            <a:extLst>
              <a:ext uri="{FF2B5EF4-FFF2-40B4-BE49-F238E27FC236}">
                <a16:creationId xmlns:a16="http://schemas.microsoft.com/office/drawing/2014/main" id="{34A21399-B5B6-45FB-A333-642A567B79C2}"/>
              </a:ext>
            </a:extLst>
          </p:cNvPr>
          <p:cNvGraphicFramePr>
            <a:graphicFrameLocks noGrp="1"/>
          </p:cNvGraphicFramePr>
          <p:nvPr>
            <p:extLst>
              <p:ext uri="{D42A27DB-BD31-4B8C-83A1-F6EECF244321}">
                <p14:modId xmlns:p14="http://schemas.microsoft.com/office/powerpoint/2010/main" val="2071829027"/>
              </p:ext>
            </p:extLst>
          </p:nvPr>
        </p:nvGraphicFramePr>
        <p:xfrm>
          <a:off x="323528" y="1484784"/>
          <a:ext cx="8503941" cy="4824421"/>
        </p:xfrm>
        <a:graphic>
          <a:graphicData uri="http://schemas.openxmlformats.org/drawingml/2006/table">
            <a:tbl>
              <a:tblPr firstRow="1" firstCol="1" bandRow="1">
                <a:tableStyleId>{5C22544A-7EE6-4342-B048-85BDC9FD1C3A}</a:tableStyleId>
              </a:tblPr>
              <a:tblGrid>
                <a:gridCol w="1102324">
                  <a:extLst>
                    <a:ext uri="{9D8B030D-6E8A-4147-A177-3AD203B41FA5}">
                      <a16:colId xmlns:a16="http://schemas.microsoft.com/office/drawing/2014/main" val="20000"/>
                    </a:ext>
                  </a:extLst>
                </a:gridCol>
                <a:gridCol w="991936">
                  <a:extLst>
                    <a:ext uri="{9D8B030D-6E8A-4147-A177-3AD203B41FA5}">
                      <a16:colId xmlns:a16="http://schemas.microsoft.com/office/drawing/2014/main" val="20001"/>
                    </a:ext>
                  </a:extLst>
                </a:gridCol>
                <a:gridCol w="106844">
                  <a:extLst>
                    <a:ext uri="{9D8B030D-6E8A-4147-A177-3AD203B41FA5}">
                      <a16:colId xmlns:a16="http://schemas.microsoft.com/office/drawing/2014/main" val="20002"/>
                    </a:ext>
                  </a:extLst>
                </a:gridCol>
                <a:gridCol w="740842">
                  <a:extLst>
                    <a:ext uri="{9D8B030D-6E8A-4147-A177-3AD203B41FA5}">
                      <a16:colId xmlns:a16="http://schemas.microsoft.com/office/drawing/2014/main" val="20003"/>
                    </a:ext>
                  </a:extLst>
                </a:gridCol>
                <a:gridCol w="740842">
                  <a:extLst>
                    <a:ext uri="{9D8B030D-6E8A-4147-A177-3AD203B41FA5}">
                      <a16:colId xmlns:a16="http://schemas.microsoft.com/office/drawing/2014/main" val="20004"/>
                    </a:ext>
                  </a:extLst>
                </a:gridCol>
                <a:gridCol w="124067">
                  <a:extLst>
                    <a:ext uri="{9D8B030D-6E8A-4147-A177-3AD203B41FA5}">
                      <a16:colId xmlns:a16="http://schemas.microsoft.com/office/drawing/2014/main" val="20005"/>
                    </a:ext>
                  </a:extLst>
                </a:gridCol>
                <a:gridCol w="740842">
                  <a:extLst>
                    <a:ext uri="{9D8B030D-6E8A-4147-A177-3AD203B41FA5}">
                      <a16:colId xmlns:a16="http://schemas.microsoft.com/office/drawing/2014/main" val="20006"/>
                    </a:ext>
                  </a:extLst>
                </a:gridCol>
                <a:gridCol w="741622">
                  <a:extLst>
                    <a:ext uri="{9D8B030D-6E8A-4147-A177-3AD203B41FA5}">
                      <a16:colId xmlns:a16="http://schemas.microsoft.com/office/drawing/2014/main" val="20007"/>
                    </a:ext>
                  </a:extLst>
                </a:gridCol>
                <a:gridCol w="124067">
                  <a:extLst>
                    <a:ext uri="{9D8B030D-6E8A-4147-A177-3AD203B41FA5}">
                      <a16:colId xmlns:a16="http://schemas.microsoft.com/office/drawing/2014/main" val="20008"/>
                    </a:ext>
                  </a:extLst>
                </a:gridCol>
                <a:gridCol w="741622">
                  <a:extLst>
                    <a:ext uri="{9D8B030D-6E8A-4147-A177-3AD203B41FA5}">
                      <a16:colId xmlns:a16="http://schemas.microsoft.com/office/drawing/2014/main" val="20009"/>
                    </a:ext>
                  </a:extLst>
                </a:gridCol>
                <a:gridCol w="741622">
                  <a:extLst>
                    <a:ext uri="{9D8B030D-6E8A-4147-A177-3AD203B41FA5}">
                      <a16:colId xmlns:a16="http://schemas.microsoft.com/office/drawing/2014/main" val="20010"/>
                    </a:ext>
                  </a:extLst>
                </a:gridCol>
                <a:gridCol w="124067">
                  <a:extLst>
                    <a:ext uri="{9D8B030D-6E8A-4147-A177-3AD203B41FA5}">
                      <a16:colId xmlns:a16="http://schemas.microsoft.com/office/drawing/2014/main" val="20011"/>
                    </a:ext>
                  </a:extLst>
                </a:gridCol>
                <a:gridCol w="741622">
                  <a:extLst>
                    <a:ext uri="{9D8B030D-6E8A-4147-A177-3AD203B41FA5}">
                      <a16:colId xmlns:a16="http://schemas.microsoft.com/office/drawing/2014/main" val="20012"/>
                    </a:ext>
                  </a:extLst>
                </a:gridCol>
                <a:gridCol w="741622">
                  <a:extLst>
                    <a:ext uri="{9D8B030D-6E8A-4147-A177-3AD203B41FA5}">
                      <a16:colId xmlns:a16="http://schemas.microsoft.com/office/drawing/2014/main" val="20013"/>
                    </a:ext>
                  </a:extLst>
                </a:gridCol>
              </a:tblGrid>
              <a:tr h="323061">
                <a:tc gridSpan="14">
                  <a:txBody>
                    <a:bodyPr/>
                    <a:lstStyle/>
                    <a:p>
                      <a:pPr algn="ctr">
                        <a:lnSpc>
                          <a:spcPct val="107000"/>
                        </a:lnSpc>
                        <a:spcAft>
                          <a:spcPts val="0"/>
                        </a:spcAft>
                      </a:pPr>
                      <a:r>
                        <a:rPr lang="en-AU" sz="900" dirty="0">
                          <a:effectLst/>
                        </a:rPr>
                        <a:t>Wiluna Uranium Project</a:t>
                      </a:r>
                      <a:endParaRPr lang="en-AU" sz="1000" dirty="0">
                        <a:effectLst/>
                      </a:endParaRPr>
                    </a:p>
                    <a:p>
                      <a:pPr algn="ctr">
                        <a:lnSpc>
                          <a:spcPct val="107000"/>
                        </a:lnSpc>
                        <a:spcAft>
                          <a:spcPts val="0"/>
                        </a:spcAft>
                      </a:pPr>
                      <a:r>
                        <a:rPr lang="en-AU" sz="900" dirty="0">
                          <a:effectLst/>
                        </a:rPr>
                        <a:t>Resources Table (JORC 2012)</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solidFill>
                      <a:srgbClr val="65A015"/>
                    </a:solidFill>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extLst>
                  <a:ext uri="{0D108BD9-81ED-4DB2-BD59-A6C34878D82A}">
                    <a16:rowId xmlns:a16="http://schemas.microsoft.com/office/drawing/2014/main" val="10000"/>
                  </a:ext>
                </a:extLst>
              </a:tr>
              <a:tr h="178640">
                <a:tc>
                  <a:txBody>
                    <a:bodyPr/>
                    <a:lstStyle/>
                    <a:p>
                      <a:pPr>
                        <a:lnSpc>
                          <a:spcPct val="107000"/>
                        </a:lnSpc>
                        <a:spcAft>
                          <a:spcPts val="0"/>
                        </a:spcAft>
                      </a:pPr>
                      <a:r>
                        <a:rPr lang="en-AU" sz="900" dirty="0">
                          <a:effectLst/>
                        </a:rPr>
                        <a:t> </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a:txBody>
                    <a:bodyPr/>
                    <a:lstStyle/>
                    <a:p>
                      <a:pPr>
                        <a:lnSpc>
                          <a:spcPct val="107000"/>
                        </a:lnSpc>
                        <a:spcAft>
                          <a:spcPts val="0"/>
                        </a:spcAft>
                      </a:pPr>
                      <a:r>
                        <a:rPr lang="en-AU" sz="900" dirty="0">
                          <a:effectLst/>
                        </a:rPr>
                        <a:t> </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gridSpan="3">
                  <a:txBody>
                    <a:bodyPr/>
                    <a:lstStyle/>
                    <a:p>
                      <a:pPr algn="ctr">
                        <a:lnSpc>
                          <a:spcPct val="107000"/>
                        </a:lnSpc>
                        <a:spcAft>
                          <a:spcPts val="0"/>
                        </a:spcAft>
                      </a:pPr>
                      <a:r>
                        <a:rPr lang="en-AU" sz="900" dirty="0">
                          <a:effectLst/>
                        </a:rPr>
                        <a:t>Measured</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hMerge="1">
                  <a:txBody>
                    <a:bodyPr/>
                    <a:lstStyle/>
                    <a:p>
                      <a:endParaRPr lang="en-AU"/>
                    </a:p>
                  </a:txBody>
                  <a:tcPr/>
                </a:tc>
                <a:tc gridSpan="3">
                  <a:txBody>
                    <a:bodyPr/>
                    <a:lstStyle/>
                    <a:p>
                      <a:pPr algn="ctr">
                        <a:lnSpc>
                          <a:spcPct val="107000"/>
                        </a:lnSpc>
                        <a:spcAft>
                          <a:spcPts val="0"/>
                        </a:spcAft>
                      </a:pPr>
                      <a:r>
                        <a:rPr lang="en-AU" sz="900" dirty="0">
                          <a:effectLst/>
                        </a:rPr>
                        <a:t>Indicated</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hMerge="1">
                  <a:txBody>
                    <a:bodyPr/>
                    <a:lstStyle/>
                    <a:p>
                      <a:endParaRPr lang="en-AU"/>
                    </a:p>
                  </a:txBody>
                  <a:tcPr/>
                </a:tc>
                <a:tc gridSpan="3">
                  <a:txBody>
                    <a:bodyPr/>
                    <a:lstStyle/>
                    <a:p>
                      <a:pPr algn="ctr">
                        <a:lnSpc>
                          <a:spcPct val="107000"/>
                        </a:lnSpc>
                        <a:spcAft>
                          <a:spcPts val="0"/>
                        </a:spcAft>
                      </a:pPr>
                      <a:r>
                        <a:rPr lang="en-AU" sz="900" dirty="0">
                          <a:effectLst/>
                        </a:rPr>
                        <a:t>Inferred</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hMerge="1">
                  <a:txBody>
                    <a:bodyPr/>
                    <a:lstStyle/>
                    <a:p>
                      <a:endParaRPr lang="en-AU"/>
                    </a:p>
                  </a:txBody>
                  <a:tcPr/>
                </a:tc>
                <a:tc gridSpan="3">
                  <a:txBody>
                    <a:bodyPr/>
                    <a:lstStyle/>
                    <a:p>
                      <a:pPr algn="ctr">
                        <a:lnSpc>
                          <a:spcPct val="107000"/>
                        </a:lnSpc>
                        <a:spcAft>
                          <a:spcPts val="0"/>
                        </a:spcAft>
                      </a:pPr>
                      <a:r>
                        <a:rPr lang="en-AU" sz="900" dirty="0">
                          <a:effectLst/>
                        </a:rPr>
                        <a:t>Total</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hMerge="1">
                  <a:txBody>
                    <a:bodyPr/>
                    <a:lstStyle/>
                    <a:p>
                      <a:endParaRPr lang="en-AU"/>
                    </a:p>
                  </a:txBody>
                  <a:tcPr/>
                </a:tc>
                <a:extLst>
                  <a:ext uri="{0D108BD9-81ED-4DB2-BD59-A6C34878D82A}">
                    <a16:rowId xmlns:a16="http://schemas.microsoft.com/office/drawing/2014/main" val="10001"/>
                  </a:ext>
                </a:extLst>
              </a:tr>
              <a:tr h="178640">
                <a:tc>
                  <a:txBody>
                    <a:bodyPr/>
                    <a:lstStyle/>
                    <a:p>
                      <a:pPr>
                        <a:lnSpc>
                          <a:spcPct val="107000"/>
                        </a:lnSpc>
                        <a:spcAft>
                          <a:spcPts val="0"/>
                        </a:spcAft>
                      </a:pPr>
                      <a:r>
                        <a:rPr lang="en-AU" sz="900" dirty="0">
                          <a:effectLst/>
                        </a:rPr>
                        <a:t> </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gridSpan="2">
                  <a:txBody>
                    <a:bodyPr/>
                    <a:lstStyle/>
                    <a:p>
                      <a:pPr>
                        <a:lnSpc>
                          <a:spcPct val="107000"/>
                        </a:lnSpc>
                        <a:spcAft>
                          <a:spcPts val="0"/>
                        </a:spcAft>
                      </a:pPr>
                      <a:r>
                        <a:rPr lang="en-AU" sz="900" dirty="0">
                          <a:effectLst/>
                        </a:rPr>
                        <a:t> </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pPr>
                      <a:r>
                        <a:rPr lang="en-AU" sz="800" dirty="0">
                          <a:effectLst/>
                        </a:rPr>
                        <a:t>200ppm</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gridSpan="2">
                  <a:txBody>
                    <a:bodyPr/>
                    <a:lstStyle/>
                    <a:p>
                      <a:pPr algn="ctr">
                        <a:lnSpc>
                          <a:spcPct val="107000"/>
                        </a:lnSpc>
                        <a:spcAft>
                          <a:spcPts val="0"/>
                        </a:spcAft>
                      </a:pPr>
                      <a:r>
                        <a:rPr lang="en-AU" sz="800" dirty="0">
                          <a:effectLst/>
                        </a:rPr>
                        <a:t>500ppm</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pPr>
                      <a:r>
                        <a:rPr lang="en-AU" sz="800" dirty="0">
                          <a:effectLst/>
                        </a:rPr>
                        <a:t>200ppm</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gridSpan="2">
                  <a:txBody>
                    <a:bodyPr/>
                    <a:lstStyle/>
                    <a:p>
                      <a:pPr algn="ctr">
                        <a:lnSpc>
                          <a:spcPct val="107000"/>
                        </a:lnSpc>
                        <a:spcAft>
                          <a:spcPts val="0"/>
                        </a:spcAft>
                      </a:pPr>
                      <a:r>
                        <a:rPr lang="en-AU" sz="800" dirty="0">
                          <a:effectLst/>
                        </a:rPr>
                        <a:t>500ppm</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pPr>
                      <a:r>
                        <a:rPr lang="en-AU" sz="800" dirty="0">
                          <a:effectLst/>
                        </a:rPr>
                        <a:t>200ppm</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gridSpan="2">
                  <a:txBody>
                    <a:bodyPr/>
                    <a:lstStyle/>
                    <a:p>
                      <a:pPr algn="ctr">
                        <a:lnSpc>
                          <a:spcPct val="107000"/>
                        </a:lnSpc>
                        <a:spcAft>
                          <a:spcPts val="0"/>
                        </a:spcAft>
                      </a:pPr>
                      <a:r>
                        <a:rPr lang="en-AU" sz="800" dirty="0">
                          <a:effectLst/>
                        </a:rPr>
                        <a:t>500ppm</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pPr>
                      <a:r>
                        <a:rPr lang="en-AU" sz="800" dirty="0">
                          <a:effectLst/>
                        </a:rPr>
                        <a:t>200ppm</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a:txBody>
                    <a:bodyPr/>
                    <a:lstStyle/>
                    <a:p>
                      <a:pPr algn="ctr">
                        <a:lnSpc>
                          <a:spcPct val="107000"/>
                        </a:lnSpc>
                        <a:spcAft>
                          <a:spcPts val="0"/>
                        </a:spcAft>
                      </a:pPr>
                      <a:r>
                        <a:rPr lang="en-AU" sz="800" dirty="0">
                          <a:effectLst/>
                        </a:rPr>
                        <a:t>500ppm</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extLst>
                  <a:ext uri="{0D108BD9-81ED-4DB2-BD59-A6C34878D82A}">
                    <a16:rowId xmlns:a16="http://schemas.microsoft.com/office/drawing/2014/main" val="10002"/>
                  </a:ext>
                </a:extLst>
              </a:tr>
              <a:tr h="178640">
                <a:tc rowSpan="3">
                  <a:txBody>
                    <a:bodyPr/>
                    <a:lstStyle/>
                    <a:p>
                      <a:pPr>
                        <a:lnSpc>
                          <a:spcPct val="107000"/>
                        </a:lnSpc>
                        <a:spcAft>
                          <a:spcPts val="0"/>
                        </a:spcAft>
                        <a:tabLst>
                          <a:tab pos="2253615" algn="l"/>
                        </a:tabLst>
                      </a:pPr>
                      <a:r>
                        <a:rPr lang="en-AU" sz="900" dirty="0">
                          <a:effectLst/>
                        </a:rPr>
                        <a:t>Centipede / Millipede</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gridSpan="2">
                  <a:txBody>
                    <a:bodyPr/>
                    <a:lstStyle/>
                    <a:p>
                      <a:pPr algn="just">
                        <a:lnSpc>
                          <a:spcPct val="107000"/>
                        </a:lnSpc>
                        <a:spcAft>
                          <a:spcPts val="0"/>
                        </a:spcAft>
                        <a:tabLst>
                          <a:tab pos="2253615" algn="l"/>
                        </a:tabLst>
                      </a:pPr>
                      <a:r>
                        <a:rPr lang="en-AU" sz="900" dirty="0">
                          <a:effectLst/>
                        </a:rPr>
                        <a:t>Ore Mt’s</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4.9</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1.9</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12.1</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4.5</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2.7</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gridSpan="2">
                  <a:txBody>
                    <a:bodyPr/>
                    <a:lstStyle/>
                    <a:p>
                      <a:pPr algn="ctr">
                        <a:lnSpc>
                          <a:spcPct val="107000"/>
                        </a:lnSpc>
                        <a:spcAft>
                          <a:spcPts val="0"/>
                        </a:spcAft>
                        <a:tabLst>
                          <a:tab pos="2253615" algn="l"/>
                        </a:tabLst>
                      </a:pPr>
                      <a:r>
                        <a:rPr lang="en-AU" sz="900" dirty="0">
                          <a:effectLst/>
                        </a:rPr>
                        <a:t>0.4</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19.7</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a:txBody>
                    <a:bodyPr/>
                    <a:lstStyle/>
                    <a:p>
                      <a:pPr algn="ctr">
                        <a:lnSpc>
                          <a:spcPct val="107000"/>
                        </a:lnSpc>
                        <a:spcAft>
                          <a:spcPts val="0"/>
                        </a:spcAft>
                        <a:tabLst>
                          <a:tab pos="2253615" algn="l"/>
                        </a:tabLst>
                      </a:pPr>
                      <a:r>
                        <a:rPr lang="en-AU" sz="900" dirty="0">
                          <a:effectLst/>
                        </a:rPr>
                        <a:t>6.8</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extLst>
                  <a:ext uri="{0D108BD9-81ED-4DB2-BD59-A6C34878D82A}">
                    <a16:rowId xmlns:a16="http://schemas.microsoft.com/office/drawing/2014/main" val="10003"/>
                  </a:ext>
                </a:extLst>
              </a:tr>
              <a:tr h="178640">
                <a:tc vMerge="1">
                  <a:txBody>
                    <a:bodyPr/>
                    <a:lstStyle/>
                    <a:p>
                      <a:endParaRPr lang="en-AU"/>
                    </a:p>
                  </a:txBody>
                  <a:tcPr/>
                </a:tc>
                <a:tc gridSpan="2">
                  <a:txBody>
                    <a:bodyPr/>
                    <a:lstStyle/>
                    <a:p>
                      <a:pPr algn="just">
                        <a:lnSpc>
                          <a:spcPct val="107000"/>
                        </a:lnSpc>
                        <a:spcAft>
                          <a:spcPts val="0"/>
                        </a:spcAft>
                        <a:tabLst>
                          <a:tab pos="2253615" algn="l"/>
                        </a:tabLst>
                      </a:pPr>
                      <a:r>
                        <a:rPr lang="en-AU" sz="900" dirty="0">
                          <a:effectLst/>
                        </a:rPr>
                        <a:t>Grade ppm</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579</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972</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582</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1,045</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382</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gridSpan="2">
                  <a:txBody>
                    <a:bodyPr/>
                    <a:lstStyle/>
                    <a:p>
                      <a:pPr algn="ctr">
                        <a:lnSpc>
                          <a:spcPct val="107000"/>
                        </a:lnSpc>
                        <a:spcAft>
                          <a:spcPts val="0"/>
                        </a:spcAft>
                        <a:tabLst>
                          <a:tab pos="2253615" algn="l"/>
                        </a:tabLst>
                      </a:pPr>
                      <a:r>
                        <a:rPr lang="en-AU" sz="900" dirty="0">
                          <a:effectLst/>
                        </a:rPr>
                        <a:t>986</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553</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a:txBody>
                    <a:bodyPr/>
                    <a:lstStyle/>
                    <a:p>
                      <a:pPr algn="ctr">
                        <a:lnSpc>
                          <a:spcPct val="107000"/>
                        </a:lnSpc>
                        <a:spcAft>
                          <a:spcPts val="0"/>
                        </a:spcAft>
                        <a:tabLst>
                          <a:tab pos="2253615" algn="l"/>
                        </a:tabLst>
                      </a:pPr>
                      <a:r>
                        <a:rPr lang="en-AU" sz="900" dirty="0">
                          <a:effectLst/>
                        </a:rPr>
                        <a:t>1,021</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extLst>
                  <a:ext uri="{0D108BD9-81ED-4DB2-BD59-A6C34878D82A}">
                    <a16:rowId xmlns:a16="http://schemas.microsoft.com/office/drawing/2014/main" val="10004"/>
                  </a:ext>
                </a:extLst>
              </a:tr>
              <a:tr h="178640">
                <a:tc vMerge="1">
                  <a:txBody>
                    <a:bodyPr/>
                    <a:lstStyle/>
                    <a:p>
                      <a:endParaRPr lang="en-AU"/>
                    </a:p>
                  </a:txBody>
                  <a:tcPr/>
                </a:tc>
                <a:tc gridSpan="2">
                  <a:txBody>
                    <a:bodyPr/>
                    <a:lstStyle/>
                    <a:p>
                      <a:pPr algn="just">
                        <a:lnSpc>
                          <a:spcPct val="107000"/>
                        </a:lnSpc>
                        <a:spcAft>
                          <a:spcPts val="0"/>
                        </a:spcAft>
                        <a:tabLst>
                          <a:tab pos="2253615" algn="l"/>
                        </a:tabLst>
                      </a:pPr>
                      <a:r>
                        <a:rPr lang="en-AU" sz="900" dirty="0">
                          <a:effectLst/>
                        </a:rPr>
                        <a:t>U</a:t>
                      </a:r>
                      <a:r>
                        <a:rPr lang="en-AU" sz="900" baseline="-25000" dirty="0">
                          <a:effectLst/>
                        </a:rPr>
                        <a:t>3</a:t>
                      </a:r>
                      <a:r>
                        <a:rPr lang="en-AU" sz="900" dirty="0">
                          <a:effectLst/>
                        </a:rPr>
                        <a:t>O</a:t>
                      </a:r>
                      <a:r>
                        <a:rPr lang="en-AU" sz="900" baseline="-25000" dirty="0">
                          <a:effectLst/>
                        </a:rPr>
                        <a:t>8</a:t>
                      </a:r>
                      <a:r>
                        <a:rPr lang="en-AU" sz="900" dirty="0">
                          <a:effectLst/>
                        </a:rPr>
                        <a:t> Mlb’s</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6.2</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4.2</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15.5</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10.3</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2.3</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gridSpan="2">
                  <a:txBody>
                    <a:bodyPr/>
                    <a:lstStyle/>
                    <a:p>
                      <a:pPr algn="ctr">
                        <a:lnSpc>
                          <a:spcPct val="107000"/>
                        </a:lnSpc>
                        <a:spcAft>
                          <a:spcPts val="0"/>
                        </a:spcAft>
                        <a:tabLst>
                          <a:tab pos="2253615" algn="l"/>
                        </a:tabLst>
                      </a:pPr>
                      <a:r>
                        <a:rPr lang="en-AU" sz="900" dirty="0">
                          <a:effectLst/>
                        </a:rPr>
                        <a:t>0.9</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24.0</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a:txBody>
                    <a:bodyPr/>
                    <a:lstStyle/>
                    <a:p>
                      <a:pPr algn="ctr">
                        <a:lnSpc>
                          <a:spcPct val="107000"/>
                        </a:lnSpc>
                        <a:spcAft>
                          <a:spcPts val="0"/>
                        </a:spcAft>
                        <a:tabLst>
                          <a:tab pos="2253615" algn="l"/>
                        </a:tabLst>
                      </a:pPr>
                      <a:r>
                        <a:rPr lang="en-AU" sz="900" dirty="0">
                          <a:effectLst/>
                        </a:rPr>
                        <a:t>15.3</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extLst>
                  <a:ext uri="{0D108BD9-81ED-4DB2-BD59-A6C34878D82A}">
                    <a16:rowId xmlns:a16="http://schemas.microsoft.com/office/drawing/2014/main" val="10005"/>
                  </a:ext>
                </a:extLst>
              </a:tr>
              <a:tr h="178640">
                <a:tc rowSpan="3">
                  <a:txBody>
                    <a:bodyPr/>
                    <a:lstStyle/>
                    <a:p>
                      <a:pPr>
                        <a:lnSpc>
                          <a:spcPct val="107000"/>
                        </a:lnSpc>
                        <a:spcAft>
                          <a:spcPts val="0"/>
                        </a:spcAft>
                        <a:tabLst>
                          <a:tab pos="2253615" algn="l"/>
                        </a:tabLst>
                      </a:pPr>
                      <a:r>
                        <a:rPr lang="en-AU" sz="900" dirty="0">
                          <a:effectLst/>
                        </a:rPr>
                        <a:t>Lake Maitland</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gridSpan="2">
                  <a:txBody>
                    <a:bodyPr/>
                    <a:lstStyle/>
                    <a:p>
                      <a:pPr algn="just">
                        <a:lnSpc>
                          <a:spcPct val="107000"/>
                        </a:lnSpc>
                        <a:spcAft>
                          <a:spcPts val="0"/>
                        </a:spcAft>
                        <a:tabLst>
                          <a:tab pos="2253615" algn="l"/>
                        </a:tabLst>
                      </a:pPr>
                      <a:r>
                        <a:rPr lang="en-AU" sz="900" dirty="0">
                          <a:effectLst/>
                        </a:rPr>
                        <a:t>Ore Mt’s</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22.0</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8.2</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22.0</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a:txBody>
                    <a:bodyPr/>
                    <a:lstStyle/>
                    <a:p>
                      <a:pPr algn="ctr">
                        <a:lnSpc>
                          <a:spcPct val="107000"/>
                        </a:lnSpc>
                        <a:spcAft>
                          <a:spcPts val="0"/>
                        </a:spcAft>
                        <a:tabLst>
                          <a:tab pos="2253615" algn="l"/>
                        </a:tabLst>
                      </a:pPr>
                      <a:r>
                        <a:rPr lang="en-AU" sz="900" dirty="0">
                          <a:effectLst/>
                        </a:rPr>
                        <a:t>8.2</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extLst>
                  <a:ext uri="{0D108BD9-81ED-4DB2-BD59-A6C34878D82A}">
                    <a16:rowId xmlns:a16="http://schemas.microsoft.com/office/drawing/2014/main" val="10006"/>
                  </a:ext>
                </a:extLst>
              </a:tr>
              <a:tr h="178640">
                <a:tc vMerge="1">
                  <a:txBody>
                    <a:bodyPr/>
                    <a:lstStyle/>
                    <a:p>
                      <a:endParaRPr lang="en-AU"/>
                    </a:p>
                  </a:txBody>
                  <a:tcPr/>
                </a:tc>
                <a:tc gridSpan="2">
                  <a:txBody>
                    <a:bodyPr/>
                    <a:lstStyle/>
                    <a:p>
                      <a:pPr algn="just">
                        <a:lnSpc>
                          <a:spcPct val="107000"/>
                        </a:lnSpc>
                        <a:spcAft>
                          <a:spcPts val="0"/>
                        </a:spcAft>
                        <a:tabLst>
                          <a:tab pos="2253615" algn="l"/>
                        </a:tabLst>
                      </a:pPr>
                      <a:r>
                        <a:rPr lang="en-AU" sz="900" dirty="0">
                          <a:effectLst/>
                        </a:rPr>
                        <a:t>Grade ppm</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545</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929</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545</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a:txBody>
                    <a:bodyPr/>
                    <a:lstStyle/>
                    <a:p>
                      <a:pPr algn="ctr">
                        <a:lnSpc>
                          <a:spcPct val="107000"/>
                        </a:lnSpc>
                        <a:spcAft>
                          <a:spcPts val="0"/>
                        </a:spcAft>
                        <a:tabLst>
                          <a:tab pos="2253615" algn="l"/>
                        </a:tabLst>
                      </a:pPr>
                      <a:r>
                        <a:rPr lang="en-AU" sz="900" dirty="0">
                          <a:effectLst/>
                        </a:rPr>
                        <a:t>929</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extLst>
                  <a:ext uri="{0D108BD9-81ED-4DB2-BD59-A6C34878D82A}">
                    <a16:rowId xmlns:a16="http://schemas.microsoft.com/office/drawing/2014/main" val="10007"/>
                  </a:ext>
                </a:extLst>
              </a:tr>
              <a:tr h="178640">
                <a:tc vMerge="1">
                  <a:txBody>
                    <a:bodyPr/>
                    <a:lstStyle/>
                    <a:p>
                      <a:endParaRPr lang="en-AU"/>
                    </a:p>
                  </a:txBody>
                  <a:tcPr/>
                </a:tc>
                <a:tc gridSpan="2">
                  <a:txBody>
                    <a:bodyPr/>
                    <a:lstStyle/>
                    <a:p>
                      <a:pPr algn="just">
                        <a:lnSpc>
                          <a:spcPct val="107000"/>
                        </a:lnSpc>
                        <a:spcAft>
                          <a:spcPts val="0"/>
                        </a:spcAft>
                        <a:tabLst>
                          <a:tab pos="2253615" algn="l"/>
                        </a:tabLst>
                      </a:pPr>
                      <a:r>
                        <a:rPr lang="en-AU" sz="900" dirty="0">
                          <a:effectLst/>
                        </a:rPr>
                        <a:t>U</a:t>
                      </a:r>
                      <a:r>
                        <a:rPr lang="en-AU" sz="900" baseline="-25000" dirty="0">
                          <a:effectLst/>
                        </a:rPr>
                        <a:t>3</a:t>
                      </a:r>
                      <a:r>
                        <a:rPr lang="en-AU" sz="900" dirty="0">
                          <a:effectLst/>
                        </a:rPr>
                        <a:t>O</a:t>
                      </a:r>
                      <a:r>
                        <a:rPr lang="en-AU" sz="900" baseline="-25000" dirty="0">
                          <a:effectLst/>
                        </a:rPr>
                        <a:t>8</a:t>
                      </a:r>
                      <a:r>
                        <a:rPr lang="en-AU" sz="900" dirty="0">
                          <a:effectLst/>
                        </a:rPr>
                        <a:t> Mlb’s</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26.4</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16.9</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26.4</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a:txBody>
                    <a:bodyPr/>
                    <a:lstStyle/>
                    <a:p>
                      <a:pPr algn="ctr">
                        <a:lnSpc>
                          <a:spcPct val="107000"/>
                        </a:lnSpc>
                        <a:spcAft>
                          <a:spcPts val="0"/>
                        </a:spcAft>
                        <a:tabLst>
                          <a:tab pos="2253615" algn="l"/>
                        </a:tabLst>
                      </a:pPr>
                      <a:r>
                        <a:rPr lang="en-AU" sz="900" dirty="0">
                          <a:effectLst/>
                        </a:rPr>
                        <a:t>16.9</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extLst>
                  <a:ext uri="{0D108BD9-81ED-4DB2-BD59-A6C34878D82A}">
                    <a16:rowId xmlns:a16="http://schemas.microsoft.com/office/drawing/2014/main" val="10008"/>
                  </a:ext>
                </a:extLst>
              </a:tr>
              <a:tr h="178640">
                <a:tc rowSpan="3">
                  <a:txBody>
                    <a:bodyPr/>
                    <a:lstStyle/>
                    <a:p>
                      <a:pPr>
                        <a:lnSpc>
                          <a:spcPct val="107000"/>
                        </a:lnSpc>
                        <a:spcAft>
                          <a:spcPts val="0"/>
                        </a:spcAft>
                        <a:tabLst>
                          <a:tab pos="2253615" algn="l"/>
                        </a:tabLst>
                      </a:pPr>
                      <a:r>
                        <a:rPr lang="en-AU" sz="900" dirty="0">
                          <a:effectLst/>
                        </a:rPr>
                        <a:t>Lake Way</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gridSpan="2">
                  <a:txBody>
                    <a:bodyPr/>
                    <a:lstStyle/>
                    <a:p>
                      <a:pPr algn="just">
                        <a:lnSpc>
                          <a:spcPct val="107000"/>
                        </a:lnSpc>
                        <a:spcAft>
                          <a:spcPts val="0"/>
                        </a:spcAft>
                        <a:tabLst>
                          <a:tab pos="2253615" algn="l"/>
                        </a:tabLst>
                      </a:pPr>
                      <a:r>
                        <a:rPr lang="en-AU" sz="900" dirty="0">
                          <a:effectLst/>
                        </a:rPr>
                        <a:t>Ore Mt’s</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10.3</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4.2</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10.3</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a:txBody>
                    <a:bodyPr/>
                    <a:lstStyle/>
                    <a:p>
                      <a:pPr algn="ctr">
                        <a:lnSpc>
                          <a:spcPct val="107000"/>
                        </a:lnSpc>
                        <a:spcAft>
                          <a:spcPts val="0"/>
                        </a:spcAft>
                        <a:tabLst>
                          <a:tab pos="2253615" algn="l"/>
                        </a:tabLst>
                      </a:pPr>
                      <a:r>
                        <a:rPr lang="en-AU" sz="900" dirty="0">
                          <a:effectLst/>
                        </a:rPr>
                        <a:t>4.2</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extLst>
                  <a:ext uri="{0D108BD9-81ED-4DB2-BD59-A6C34878D82A}">
                    <a16:rowId xmlns:a16="http://schemas.microsoft.com/office/drawing/2014/main" val="10009"/>
                  </a:ext>
                </a:extLst>
              </a:tr>
              <a:tr h="178640">
                <a:tc vMerge="1">
                  <a:txBody>
                    <a:bodyPr/>
                    <a:lstStyle/>
                    <a:p>
                      <a:endParaRPr lang="en-AU"/>
                    </a:p>
                  </a:txBody>
                  <a:tcPr/>
                </a:tc>
                <a:tc gridSpan="2">
                  <a:txBody>
                    <a:bodyPr/>
                    <a:lstStyle/>
                    <a:p>
                      <a:pPr algn="just">
                        <a:lnSpc>
                          <a:spcPct val="107000"/>
                        </a:lnSpc>
                        <a:spcAft>
                          <a:spcPts val="0"/>
                        </a:spcAft>
                        <a:tabLst>
                          <a:tab pos="2253615" algn="l"/>
                        </a:tabLst>
                      </a:pPr>
                      <a:r>
                        <a:rPr lang="en-AU" sz="900" dirty="0">
                          <a:effectLst/>
                        </a:rPr>
                        <a:t>Grade ppm</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545</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883</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545</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a:txBody>
                    <a:bodyPr/>
                    <a:lstStyle/>
                    <a:p>
                      <a:pPr algn="ctr">
                        <a:lnSpc>
                          <a:spcPct val="107000"/>
                        </a:lnSpc>
                        <a:spcAft>
                          <a:spcPts val="0"/>
                        </a:spcAft>
                        <a:tabLst>
                          <a:tab pos="2253615" algn="l"/>
                        </a:tabLst>
                      </a:pPr>
                      <a:r>
                        <a:rPr lang="en-AU" sz="900" dirty="0">
                          <a:effectLst/>
                        </a:rPr>
                        <a:t>883</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extLst>
                  <a:ext uri="{0D108BD9-81ED-4DB2-BD59-A6C34878D82A}">
                    <a16:rowId xmlns:a16="http://schemas.microsoft.com/office/drawing/2014/main" val="10010"/>
                  </a:ext>
                </a:extLst>
              </a:tr>
              <a:tr h="178640">
                <a:tc vMerge="1">
                  <a:txBody>
                    <a:bodyPr/>
                    <a:lstStyle/>
                    <a:p>
                      <a:endParaRPr lang="en-AU"/>
                    </a:p>
                  </a:txBody>
                  <a:tcPr/>
                </a:tc>
                <a:tc gridSpan="2">
                  <a:txBody>
                    <a:bodyPr/>
                    <a:lstStyle/>
                    <a:p>
                      <a:pPr algn="just">
                        <a:lnSpc>
                          <a:spcPct val="107000"/>
                        </a:lnSpc>
                        <a:spcAft>
                          <a:spcPts val="0"/>
                        </a:spcAft>
                        <a:tabLst>
                          <a:tab pos="2253615" algn="l"/>
                        </a:tabLst>
                      </a:pPr>
                      <a:r>
                        <a:rPr lang="en-AU" sz="900" dirty="0">
                          <a:effectLst/>
                        </a:rPr>
                        <a:t>U</a:t>
                      </a:r>
                      <a:r>
                        <a:rPr lang="en-AU" sz="900" baseline="-25000" dirty="0">
                          <a:effectLst/>
                        </a:rPr>
                        <a:t>3</a:t>
                      </a:r>
                      <a:r>
                        <a:rPr lang="en-AU" sz="900" dirty="0">
                          <a:effectLst/>
                        </a:rPr>
                        <a:t>O</a:t>
                      </a:r>
                      <a:r>
                        <a:rPr lang="en-AU" sz="900" baseline="-25000" dirty="0">
                          <a:effectLst/>
                        </a:rPr>
                        <a:t>8</a:t>
                      </a:r>
                      <a:r>
                        <a:rPr lang="en-AU" sz="900" dirty="0">
                          <a:effectLst/>
                        </a:rPr>
                        <a:t> Mlb’s</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12.3</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8.2</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12.3</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a:txBody>
                    <a:bodyPr/>
                    <a:lstStyle/>
                    <a:p>
                      <a:pPr algn="ctr">
                        <a:lnSpc>
                          <a:spcPct val="107000"/>
                        </a:lnSpc>
                        <a:spcAft>
                          <a:spcPts val="0"/>
                        </a:spcAft>
                        <a:tabLst>
                          <a:tab pos="2253615" algn="l"/>
                        </a:tabLst>
                      </a:pPr>
                      <a:r>
                        <a:rPr lang="en-AU" sz="900" dirty="0">
                          <a:effectLst/>
                        </a:rPr>
                        <a:t>8.2</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extLst>
                  <a:ext uri="{0D108BD9-81ED-4DB2-BD59-A6C34878D82A}">
                    <a16:rowId xmlns:a16="http://schemas.microsoft.com/office/drawing/2014/main" val="10011"/>
                  </a:ext>
                </a:extLst>
              </a:tr>
              <a:tr h="178640">
                <a:tc rowSpan="3">
                  <a:txBody>
                    <a:bodyPr/>
                    <a:lstStyle/>
                    <a:p>
                      <a:pPr>
                        <a:lnSpc>
                          <a:spcPct val="107000"/>
                        </a:lnSpc>
                        <a:spcAft>
                          <a:spcPts val="0"/>
                        </a:spcAft>
                        <a:tabLst>
                          <a:tab pos="2253615" algn="l"/>
                        </a:tabLst>
                      </a:pPr>
                      <a:r>
                        <a:rPr lang="en-AU" sz="900" dirty="0">
                          <a:effectLst/>
                        </a:rPr>
                        <a:t>Sub-total</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solidFill>
                      <a:srgbClr val="87D51C"/>
                    </a:solidFill>
                  </a:tcPr>
                </a:tc>
                <a:tc gridSpan="2">
                  <a:txBody>
                    <a:bodyPr/>
                    <a:lstStyle/>
                    <a:p>
                      <a:pPr algn="just">
                        <a:lnSpc>
                          <a:spcPct val="107000"/>
                        </a:lnSpc>
                        <a:spcAft>
                          <a:spcPts val="0"/>
                        </a:spcAft>
                        <a:tabLst>
                          <a:tab pos="2253615" algn="l"/>
                        </a:tabLst>
                      </a:pPr>
                      <a:r>
                        <a:rPr lang="en-AU" sz="900" b="0" dirty="0">
                          <a:effectLst/>
                        </a:rPr>
                        <a:t>Ore Mt’s</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0" dirty="0">
                          <a:effectLst/>
                        </a:rPr>
                        <a:t>4.9</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gridSpan="2">
                  <a:txBody>
                    <a:bodyPr/>
                    <a:lstStyle/>
                    <a:p>
                      <a:pPr algn="ctr">
                        <a:lnSpc>
                          <a:spcPct val="107000"/>
                        </a:lnSpc>
                        <a:spcAft>
                          <a:spcPts val="0"/>
                        </a:spcAft>
                        <a:tabLst>
                          <a:tab pos="2253615" algn="l"/>
                        </a:tabLst>
                      </a:pPr>
                      <a:r>
                        <a:rPr lang="en-AU" sz="900" b="0" dirty="0">
                          <a:effectLst/>
                        </a:rPr>
                        <a:t>1.9</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0" dirty="0">
                          <a:effectLst/>
                        </a:rPr>
                        <a:t>44.3</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gridSpan="2">
                  <a:txBody>
                    <a:bodyPr/>
                    <a:lstStyle/>
                    <a:p>
                      <a:pPr algn="ctr">
                        <a:lnSpc>
                          <a:spcPct val="107000"/>
                        </a:lnSpc>
                        <a:spcAft>
                          <a:spcPts val="0"/>
                        </a:spcAft>
                        <a:tabLst>
                          <a:tab pos="2253615" algn="l"/>
                        </a:tabLst>
                      </a:pPr>
                      <a:r>
                        <a:rPr lang="en-AU" sz="900" b="0" dirty="0">
                          <a:effectLst/>
                        </a:rPr>
                        <a:t>16.9</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0" dirty="0">
                          <a:effectLst/>
                        </a:rPr>
                        <a:t>2.7</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solidFill>
                      <a:srgbClr val="87D51C"/>
                    </a:solidFill>
                  </a:tcPr>
                </a:tc>
                <a:tc gridSpan="2">
                  <a:txBody>
                    <a:bodyPr/>
                    <a:lstStyle/>
                    <a:p>
                      <a:pPr algn="ctr">
                        <a:lnSpc>
                          <a:spcPct val="107000"/>
                        </a:lnSpc>
                        <a:spcAft>
                          <a:spcPts val="0"/>
                        </a:spcAft>
                        <a:tabLst>
                          <a:tab pos="2253615" algn="l"/>
                        </a:tabLst>
                      </a:pPr>
                      <a:r>
                        <a:rPr lang="en-AU" sz="900" b="0" dirty="0">
                          <a:effectLst/>
                        </a:rPr>
                        <a:t>0.4</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0" dirty="0">
                          <a:effectLst/>
                        </a:rPr>
                        <a:t>52.0</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a:txBody>
                    <a:bodyPr/>
                    <a:lstStyle/>
                    <a:p>
                      <a:pPr algn="ctr">
                        <a:lnSpc>
                          <a:spcPct val="107000"/>
                        </a:lnSpc>
                        <a:spcAft>
                          <a:spcPts val="0"/>
                        </a:spcAft>
                        <a:tabLst>
                          <a:tab pos="2253615" algn="l"/>
                        </a:tabLst>
                      </a:pPr>
                      <a:r>
                        <a:rPr lang="en-AU" sz="900" b="0" dirty="0">
                          <a:effectLst/>
                        </a:rPr>
                        <a:t>19.2</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extLst>
                  <a:ext uri="{0D108BD9-81ED-4DB2-BD59-A6C34878D82A}">
                    <a16:rowId xmlns:a16="http://schemas.microsoft.com/office/drawing/2014/main" val="10012"/>
                  </a:ext>
                </a:extLst>
              </a:tr>
              <a:tr h="178640">
                <a:tc vMerge="1">
                  <a:txBody>
                    <a:bodyPr/>
                    <a:lstStyle/>
                    <a:p>
                      <a:endParaRPr lang="en-AU"/>
                    </a:p>
                  </a:txBody>
                  <a:tcPr/>
                </a:tc>
                <a:tc gridSpan="2">
                  <a:txBody>
                    <a:bodyPr/>
                    <a:lstStyle/>
                    <a:p>
                      <a:pPr algn="just">
                        <a:lnSpc>
                          <a:spcPct val="107000"/>
                        </a:lnSpc>
                        <a:spcAft>
                          <a:spcPts val="0"/>
                        </a:spcAft>
                        <a:tabLst>
                          <a:tab pos="2253615" algn="l"/>
                        </a:tabLst>
                      </a:pPr>
                      <a:r>
                        <a:rPr lang="en-AU" sz="900" b="0" dirty="0">
                          <a:effectLst/>
                        </a:rPr>
                        <a:t>Grade ppm</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0" dirty="0">
                          <a:effectLst/>
                        </a:rPr>
                        <a:t>579</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gridSpan="2">
                  <a:txBody>
                    <a:bodyPr/>
                    <a:lstStyle/>
                    <a:p>
                      <a:pPr algn="ctr">
                        <a:lnSpc>
                          <a:spcPct val="107000"/>
                        </a:lnSpc>
                        <a:spcAft>
                          <a:spcPts val="0"/>
                        </a:spcAft>
                        <a:tabLst>
                          <a:tab pos="2253615" algn="l"/>
                        </a:tabLst>
                      </a:pPr>
                      <a:r>
                        <a:rPr lang="en-AU" sz="900" b="0" dirty="0">
                          <a:effectLst/>
                        </a:rPr>
                        <a:t>972</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0" dirty="0">
                          <a:effectLst/>
                        </a:rPr>
                        <a:t>555</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gridSpan="2">
                  <a:txBody>
                    <a:bodyPr/>
                    <a:lstStyle/>
                    <a:p>
                      <a:pPr algn="ctr">
                        <a:lnSpc>
                          <a:spcPct val="107000"/>
                        </a:lnSpc>
                        <a:spcAft>
                          <a:spcPts val="0"/>
                        </a:spcAft>
                        <a:tabLst>
                          <a:tab pos="2253615" algn="l"/>
                        </a:tabLst>
                      </a:pPr>
                      <a:r>
                        <a:rPr lang="en-AU" sz="900" b="0" dirty="0">
                          <a:effectLst/>
                        </a:rPr>
                        <a:t>948</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0" dirty="0">
                          <a:effectLst/>
                        </a:rPr>
                        <a:t>382</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solidFill>
                      <a:srgbClr val="87D51C"/>
                    </a:solidFill>
                  </a:tcPr>
                </a:tc>
                <a:tc gridSpan="2">
                  <a:txBody>
                    <a:bodyPr/>
                    <a:lstStyle/>
                    <a:p>
                      <a:pPr algn="ctr">
                        <a:lnSpc>
                          <a:spcPct val="107000"/>
                        </a:lnSpc>
                        <a:spcAft>
                          <a:spcPts val="0"/>
                        </a:spcAft>
                        <a:tabLst>
                          <a:tab pos="2253615" algn="l"/>
                        </a:tabLst>
                      </a:pPr>
                      <a:r>
                        <a:rPr lang="en-AU" sz="900" b="0" dirty="0">
                          <a:effectLst/>
                        </a:rPr>
                        <a:t>986</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0" dirty="0">
                          <a:effectLst/>
                        </a:rPr>
                        <a:t>548</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a:txBody>
                    <a:bodyPr/>
                    <a:lstStyle/>
                    <a:p>
                      <a:pPr algn="ctr">
                        <a:lnSpc>
                          <a:spcPct val="107000"/>
                        </a:lnSpc>
                        <a:spcAft>
                          <a:spcPts val="0"/>
                        </a:spcAft>
                        <a:tabLst>
                          <a:tab pos="2253615" algn="l"/>
                        </a:tabLst>
                      </a:pPr>
                      <a:r>
                        <a:rPr lang="en-AU" sz="900" b="0" dirty="0">
                          <a:effectLst/>
                        </a:rPr>
                        <a:t>951</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extLst>
                  <a:ext uri="{0D108BD9-81ED-4DB2-BD59-A6C34878D82A}">
                    <a16:rowId xmlns:a16="http://schemas.microsoft.com/office/drawing/2014/main" val="10013"/>
                  </a:ext>
                </a:extLst>
              </a:tr>
              <a:tr h="178640">
                <a:tc vMerge="1">
                  <a:txBody>
                    <a:bodyPr/>
                    <a:lstStyle/>
                    <a:p>
                      <a:endParaRPr lang="en-AU"/>
                    </a:p>
                  </a:txBody>
                  <a:tcPr/>
                </a:tc>
                <a:tc gridSpan="2">
                  <a:txBody>
                    <a:bodyPr/>
                    <a:lstStyle/>
                    <a:p>
                      <a:pPr algn="just">
                        <a:lnSpc>
                          <a:spcPct val="107000"/>
                        </a:lnSpc>
                        <a:spcAft>
                          <a:spcPts val="0"/>
                        </a:spcAft>
                        <a:tabLst>
                          <a:tab pos="2253615" algn="l"/>
                        </a:tabLst>
                      </a:pPr>
                      <a:r>
                        <a:rPr lang="en-AU" sz="900" b="0" dirty="0">
                          <a:effectLst/>
                        </a:rPr>
                        <a:t>U</a:t>
                      </a:r>
                      <a:r>
                        <a:rPr lang="en-AU" sz="900" b="0" baseline="-25000" dirty="0">
                          <a:effectLst/>
                        </a:rPr>
                        <a:t>3</a:t>
                      </a:r>
                      <a:r>
                        <a:rPr lang="en-AU" sz="900" b="0" dirty="0">
                          <a:effectLst/>
                        </a:rPr>
                        <a:t>O</a:t>
                      </a:r>
                      <a:r>
                        <a:rPr lang="en-AU" sz="900" b="0" baseline="-25000" dirty="0">
                          <a:effectLst/>
                        </a:rPr>
                        <a:t>8</a:t>
                      </a:r>
                      <a:r>
                        <a:rPr lang="en-AU" sz="900" b="0" dirty="0">
                          <a:effectLst/>
                        </a:rPr>
                        <a:t> Mlb’s</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0" dirty="0">
                          <a:effectLst/>
                        </a:rPr>
                        <a:t>6.2</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gridSpan="2">
                  <a:txBody>
                    <a:bodyPr/>
                    <a:lstStyle/>
                    <a:p>
                      <a:pPr algn="ctr">
                        <a:lnSpc>
                          <a:spcPct val="107000"/>
                        </a:lnSpc>
                        <a:spcAft>
                          <a:spcPts val="0"/>
                        </a:spcAft>
                        <a:tabLst>
                          <a:tab pos="2253615" algn="l"/>
                        </a:tabLst>
                      </a:pPr>
                      <a:r>
                        <a:rPr lang="en-AU" sz="900" b="0" dirty="0">
                          <a:effectLst/>
                        </a:rPr>
                        <a:t>4.2</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0" dirty="0">
                          <a:effectLst/>
                        </a:rPr>
                        <a:t>54.2</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gridSpan="2">
                  <a:txBody>
                    <a:bodyPr/>
                    <a:lstStyle/>
                    <a:p>
                      <a:pPr algn="ctr">
                        <a:lnSpc>
                          <a:spcPct val="107000"/>
                        </a:lnSpc>
                        <a:spcAft>
                          <a:spcPts val="0"/>
                        </a:spcAft>
                        <a:tabLst>
                          <a:tab pos="2253615" algn="l"/>
                        </a:tabLst>
                      </a:pPr>
                      <a:r>
                        <a:rPr lang="en-AU" sz="900" b="0" dirty="0">
                          <a:effectLst/>
                        </a:rPr>
                        <a:t>35.3</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0" dirty="0">
                          <a:effectLst/>
                        </a:rPr>
                        <a:t>2.3</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solidFill>
                      <a:srgbClr val="87D51C"/>
                    </a:solidFill>
                  </a:tcPr>
                </a:tc>
                <a:tc gridSpan="2">
                  <a:txBody>
                    <a:bodyPr/>
                    <a:lstStyle/>
                    <a:p>
                      <a:pPr algn="ctr">
                        <a:lnSpc>
                          <a:spcPct val="107000"/>
                        </a:lnSpc>
                        <a:spcAft>
                          <a:spcPts val="0"/>
                        </a:spcAft>
                        <a:tabLst>
                          <a:tab pos="2253615" algn="l"/>
                        </a:tabLst>
                      </a:pPr>
                      <a:r>
                        <a:rPr lang="en-AU" sz="900" b="0" dirty="0">
                          <a:effectLst/>
                        </a:rPr>
                        <a:t>0.9</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0" dirty="0">
                          <a:effectLst/>
                        </a:rPr>
                        <a:t>62.7</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a:txBody>
                    <a:bodyPr/>
                    <a:lstStyle/>
                    <a:p>
                      <a:pPr algn="ctr">
                        <a:lnSpc>
                          <a:spcPct val="107000"/>
                        </a:lnSpc>
                        <a:spcAft>
                          <a:spcPts val="0"/>
                        </a:spcAft>
                        <a:tabLst>
                          <a:tab pos="2253615" algn="l"/>
                        </a:tabLst>
                      </a:pPr>
                      <a:r>
                        <a:rPr lang="en-AU" sz="900" b="0" dirty="0">
                          <a:effectLst/>
                        </a:rPr>
                        <a:t>40.4</a:t>
                      </a:r>
                      <a:endParaRPr lang="en-AU" sz="1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extLst>
                  <a:ext uri="{0D108BD9-81ED-4DB2-BD59-A6C34878D82A}">
                    <a16:rowId xmlns:a16="http://schemas.microsoft.com/office/drawing/2014/main" val="10014"/>
                  </a:ext>
                </a:extLst>
              </a:tr>
              <a:tr h="178640">
                <a:tc rowSpan="3">
                  <a:txBody>
                    <a:bodyPr/>
                    <a:lstStyle/>
                    <a:p>
                      <a:pPr>
                        <a:lnSpc>
                          <a:spcPct val="107000"/>
                        </a:lnSpc>
                        <a:spcAft>
                          <a:spcPts val="0"/>
                        </a:spcAft>
                        <a:tabLst>
                          <a:tab pos="2253615" algn="l"/>
                        </a:tabLst>
                      </a:pPr>
                      <a:r>
                        <a:rPr lang="en-AU" sz="900" dirty="0">
                          <a:effectLst/>
                        </a:rPr>
                        <a:t>Dawson Hinkler</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gridSpan="2">
                  <a:txBody>
                    <a:bodyPr/>
                    <a:lstStyle/>
                    <a:p>
                      <a:pPr algn="just">
                        <a:lnSpc>
                          <a:spcPct val="107000"/>
                        </a:lnSpc>
                        <a:spcAft>
                          <a:spcPts val="0"/>
                        </a:spcAft>
                        <a:tabLst>
                          <a:tab pos="2253615" algn="l"/>
                        </a:tabLst>
                      </a:pPr>
                      <a:r>
                        <a:rPr lang="en-AU" sz="900" dirty="0">
                          <a:effectLst/>
                        </a:rPr>
                        <a:t>Ore Mt’s</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8.4</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0.9</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5.2</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0.3</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13.6</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a:txBody>
                    <a:bodyPr/>
                    <a:lstStyle/>
                    <a:p>
                      <a:pPr algn="ctr">
                        <a:lnSpc>
                          <a:spcPct val="107000"/>
                        </a:lnSpc>
                        <a:spcAft>
                          <a:spcPts val="0"/>
                        </a:spcAft>
                        <a:tabLst>
                          <a:tab pos="2253615" algn="l"/>
                        </a:tabLst>
                      </a:pPr>
                      <a:r>
                        <a:rPr lang="en-AU" sz="900" dirty="0">
                          <a:effectLst/>
                        </a:rPr>
                        <a:t>1.1</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extLst>
                  <a:ext uri="{0D108BD9-81ED-4DB2-BD59-A6C34878D82A}">
                    <a16:rowId xmlns:a16="http://schemas.microsoft.com/office/drawing/2014/main" val="10015"/>
                  </a:ext>
                </a:extLst>
              </a:tr>
              <a:tr h="178640">
                <a:tc vMerge="1">
                  <a:txBody>
                    <a:bodyPr/>
                    <a:lstStyle/>
                    <a:p>
                      <a:endParaRPr lang="en-AU"/>
                    </a:p>
                  </a:txBody>
                  <a:tcPr/>
                </a:tc>
                <a:tc gridSpan="2">
                  <a:txBody>
                    <a:bodyPr/>
                    <a:lstStyle/>
                    <a:p>
                      <a:pPr algn="just">
                        <a:lnSpc>
                          <a:spcPct val="107000"/>
                        </a:lnSpc>
                        <a:spcAft>
                          <a:spcPts val="0"/>
                        </a:spcAft>
                        <a:tabLst>
                          <a:tab pos="2253615" algn="l"/>
                        </a:tabLst>
                      </a:pPr>
                      <a:r>
                        <a:rPr lang="en-AU" sz="900" dirty="0">
                          <a:effectLst/>
                        </a:rPr>
                        <a:t>Grade ppm</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336</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596</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282</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628</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315</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a:txBody>
                    <a:bodyPr/>
                    <a:lstStyle/>
                    <a:p>
                      <a:pPr algn="ctr">
                        <a:lnSpc>
                          <a:spcPct val="107000"/>
                        </a:lnSpc>
                        <a:spcAft>
                          <a:spcPts val="0"/>
                        </a:spcAft>
                        <a:tabLst>
                          <a:tab pos="2253615" algn="l"/>
                        </a:tabLst>
                      </a:pPr>
                      <a:r>
                        <a:rPr lang="en-AU" sz="900" dirty="0">
                          <a:effectLst/>
                        </a:rPr>
                        <a:t>603</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extLst>
                  <a:ext uri="{0D108BD9-81ED-4DB2-BD59-A6C34878D82A}">
                    <a16:rowId xmlns:a16="http://schemas.microsoft.com/office/drawing/2014/main" val="10016"/>
                  </a:ext>
                </a:extLst>
              </a:tr>
              <a:tr h="178640">
                <a:tc vMerge="1">
                  <a:txBody>
                    <a:bodyPr/>
                    <a:lstStyle/>
                    <a:p>
                      <a:endParaRPr lang="en-AU"/>
                    </a:p>
                  </a:txBody>
                  <a:tcPr/>
                </a:tc>
                <a:tc gridSpan="2">
                  <a:txBody>
                    <a:bodyPr/>
                    <a:lstStyle/>
                    <a:p>
                      <a:pPr algn="just">
                        <a:lnSpc>
                          <a:spcPct val="107000"/>
                        </a:lnSpc>
                        <a:spcAft>
                          <a:spcPts val="0"/>
                        </a:spcAft>
                        <a:tabLst>
                          <a:tab pos="2253615" algn="l"/>
                        </a:tabLst>
                      </a:pPr>
                      <a:r>
                        <a:rPr lang="en-AU" sz="900" dirty="0">
                          <a:effectLst/>
                        </a:rPr>
                        <a:t>U</a:t>
                      </a:r>
                      <a:r>
                        <a:rPr lang="en-AU" sz="900" baseline="-25000" dirty="0">
                          <a:effectLst/>
                        </a:rPr>
                        <a:t>3</a:t>
                      </a:r>
                      <a:r>
                        <a:rPr lang="en-AU" sz="900" dirty="0">
                          <a:effectLst/>
                        </a:rPr>
                        <a:t>O</a:t>
                      </a:r>
                      <a:r>
                        <a:rPr lang="en-AU" sz="900" baseline="-25000" dirty="0">
                          <a:effectLst/>
                        </a:rPr>
                        <a:t>8</a:t>
                      </a:r>
                      <a:r>
                        <a:rPr lang="en-AU" sz="900" dirty="0">
                          <a:effectLst/>
                        </a:rPr>
                        <a:t> Mlb’s</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6.2</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1.1</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3.2</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tabLst>
                          <a:tab pos="2253615" algn="l"/>
                        </a:tabLst>
                      </a:pPr>
                      <a:r>
                        <a:rPr lang="en-AU" sz="900" dirty="0">
                          <a:effectLst/>
                        </a:rPr>
                        <a:t>0.4</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9.4</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a:txBody>
                    <a:bodyPr/>
                    <a:lstStyle/>
                    <a:p>
                      <a:pPr algn="ctr">
                        <a:lnSpc>
                          <a:spcPct val="107000"/>
                        </a:lnSpc>
                        <a:spcAft>
                          <a:spcPts val="0"/>
                        </a:spcAft>
                        <a:tabLst>
                          <a:tab pos="2253615" algn="l"/>
                        </a:tabLst>
                      </a:pPr>
                      <a:r>
                        <a:rPr lang="en-AU" sz="900" dirty="0">
                          <a:effectLst/>
                        </a:rPr>
                        <a:t>1.5</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extLst>
                  <a:ext uri="{0D108BD9-81ED-4DB2-BD59-A6C34878D82A}">
                    <a16:rowId xmlns:a16="http://schemas.microsoft.com/office/drawing/2014/main" val="10017"/>
                  </a:ext>
                </a:extLst>
              </a:tr>
              <a:tr h="178640">
                <a:tc rowSpan="3">
                  <a:txBody>
                    <a:bodyPr/>
                    <a:lstStyle/>
                    <a:p>
                      <a:pPr>
                        <a:lnSpc>
                          <a:spcPct val="107000"/>
                        </a:lnSpc>
                        <a:spcAft>
                          <a:spcPts val="0"/>
                        </a:spcAft>
                        <a:tabLst>
                          <a:tab pos="2253615" algn="l"/>
                        </a:tabLst>
                      </a:pPr>
                      <a:r>
                        <a:rPr lang="en-AU" sz="900" dirty="0">
                          <a:effectLst/>
                        </a:rPr>
                        <a:t>Nowthanna</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tc>
                <a:tc gridSpan="2">
                  <a:txBody>
                    <a:bodyPr/>
                    <a:lstStyle/>
                    <a:p>
                      <a:pPr algn="just">
                        <a:lnSpc>
                          <a:spcPct val="107000"/>
                        </a:lnSpc>
                        <a:spcAft>
                          <a:spcPts val="0"/>
                        </a:spcAft>
                        <a:tabLst>
                          <a:tab pos="2253615" algn="l"/>
                        </a:tabLst>
                      </a:pPr>
                      <a:r>
                        <a:rPr lang="en-AU" sz="900" dirty="0">
                          <a:effectLst/>
                        </a:rPr>
                        <a:t>Ore Mt’s</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pPr>
                      <a:r>
                        <a:rPr lang="en-AU" sz="900" dirty="0">
                          <a:effectLst/>
                        </a:rPr>
                        <a:t>13.5</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pPr>
                      <a:r>
                        <a:rPr lang="en-AU" sz="900" dirty="0">
                          <a:effectLst/>
                        </a:rPr>
                        <a:t>2.6</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pPr>
                      <a:r>
                        <a:rPr lang="en-AU" sz="900" dirty="0">
                          <a:effectLst/>
                        </a:rPr>
                        <a:t>13.5</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a:txBody>
                    <a:bodyPr/>
                    <a:lstStyle/>
                    <a:p>
                      <a:pPr algn="ctr">
                        <a:lnSpc>
                          <a:spcPct val="107000"/>
                        </a:lnSpc>
                        <a:spcAft>
                          <a:spcPts val="0"/>
                        </a:spcAft>
                      </a:pPr>
                      <a:r>
                        <a:rPr lang="en-AU" sz="900" dirty="0">
                          <a:effectLst/>
                        </a:rPr>
                        <a:t>2.6</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extLst>
                  <a:ext uri="{0D108BD9-81ED-4DB2-BD59-A6C34878D82A}">
                    <a16:rowId xmlns:a16="http://schemas.microsoft.com/office/drawing/2014/main" val="10018"/>
                  </a:ext>
                </a:extLst>
              </a:tr>
              <a:tr h="178640">
                <a:tc vMerge="1">
                  <a:txBody>
                    <a:bodyPr/>
                    <a:lstStyle/>
                    <a:p>
                      <a:endParaRPr lang="en-AU"/>
                    </a:p>
                  </a:txBody>
                  <a:tcPr/>
                </a:tc>
                <a:tc gridSpan="2">
                  <a:txBody>
                    <a:bodyPr/>
                    <a:lstStyle/>
                    <a:p>
                      <a:pPr algn="just">
                        <a:lnSpc>
                          <a:spcPct val="107000"/>
                        </a:lnSpc>
                        <a:spcAft>
                          <a:spcPts val="0"/>
                        </a:spcAft>
                        <a:tabLst>
                          <a:tab pos="2253615" algn="l"/>
                        </a:tabLst>
                      </a:pPr>
                      <a:r>
                        <a:rPr lang="en-AU" sz="900" dirty="0">
                          <a:effectLst/>
                        </a:rPr>
                        <a:t>Grade ppm</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pPr>
                      <a:r>
                        <a:rPr lang="en-AU" sz="900" dirty="0">
                          <a:effectLst/>
                        </a:rPr>
                        <a:t>399</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pPr>
                      <a:r>
                        <a:rPr lang="en-AU" sz="900" dirty="0">
                          <a:effectLst/>
                        </a:rPr>
                        <a:t>794</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pPr>
                      <a:r>
                        <a:rPr lang="en-AU" sz="900" dirty="0">
                          <a:effectLst/>
                        </a:rPr>
                        <a:t>399</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a:txBody>
                    <a:bodyPr/>
                    <a:lstStyle/>
                    <a:p>
                      <a:pPr algn="ctr">
                        <a:lnSpc>
                          <a:spcPct val="107000"/>
                        </a:lnSpc>
                        <a:spcAft>
                          <a:spcPts val="0"/>
                        </a:spcAft>
                      </a:pPr>
                      <a:r>
                        <a:rPr lang="en-AU" sz="900" dirty="0">
                          <a:effectLst/>
                        </a:rPr>
                        <a:t>794</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extLst>
                  <a:ext uri="{0D108BD9-81ED-4DB2-BD59-A6C34878D82A}">
                    <a16:rowId xmlns:a16="http://schemas.microsoft.com/office/drawing/2014/main" val="10019"/>
                  </a:ext>
                </a:extLst>
              </a:tr>
              <a:tr h="178640">
                <a:tc vMerge="1">
                  <a:txBody>
                    <a:bodyPr/>
                    <a:lstStyle/>
                    <a:p>
                      <a:endParaRPr lang="en-AU"/>
                    </a:p>
                  </a:txBody>
                  <a:tcPr/>
                </a:tc>
                <a:tc gridSpan="2">
                  <a:txBody>
                    <a:bodyPr/>
                    <a:lstStyle/>
                    <a:p>
                      <a:pPr algn="just">
                        <a:lnSpc>
                          <a:spcPct val="107000"/>
                        </a:lnSpc>
                        <a:spcAft>
                          <a:spcPts val="0"/>
                        </a:spcAft>
                        <a:tabLst>
                          <a:tab pos="2253615" algn="l"/>
                        </a:tabLst>
                      </a:pPr>
                      <a:r>
                        <a:rPr lang="en-AU" sz="900" dirty="0">
                          <a:effectLst/>
                        </a:rPr>
                        <a:t>U</a:t>
                      </a:r>
                      <a:r>
                        <a:rPr lang="en-AU" sz="900" baseline="-25000" dirty="0">
                          <a:effectLst/>
                        </a:rPr>
                        <a:t>3</a:t>
                      </a:r>
                      <a:r>
                        <a:rPr lang="en-AU" sz="900" dirty="0">
                          <a:effectLst/>
                        </a:rPr>
                        <a:t>O</a:t>
                      </a:r>
                      <a:r>
                        <a:rPr lang="en-AU" sz="900" baseline="-25000" dirty="0">
                          <a:effectLst/>
                        </a:rPr>
                        <a:t>8</a:t>
                      </a:r>
                      <a:r>
                        <a:rPr lang="en-AU" sz="900" dirty="0">
                          <a:effectLst/>
                        </a:rPr>
                        <a:t> Mlb’s</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gridSpan="2">
                  <a:txBody>
                    <a:bodyPr/>
                    <a:lstStyle/>
                    <a:p>
                      <a:pPr algn="ctr">
                        <a:lnSpc>
                          <a:spcPct val="107000"/>
                        </a:lnSpc>
                        <a:spcAft>
                          <a:spcPts val="0"/>
                        </a:spcAft>
                        <a:tabLst>
                          <a:tab pos="2253615" algn="l"/>
                        </a:tabLst>
                      </a:pPr>
                      <a:r>
                        <a:rPr lang="en-AU" sz="900" dirty="0">
                          <a:effectLst/>
                        </a:rPr>
                        <a:t>-</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tc>
                <a:tc hMerge="1">
                  <a:txBody>
                    <a:bodyPr/>
                    <a:lstStyle/>
                    <a:p>
                      <a:endParaRPr lang="en-AU"/>
                    </a:p>
                  </a:txBody>
                  <a:tcPr/>
                </a:tc>
                <a:tc>
                  <a:txBody>
                    <a:bodyPr/>
                    <a:lstStyle/>
                    <a:p>
                      <a:pPr algn="ctr">
                        <a:lnSpc>
                          <a:spcPct val="107000"/>
                        </a:lnSpc>
                        <a:spcAft>
                          <a:spcPts val="0"/>
                        </a:spcAft>
                      </a:pPr>
                      <a:r>
                        <a:rPr lang="en-AU" sz="900" dirty="0">
                          <a:effectLst/>
                        </a:rPr>
                        <a:t>11.9</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gridSpan="2">
                  <a:txBody>
                    <a:bodyPr/>
                    <a:lstStyle/>
                    <a:p>
                      <a:pPr algn="ctr">
                        <a:lnSpc>
                          <a:spcPct val="107000"/>
                        </a:lnSpc>
                        <a:spcAft>
                          <a:spcPts val="0"/>
                        </a:spcAft>
                      </a:pPr>
                      <a:r>
                        <a:rPr lang="en-AU" sz="900" dirty="0">
                          <a:effectLst/>
                        </a:rPr>
                        <a:t>4.6</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hMerge="1">
                  <a:txBody>
                    <a:bodyPr/>
                    <a:lstStyle/>
                    <a:p>
                      <a:endParaRPr lang="en-AU"/>
                    </a:p>
                  </a:txBody>
                  <a:tcPr/>
                </a:tc>
                <a:tc>
                  <a:txBody>
                    <a:bodyPr/>
                    <a:lstStyle/>
                    <a:p>
                      <a:pPr algn="ctr">
                        <a:lnSpc>
                          <a:spcPct val="107000"/>
                        </a:lnSpc>
                        <a:spcAft>
                          <a:spcPts val="0"/>
                        </a:spcAft>
                      </a:pPr>
                      <a:r>
                        <a:rPr lang="en-AU" sz="900" dirty="0">
                          <a:effectLst/>
                        </a:rPr>
                        <a:t>11.9</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tc>
                  <a:txBody>
                    <a:bodyPr/>
                    <a:lstStyle/>
                    <a:p>
                      <a:pPr algn="ctr">
                        <a:lnSpc>
                          <a:spcPct val="107000"/>
                        </a:lnSpc>
                        <a:spcAft>
                          <a:spcPts val="0"/>
                        </a:spcAft>
                      </a:pPr>
                      <a:r>
                        <a:rPr lang="en-AU" sz="900" dirty="0">
                          <a:effectLst/>
                        </a:rPr>
                        <a:t>4.6</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tc>
                <a:extLst>
                  <a:ext uri="{0D108BD9-81ED-4DB2-BD59-A6C34878D82A}">
                    <a16:rowId xmlns:a16="http://schemas.microsoft.com/office/drawing/2014/main" val="10020"/>
                  </a:ext>
                </a:extLst>
              </a:tr>
              <a:tr h="178640">
                <a:tc rowSpan="3">
                  <a:txBody>
                    <a:bodyPr/>
                    <a:lstStyle/>
                    <a:p>
                      <a:pPr>
                        <a:lnSpc>
                          <a:spcPct val="107000"/>
                        </a:lnSpc>
                        <a:spcAft>
                          <a:spcPts val="0"/>
                        </a:spcAft>
                        <a:tabLst>
                          <a:tab pos="2253615" algn="l"/>
                        </a:tabLst>
                      </a:pPr>
                      <a:r>
                        <a:rPr lang="en-AU" sz="900" dirty="0">
                          <a:effectLst/>
                        </a:rPr>
                        <a:t>Total</a:t>
                      </a:r>
                      <a:endParaRPr lang="en-A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ctr">
                    <a:solidFill>
                      <a:srgbClr val="87D51C"/>
                    </a:solidFill>
                  </a:tcPr>
                </a:tc>
                <a:tc gridSpan="2">
                  <a:txBody>
                    <a:bodyPr/>
                    <a:lstStyle/>
                    <a:p>
                      <a:pPr algn="just">
                        <a:lnSpc>
                          <a:spcPct val="107000"/>
                        </a:lnSpc>
                        <a:spcAft>
                          <a:spcPts val="0"/>
                        </a:spcAft>
                        <a:tabLst>
                          <a:tab pos="2253615" algn="l"/>
                        </a:tabLst>
                      </a:pPr>
                      <a:r>
                        <a:rPr lang="en-AU" sz="900" b="1" dirty="0">
                          <a:effectLst/>
                        </a:rPr>
                        <a:t>Ore Mt’s</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1" dirty="0">
                          <a:effectLst/>
                        </a:rPr>
                        <a:t>4.9</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gridSpan="2">
                  <a:txBody>
                    <a:bodyPr/>
                    <a:lstStyle/>
                    <a:p>
                      <a:pPr algn="ctr">
                        <a:lnSpc>
                          <a:spcPct val="107000"/>
                        </a:lnSpc>
                        <a:spcAft>
                          <a:spcPts val="0"/>
                        </a:spcAft>
                        <a:tabLst>
                          <a:tab pos="2253615" algn="l"/>
                        </a:tabLst>
                      </a:pPr>
                      <a:r>
                        <a:rPr lang="en-AU" sz="900" b="1" dirty="0">
                          <a:effectLst/>
                        </a:rPr>
                        <a:t>1.9</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1" dirty="0">
                          <a:effectLst/>
                        </a:rPr>
                        <a:t>52.7</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gridSpan="2">
                  <a:txBody>
                    <a:bodyPr/>
                    <a:lstStyle/>
                    <a:p>
                      <a:pPr algn="ctr">
                        <a:lnSpc>
                          <a:spcPct val="107000"/>
                        </a:lnSpc>
                        <a:spcAft>
                          <a:spcPts val="0"/>
                        </a:spcAft>
                        <a:tabLst>
                          <a:tab pos="2253615" algn="l"/>
                        </a:tabLst>
                      </a:pPr>
                      <a:r>
                        <a:rPr lang="en-AU" sz="900" b="1" dirty="0">
                          <a:effectLst/>
                        </a:rPr>
                        <a:t>17.8</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1" dirty="0">
                          <a:effectLst/>
                        </a:rPr>
                        <a:t>21.4</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gridSpan="2">
                  <a:txBody>
                    <a:bodyPr/>
                    <a:lstStyle/>
                    <a:p>
                      <a:pPr algn="ctr">
                        <a:lnSpc>
                          <a:spcPct val="107000"/>
                        </a:lnSpc>
                        <a:spcAft>
                          <a:spcPts val="0"/>
                        </a:spcAft>
                        <a:tabLst>
                          <a:tab pos="2253615" algn="l"/>
                        </a:tabLst>
                      </a:pPr>
                      <a:r>
                        <a:rPr lang="en-AU" sz="900" b="1" dirty="0">
                          <a:effectLst/>
                        </a:rPr>
                        <a:t>3.3</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1" dirty="0">
                          <a:effectLst/>
                        </a:rPr>
                        <a:t>79.0</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a:txBody>
                    <a:bodyPr/>
                    <a:lstStyle/>
                    <a:p>
                      <a:pPr algn="ctr">
                        <a:lnSpc>
                          <a:spcPct val="107000"/>
                        </a:lnSpc>
                        <a:spcAft>
                          <a:spcPts val="0"/>
                        </a:spcAft>
                        <a:tabLst>
                          <a:tab pos="2253615" algn="l"/>
                        </a:tabLst>
                      </a:pPr>
                      <a:r>
                        <a:rPr lang="en-AU" sz="900" b="1" dirty="0">
                          <a:effectLst/>
                        </a:rPr>
                        <a:t>23.0</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extLst>
                  <a:ext uri="{0D108BD9-81ED-4DB2-BD59-A6C34878D82A}">
                    <a16:rowId xmlns:a16="http://schemas.microsoft.com/office/drawing/2014/main" val="10021"/>
                  </a:ext>
                </a:extLst>
              </a:tr>
              <a:tr h="178640">
                <a:tc vMerge="1">
                  <a:txBody>
                    <a:bodyPr/>
                    <a:lstStyle/>
                    <a:p>
                      <a:endParaRPr lang="en-AU"/>
                    </a:p>
                  </a:txBody>
                  <a:tcPr/>
                </a:tc>
                <a:tc gridSpan="2">
                  <a:txBody>
                    <a:bodyPr/>
                    <a:lstStyle/>
                    <a:p>
                      <a:pPr algn="just">
                        <a:lnSpc>
                          <a:spcPct val="107000"/>
                        </a:lnSpc>
                        <a:spcAft>
                          <a:spcPts val="0"/>
                        </a:spcAft>
                        <a:tabLst>
                          <a:tab pos="2253615" algn="l"/>
                        </a:tabLst>
                      </a:pPr>
                      <a:r>
                        <a:rPr lang="en-AU" sz="900" b="1" dirty="0">
                          <a:effectLst/>
                        </a:rPr>
                        <a:t>Grade ppm</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1" dirty="0">
                          <a:effectLst/>
                        </a:rPr>
                        <a:t>579</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gridSpan="2">
                  <a:txBody>
                    <a:bodyPr/>
                    <a:lstStyle/>
                    <a:p>
                      <a:pPr algn="ctr">
                        <a:lnSpc>
                          <a:spcPct val="107000"/>
                        </a:lnSpc>
                        <a:spcAft>
                          <a:spcPts val="0"/>
                        </a:spcAft>
                        <a:tabLst>
                          <a:tab pos="2253615" algn="l"/>
                        </a:tabLst>
                      </a:pPr>
                      <a:r>
                        <a:rPr lang="en-AU" sz="900" b="1" dirty="0">
                          <a:effectLst/>
                        </a:rPr>
                        <a:t>972</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1" dirty="0">
                          <a:effectLst/>
                        </a:rPr>
                        <a:t>520</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gridSpan="2">
                  <a:txBody>
                    <a:bodyPr/>
                    <a:lstStyle/>
                    <a:p>
                      <a:pPr algn="ctr">
                        <a:lnSpc>
                          <a:spcPct val="107000"/>
                        </a:lnSpc>
                        <a:spcAft>
                          <a:spcPts val="0"/>
                        </a:spcAft>
                        <a:tabLst>
                          <a:tab pos="2253615" algn="l"/>
                        </a:tabLst>
                      </a:pPr>
                      <a:r>
                        <a:rPr lang="en-AU" sz="900" b="1" dirty="0">
                          <a:effectLst/>
                        </a:rPr>
                        <a:t>931</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1" dirty="0">
                          <a:effectLst/>
                        </a:rPr>
                        <a:t>368</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gridSpan="2">
                  <a:txBody>
                    <a:bodyPr/>
                    <a:lstStyle/>
                    <a:p>
                      <a:pPr algn="ctr">
                        <a:lnSpc>
                          <a:spcPct val="107000"/>
                        </a:lnSpc>
                        <a:spcAft>
                          <a:spcPts val="0"/>
                        </a:spcAft>
                        <a:tabLst>
                          <a:tab pos="2253615" algn="l"/>
                        </a:tabLst>
                      </a:pPr>
                      <a:r>
                        <a:rPr lang="en-AU" sz="900" b="1" dirty="0">
                          <a:effectLst/>
                        </a:rPr>
                        <a:t>765</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1" dirty="0">
                          <a:effectLst/>
                        </a:rPr>
                        <a:t>482</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a:txBody>
                    <a:bodyPr/>
                    <a:lstStyle/>
                    <a:p>
                      <a:pPr algn="ctr">
                        <a:lnSpc>
                          <a:spcPct val="107000"/>
                        </a:lnSpc>
                        <a:spcAft>
                          <a:spcPts val="0"/>
                        </a:spcAft>
                        <a:tabLst>
                          <a:tab pos="2253615" algn="l"/>
                        </a:tabLst>
                      </a:pPr>
                      <a:r>
                        <a:rPr lang="en-AU" sz="900" b="1" dirty="0">
                          <a:effectLst/>
                        </a:rPr>
                        <a:t>916</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extLst>
                  <a:ext uri="{0D108BD9-81ED-4DB2-BD59-A6C34878D82A}">
                    <a16:rowId xmlns:a16="http://schemas.microsoft.com/office/drawing/2014/main" val="10022"/>
                  </a:ext>
                </a:extLst>
              </a:tr>
              <a:tr h="178640">
                <a:tc vMerge="1">
                  <a:txBody>
                    <a:bodyPr/>
                    <a:lstStyle/>
                    <a:p>
                      <a:endParaRPr lang="en-AU"/>
                    </a:p>
                  </a:txBody>
                  <a:tcPr/>
                </a:tc>
                <a:tc gridSpan="2">
                  <a:txBody>
                    <a:bodyPr/>
                    <a:lstStyle/>
                    <a:p>
                      <a:pPr algn="just">
                        <a:lnSpc>
                          <a:spcPct val="107000"/>
                        </a:lnSpc>
                        <a:spcAft>
                          <a:spcPts val="0"/>
                        </a:spcAft>
                        <a:tabLst>
                          <a:tab pos="2253615" algn="l"/>
                        </a:tabLst>
                      </a:pPr>
                      <a:r>
                        <a:rPr lang="en-AU" sz="900" b="1" dirty="0">
                          <a:effectLst/>
                        </a:rPr>
                        <a:t>U</a:t>
                      </a:r>
                      <a:r>
                        <a:rPr lang="en-AU" sz="900" b="1" baseline="-25000" dirty="0">
                          <a:effectLst/>
                        </a:rPr>
                        <a:t>3</a:t>
                      </a:r>
                      <a:r>
                        <a:rPr lang="en-AU" sz="900" b="1" dirty="0">
                          <a:effectLst/>
                        </a:rPr>
                        <a:t>O</a:t>
                      </a:r>
                      <a:r>
                        <a:rPr lang="en-AU" sz="900" b="1" baseline="-25000" dirty="0">
                          <a:effectLst/>
                        </a:rPr>
                        <a:t>8</a:t>
                      </a:r>
                      <a:r>
                        <a:rPr lang="en-AU" sz="900" b="1" dirty="0">
                          <a:effectLst/>
                        </a:rPr>
                        <a:t> Mlb’s</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1" dirty="0">
                          <a:effectLst/>
                        </a:rPr>
                        <a:t>6.2</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gridSpan="2">
                  <a:txBody>
                    <a:bodyPr/>
                    <a:lstStyle/>
                    <a:p>
                      <a:pPr algn="ctr">
                        <a:lnSpc>
                          <a:spcPct val="107000"/>
                        </a:lnSpc>
                        <a:spcAft>
                          <a:spcPts val="0"/>
                        </a:spcAft>
                        <a:tabLst>
                          <a:tab pos="2253615" algn="l"/>
                        </a:tabLst>
                      </a:pPr>
                      <a:r>
                        <a:rPr lang="en-AU" sz="900" b="1" dirty="0">
                          <a:effectLst/>
                        </a:rPr>
                        <a:t>4.2</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1" dirty="0">
                          <a:effectLst/>
                        </a:rPr>
                        <a:t>60.4</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gridSpan="2">
                  <a:txBody>
                    <a:bodyPr/>
                    <a:lstStyle/>
                    <a:p>
                      <a:pPr algn="ctr">
                        <a:lnSpc>
                          <a:spcPct val="107000"/>
                        </a:lnSpc>
                        <a:spcAft>
                          <a:spcPts val="0"/>
                        </a:spcAft>
                        <a:tabLst>
                          <a:tab pos="2253615" algn="l"/>
                        </a:tabLst>
                      </a:pPr>
                      <a:r>
                        <a:rPr lang="en-AU" sz="900" b="1" dirty="0">
                          <a:effectLst/>
                        </a:rPr>
                        <a:t>36.4</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1" dirty="0">
                          <a:effectLst/>
                        </a:rPr>
                        <a:t>17.4</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gridSpan="2">
                  <a:txBody>
                    <a:bodyPr/>
                    <a:lstStyle/>
                    <a:p>
                      <a:pPr algn="ctr">
                        <a:lnSpc>
                          <a:spcPct val="107000"/>
                        </a:lnSpc>
                        <a:spcAft>
                          <a:spcPts val="0"/>
                        </a:spcAft>
                        <a:tabLst>
                          <a:tab pos="2253615" algn="l"/>
                        </a:tabLst>
                      </a:pPr>
                      <a:r>
                        <a:rPr lang="en-AU" sz="900" b="1" dirty="0">
                          <a:effectLst/>
                        </a:rPr>
                        <a:t>5.5</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hMerge="1">
                  <a:txBody>
                    <a:bodyPr/>
                    <a:lstStyle/>
                    <a:p>
                      <a:endParaRPr lang="en-AU"/>
                    </a:p>
                  </a:txBody>
                  <a:tcPr/>
                </a:tc>
                <a:tc>
                  <a:txBody>
                    <a:bodyPr/>
                    <a:lstStyle/>
                    <a:p>
                      <a:pPr algn="ctr">
                        <a:lnSpc>
                          <a:spcPct val="107000"/>
                        </a:lnSpc>
                        <a:spcAft>
                          <a:spcPts val="0"/>
                        </a:spcAft>
                        <a:tabLst>
                          <a:tab pos="2253615" algn="l"/>
                        </a:tabLst>
                      </a:pPr>
                      <a:r>
                        <a:rPr lang="en-AU" sz="900" b="1" dirty="0">
                          <a:effectLst/>
                        </a:rPr>
                        <a:t>84.0</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tc>
                  <a:txBody>
                    <a:bodyPr/>
                    <a:lstStyle/>
                    <a:p>
                      <a:pPr algn="ctr">
                        <a:lnSpc>
                          <a:spcPct val="107000"/>
                        </a:lnSpc>
                        <a:spcAft>
                          <a:spcPts val="0"/>
                        </a:spcAft>
                        <a:tabLst>
                          <a:tab pos="2253615" algn="l"/>
                        </a:tabLst>
                      </a:pPr>
                      <a:r>
                        <a:rPr lang="en-AU" sz="900" b="1" dirty="0">
                          <a:effectLst/>
                        </a:rPr>
                        <a:t>46.4</a:t>
                      </a:r>
                      <a:endParaRPr lang="en-AU"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3283" marR="63283" marT="0" marB="0" anchor="b">
                    <a:solidFill>
                      <a:srgbClr val="87D51C"/>
                    </a:solidFill>
                  </a:tcPr>
                </a:tc>
                <a:extLst>
                  <a:ext uri="{0D108BD9-81ED-4DB2-BD59-A6C34878D82A}">
                    <a16:rowId xmlns:a16="http://schemas.microsoft.com/office/drawing/2014/main" val="10023"/>
                  </a:ext>
                </a:extLst>
              </a:tr>
              <a:tr h="392640">
                <a:tc gridSpan="14">
                  <a:txBody>
                    <a:bodyPr/>
                    <a:lstStyle/>
                    <a:p>
                      <a:pPr marL="342900" lvl="0" indent="-342900" algn="just">
                        <a:spcBef>
                          <a:spcPts val="600"/>
                        </a:spcBef>
                        <a:spcAft>
                          <a:spcPts val="0"/>
                        </a:spcAft>
                        <a:buFont typeface="+mj-lt"/>
                        <a:buAutoNum type="arabicPeriod"/>
                        <a:tabLst>
                          <a:tab pos="2253615" algn="l"/>
                        </a:tabLst>
                      </a:pPr>
                      <a:endParaRPr lang="en-AU" sz="200" b="0" i="1" dirty="0">
                        <a:effectLst/>
                      </a:endParaRPr>
                    </a:p>
                  </a:txBody>
                  <a:tcPr marL="63283" marR="63283" marT="0" marB="0">
                    <a:solidFill>
                      <a:srgbClr val="65A015"/>
                    </a:solidFill>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extLst>
                  <a:ext uri="{0D108BD9-81ED-4DB2-BD59-A6C34878D82A}">
                    <a16:rowId xmlns:a16="http://schemas.microsoft.com/office/drawing/2014/main" val="10024"/>
                  </a:ext>
                </a:extLst>
              </a:tr>
            </a:tbl>
          </a:graphicData>
        </a:graphic>
      </p:graphicFrame>
    </p:spTree>
    <p:extLst>
      <p:ext uri="{BB962C8B-B14F-4D97-AF65-F5344CB8AC3E}">
        <p14:creationId xmlns:p14="http://schemas.microsoft.com/office/powerpoint/2010/main" val="29037060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EA3B86A-D8D9-41B4-AC9E-71B6F5E22BD6}" type="slidenum">
              <a:rPr lang="en-AU" smtClean="0"/>
              <a:t>13</a:t>
            </a:fld>
            <a:endParaRPr lang="en-AU" dirty="0"/>
          </a:p>
        </p:txBody>
      </p:sp>
      <p:sp>
        <p:nvSpPr>
          <p:cNvPr id="5" name="Title 1"/>
          <p:cNvSpPr txBox="1">
            <a:spLocks/>
          </p:cNvSpPr>
          <p:nvPr/>
        </p:nvSpPr>
        <p:spPr>
          <a:xfrm>
            <a:off x="251520" y="418654"/>
            <a:ext cx="6326360" cy="490066"/>
          </a:xfrm>
          <a:prstGeom prst="rect">
            <a:avLst/>
          </a:prstGeom>
        </p:spPr>
        <p:txBody>
          <a:bodyPr vert="horz" lIns="91440" tIns="45720" rIns="91440" bIns="45720" rtlCol="0" anchor="ctr" anchorCtr="0">
            <a:noAutofit/>
          </a:bodyPr>
          <a:lstStyle>
            <a:lvl1pPr algn="l" defTabSz="914400" rtl="0" eaLnBrk="1" latinLnBrk="0" hangingPunct="1">
              <a:spcBef>
                <a:spcPct val="0"/>
              </a:spcBef>
              <a:buNone/>
              <a:defRPr sz="2000" b="1" kern="1200" cap="all" spc="200" baseline="0">
                <a:solidFill>
                  <a:schemeClr val="bg1"/>
                </a:solidFill>
                <a:latin typeface="+mn-lt"/>
                <a:ea typeface="+mj-ea"/>
                <a:cs typeface="+mj-cs"/>
              </a:defRPr>
            </a:lvl1pPr>
          </a:lstStyle>
          <a:p>
            <a:r>
              <a:rPr lang="en-AU" dirty="0">
                <a:latin typeface="Arial" panose="020B0604020202020204" pitchFamily="34" charset="0"/>
                <a:cs typeface="Arial" panose="020B0604020202020204" pitchFamily="34" charset="0"/>
              </a:rPr>
              <a:t>Competent persons statements</a:t>
            </a:r>
          </a:p>
        </p:txBody>
      </p:sp>
      <p:sp>
        <p:nvSpPr>
          <p:cNvPr id="6" name="Text Box 5">
            <a:extLst>
              <a:ext uri="{FF2B5EF4-FFF2-40B4-BE49-F238E27FC236}">
                <a16:creationId xmlns:a16="http://schemas.microsoft.com/office/drawing/2014/main" id="{B76DAB73-7BDB-482D-ABA9-246DBCDF449E}"/>
              </a:ext>
            </a:extLst>
          </p:cNvPr>
          <p:cNvSpPr txBox="1">
            <a:spLocks noChangeArrowheads="1"/>
          </p:cNvSpPr>
          <p:nvPr/>
        </p:nvSpPr>
        <p:spPr bwMode="auto">
          <a:xfrm>
            <a:off x="323850" y="1484784"/>
            <a:ext cx="8496300" cy="1728192"/>
          </a:xfrm>
          <a:prstGeom prst="rect">
            <a:avLst/>
          </a:prstGeom>
          <a:noFill/>
          <a:ln w="22225">
            <a:solidFill>
              <a:srgbClr val="65A015"/>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72000" rIns="91440" bIns="45720" anchor="t" anchorCtr="0" upright="1">
            <a:noAutofit/>
          </a:bodyPr>
          <a:lstStyle/>
          <a:p>
            <a:pPr marL="0" marR="0" algn="ctr">
              <a:spcBef>
                <a:spcPts val="0"/>
              </a:spcBef>
              <a:spcAft>
                <a:spcPts val="0"/>
              </a:spcAft>
              <a:tabLst>
                <a:tab pos="2971800" algn="ctr"/>
                <a:tab pos="5943600" algn="r"/>
                <a:tab pos="540385" algn="l"/>
                <a:tab pos="3330575" algn="l"/>
              </a:tabLst>
            </a:pPr>
            <a:r>
              <a:rPr lang="en-AU" sz="12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Competent Persons Statement – Geology and Exploration</a:t>
            </a:r>
          </a:p>
          <a:p>
            <a:pPr marL="0" marR="0" algn="ctr">
              <a:spcBef>
                <a:spcPts val="0"/>
              </a:spcBef>
              <a:spcAft>
                <a:spcPts val="0"/>
              </a:spcAft>
              <a:tabLst>
                <a:tab pos="2971800" algn="ctr"/>
                <a:tab pos="5943600" algn="r"/>
                <a:tab pos="540385" algn="l"/>
                <a:tab pos="3330575" algn="l"/>
              </a:tabLst>
            </a:pPr>
            <a:endParaRPr lang="en-US" sz="1200" dirty="0">
              <a:effectLst/>
              <a:latin typeface="Arial" panose="020B0604020202020204" pitchFamily="34" charset="0"/>
              <a:ea typeface="Calibri" panose="020F0502020204030204" pitchFamily="34" charset="0"/>
              <a:cs typeface="Times New Roman" panose="02020603050405020304" pitchFamily="18" charset="0"/>
            </a:endParaRPr>
          </a:p>
          <a:p>
            <a:pPr marL="0" marR="0" algn="just">
              <a:spcBef>
                <a:spcPts val="0"/>
              </a:spcBef>
              <a:spcAft>
                <a:spcPts val="600"/>
              </a:spcAft>
              <a:tabLst>
                <a:tab pos="2971800" algn="ctr"/>
                <a:tab pos="5943600" algn="r"/>
              </a:tabLst>
            </a:pPr>
            <a:r>
              <a:rPr lang="en-AU" sz="1200" i="1" dirty="0">
                <a:solidFill>
                  <a:schemeClr val="tx1">
                    <a:lumMod val="50000"/>
                  </a:schemeClr>
                </a:solidFill>
                <a:effectLst/>
                <a:latin typeface="Arial" panose="020B0604020202020204" pitchFamily="34" charset="0"/>
                <a:ea typeface="Times New Roman" panose="02020603050405020304" pitchFamily="18" charset="0"/>
                <a:cs typeface="Times New Roman" panose="02020603050405020304" pitchFamily="18" charset="0"/>
              </a:rPr>
              <a:t>The information in this document that relates to geology and exploration was authorised by Dr Greg Shirtliff, who is a full-time employee of Toro Energy Limited. Dr Shirtliff is a Member of the Australian Institute of Mining and Metallurgy and has sufficient experience of relevance to the tasks with which they were employed to qualify as a Competent Person as defined in the 2012 Edition of the Joint Ore Reserves Committee (JORC) Australasian Code for Reporting of Exploration Results, Mineral Resources and Ore Reserves.  Dr Shirtliff consents to the inclusion in the report of matters based on information in the form and context in which it appears.</a:t>
            </a:r>
            <a:endParaRPr lang="en-US" sz="1200" i="1" dirty="0">
              <a:solidFill>
                <a:schemeClr val="tx1">
                  <a:lumMod val="50000"/>
                </a:schemeClr>
              </a:solidFill>
              <a:effectLst/>
              <a:latin typeface="Arial" panose="020B0604020202020204" pitchFamily="34" charset="0"/>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058EF805-B253-4632-BFFA-842F9585E1B7}"/>
              </a:ext>
            </a:extLst>
          </p:cNvPr>
          <p:cNvSpPr/>
          <p:nvPr/>
        </p:nvSpPr>
        <p:spPr>
          <a:xfrm>
            <a:off x="323850" y="3361784"/>
            <a:ext cx="8496300" cy="3091552"/>
          </a:xfrm>
          <a:prstGeom prst="rect">
            <a:avLst/>
          </a:prstGeom>
          <a:ln w="22225">
            <a:solidFill>
              <a:srgbClr val="65A015"/>
            </a:solidFill>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5000"/>
              </a:lnSpc>
              <a:spcAft>
                <a:spcPts val="1000"/>
              </a:spcAft>
            </a:pPr>
            <a:r>
              <a:rPr lang="en-AU" sz="1200" b="1" dirty="0">
                <a:solidFill>
                  <a:prstClr val="black"/>
                </a:solidFill>
                <a:latin typeface="+mj-lt"/>
                <a:ea typeface="Times New Roman" panose="02020603050405020304" pitchFamily="18" charset="0"/>
                <a:cs typeface="Times New Roman" panose="02020603050405020304" pitchFamily="18" charset="0"/>
              </a:rPr>
              <a:t>Competent Persons’ Statement - Resources</a:t>
            </a:r>
            <a:endParaRPr lang="en-AU" sz="1200" dirty="0">
              <a:solidFill>
                <a:prstClr val="black"/>
              </a:solidFill>
              <a:latin typeface="+mj-lt"/>
              <a:ea typeface="Calibri" panose="020F0502020204030204" pitchFamily="34" charset="0"/>
              <a:cs typeface="Times New Roman" panose="02020603050405020304" pitchFamily="18" charset="0"/>
            </a:endParaRPr>
          </a:p>
          <a:p>
            <a:pPr algn="ctr">
              <a:lnSpc>
                <a:spcPct val="115000"/>
              </a:lnSpc>
              <a:spcAft>
                <a:spcPts val="1000"/>
              </a:spcAft>
            </a:pPr>
            <a:r>
              <a:rPr lang="en-AU" sz="1200" b="1" dirty="0">
                <a:solidFill>
                  <a:prstClr val="black"/>
                </a:solidFill>
                <a:latin typeface="Arial" panose="020B0604020202020204" pitchFamily="34" charset="0"/>
                <a:ea typeface="Times New Roman" panose="02020603050405020304" pitchFamily="18" charset="0"/>
                <a:cs typeface="Arial" panose="020B0604020202020204" pitchFamily="34" charset="0"/>
              </a:rPr>
              <a:t>Wiluna Project Mineral Resources – 2012 JORC Code Compliant Resource Estimates – Centipede, Millipede, Lake Way,  Lake Maitland, Dawson Hinkler and Nowthanna Deposits.</a:t>
            </a:r>
            <a:endParaRPr lang="en-AU" sz="1200" dirty="0">
              <a:solidFill>
                <a:prstClr val="black"/>
              </a:solidFill>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AU" sz="1200" i="1" dirty="0">
                <a:solidFill>
                  <a:schemeClr val="tx1">
                    <a:lumMod val="50000"/>
                  </a:schemeClr>
                </a:solidFill>
                <a:latin typeface="Arial" panose="020B0604020202020204" pitchFamily="34" charset="0"/>
                <a:ea typeface="Calibri" panose="020F0502020204030204" pitchFamily="34" charset="0"/>
                <a:cs typeface="Arial" panose="020B0604020202020204" pitchFamily="34" charset="0"/>
              </a:rPr>
              <a:t>The information presented here that relates to Mineral Resources of the Centipede, Millipede, Lake Way, Lake Maitland, Dawson Hinkler and Nowthanna deposits is based on information compiled by Dr Greg Shirtliff of Toro Energy Limited and Mr Sebastian Kneer, formerly of Toro Energy Limited and Mr Daniel Guibal of SRK Consulting (Australasia) Pty Ltd. Mr Guibal takes overall responsibility for the Resource Estimate, and  Dr Shirtliff takes responsibility for the integrity of the data supplied for the estimation. Dr Shirtliff is a Member of the Australasian Institute of Mining and Metallurgy (AusIMM) and Mr Guibal is a Fellow of the AusIMM and they have sufficient experience which is relevant to the style of mineralisation and type of deposit under consideration and to the activity they are undertaking to qualify as Competent Persons as defined in the 2012 Edition of the ‘Australasian Code for Reporting of Exploration Results, Mineral Resources and Ore Reserves (JORC Code 2012)’. The Competent Persons consent to the inclusion in this release of the matters based on the information in the form and context in which it appears. </a:t>
            </a:r>
            <a:endParaRPr lang="en-AU" sz="1200" dirty="0">
              <a:solidFill>
                <a:schemeClr val="tx1">
                  <a:lumMod val="50000"/>
                </a:schemeClr>
              </a:solidFill>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15775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39926" y="4472972"/>
            <a:ext cx="5572397" cy="397519"/>
          </a:xfrm>
        </p:spPr>
        <p:txBody>
          <a:bodyPr/>
          <a:lstStyle/>
          <a:p>
            <a:r>
              <a:rPr lang="en-US" dirty="0"/>
              <a:t>toroenergy.com.au</a:t>
            </a:r>
          </a:p>
        </p:txBody>
      </p:sp>
      <p:sp>
        <p:nvSpPr>
          <p:cNvPr id="5" name="Rectangle 4"/>
          <p:cNvSpPr/>
          <p:nvPr/>
        </p:nvSpPr>
        <p:spPr>
          <a:xfrm>
            <a:off x="5288737" y="4725144"/>
            <a:ext cx="3960440" cy="954107"/>
          </a:xfrm>
          <a:prstGeom prst="rect">
            <a:avLst/>
          </a:prstGeom>
        </p:spPr>
        <p:txBody>
          <a:bodyPr wrap="square">
            <a:spAutoFit/>
          </a:bodyPr>
          <a:lstStyle/>
          <a:p>
            <a:r>
              <a:rPr lang="en-AU" sz="1400" dirty="0">
                <a:solidFill>
                  <a:schemeClr val="bg1"/>
                </a:solidFill>
              </a:rPr>
              <a:t>60 Havelock Street, </a:t>
            </a:r>
          </a:p>
          <a:p>
            <a:r>
              <a:rPr lang="en-AU" sz="1400" dirty="0">
                <a:solidFill>
                  <a:schemeClr val="bg1"/>
                </a:solidFill>
              </a:rPr>
              <a:t>WEST PERTH  6005</a:t>
            </a:r>
          </a:p>
          <a:p>
            <a:r>
              <a:rPr lang="en-AU" sz="1400" dirty="0">
                <a:solidFill>
                  <a:schemeClr val="bg1"/>
                </a:solidFill>
              </a:rPr>
              <a:t>Western Australia 		</a:t>
            </a:r>
          </a:p>
          <a:p>
            <a:r>
              <a:rPr lang="en-AU" sz="1400" dirty="0">
                <a:solidFill>
                  <a:schemeClr val="bg1"/>
                </a:solidFill>
              </a:rPr>
              <a:t>Telephone: +61 8 9214 2100</a:t>
            </a:r>
          </a:p>
        </p:txBody>
      </p:sp>
      <p:pic>
        <p:nvPicPr>
          <p:cNvPr id="6" name="Picture 5"/>
          <p:cNvPicPr>
            <a:picLocks noChangeAspect="1"/>
          </p:cNvPicPr>
          <p:nvPr/>
        </p:nvPicPr>
        <p:blipFill>
          <a:blip r:embed="rId3"/>
          <a:stretch>
            <a:fillRect/>
          </a:stretch>
        </p:blipFill>
        <p:spPr>
          <a:xfrm>
            <a:off x="5288736" y="5589240"/>
            <a:ext cx="2617613" cy="541575"/>
          </a:xfrm>
          <a:prstGeom prst="rect">
            <a:avLst/>
          </a:prstGeom>
        </p:spPr>
      </p:pic>
    </p:spTree>
    <p:extLst>
      <p:ext uri="{BB962C8B-B14F-4D97-AF65-F5344CB8AC3E}">
        <p14:creationId xmlns:p14="http://schemas.microsoft.com/office/powerpoint/2010/main" val="11683929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175" y="418654"/>
            <a:ext cx="5626969" cy="490066"/>
          </a:xfrm>
        </p:spPr>
        <p:txBody>
          <a:bodyPr/>
          <a:lstStyle/>
          <a:p>
            <a:r>
              <a:rPr lang="en-AU" dirty="0"/>
              <a:t>Disclaimer </a:t>
            </a:r>
          </a:p>
        </p:txBody>
      </p:sp>
      <p:sp>
        <p:nvSpPr>
          <p:cNvPr id="3" name="Content Placeholder 2"/>
          <p:cNvSpPr>
            <a:spLocks noGrp="1"/>
          </p:cNvSpPr>
          <p:nvPr>
            <p:ph idx="1"/>
          </p:nvPr>
        </p:nvSpPr>
        <p:spPr>
          <a:xfrm>
            <a:off x="323528" y="1268760"/>
            <a:ext cx="8208000" cy="3905244"/>
          </a:xfrm>
        </p:spPr>
        <p:txBody>
          <a:bodyPr/>
          <a:lstStyle/>
          <a:p>
            <a:pPr marL="184150" marR="5080" indent="-171450" algn="just">
              <a:spcBef>
                <a:spcPts val="100"/>
              </a:spcBef>
              <a:buClrTx/>
              <a:buFont typeface="Wingdings"/>
              <a:buChar char=""/>
              <a:tabLst>
                <a:tab pos="184785" algn="l"/>
              </a:tabLst>
            </a:pPr>
            <a:r>
              <a:rPr lang="en-AU" sz="1300" spc="-15" dirty="0">
                <a:solidFill>
                  <a:srgbClr val="494949"/>
                </a:solidFill>
                <a:cs typeface="Arial"/>
              </a:rPr>
              <a:t>This</a:t>
            </a:r>
            <a:r>
              <a:rPr lang="en-AU" sz="1300" spc="-50" dirty="0">
                <a:solidFill>
                  <a:srgbClr val="494949"/>
                </a:solidFill>
                <a:cs typeface="Arial"/>
              </a:rPr>
              <a:t> </a:t>
            </a:r>
            <a:r>
              <a:rPr lang="en-AU" sz="1300" spc="-25" dirty="0">
                <a:solidFill>
                  <a:srgbClr val="494949"/>
                </a:solidFill>
                <a:cs typeface="Arial"/>
              </a:rPr>
              <a:t>presentation</a:t>
            </a:r>
            <a:r>
              <a:rPr lang="en-AU" sz="1300" spc="-90" dirty="0">
                <a:solidFill>
                  <a:srgbClr val="494949"/>
                </a:solidFill>
                <a:cs typeface="Arial"/>
              </a:rPr>
              <a:t> </a:t>
            </a:r>
            <a:r>
              <a:rPr lang="en-AU" sz="1300" spc="-15" dirty="0">
                <a:solidFill>
                  <a:srgbClr val="494949"/>
                </a:solidFill>
                <a:cs typeface="Arial"/>
              </a:rPr>
              <a:t>has</a:t>
            </a:r>
            <a:r>
              <a:rPr lang="en-AU" sz="1300" spc="-70" dirty="0">
                <a:solidFill>
                  <a:srgbClr val="494949"/>
                </a:solidFill>
                <a:cs typeface="Arial"/>
              </a:rPr>
              <a:t> </a:t>
            </a:r>
            <a:r>
              <a:rPr lang="en-AU" sz="1300" spc="-15" dirty="0">
                <a:solidFill>
                  <a:srgbClr val="494949"/>
                </a:solidFill>
                <a:cs typeface="Arial"/>
              </a:rPr>
              <a:t>been</a:t>
            </a:r>
            <a:r>
              <a:rPr lang="en-AU" sz="1300" spc="-85" dirty="0">
                <a:solidFill>
                  <a:srgbClr val="494949"/>
                </a:solidFill>
                <a:cs typeface="Arial"/>
              </a:rPr>
              <a:t> </a:t>
            </a:r>
            <a:r>
              <a:rPr lang="en-AU" sz="1300" spc="-20" dirty="0">
                <a:solidFill>
                  <a:srgbClr val="494949"/>
                </a:solidFill>
                <a:cs typeface="Arial"/>
              </a:rPr>
              <a:t>prepared</a:t>
            </a:r>
            <a:r>
              <a:rPr lang="en-AU" sz="1300" spc="-95" dirty="0">
                <a:solidFill>
                  <a:srgbClr val="494949"/>
                </a:solidFill>
                <a:cs typeface="Arial"/>
              </a:rPr>
              <a:t> </a:t>
            </a:r>
            <a:r>
              <a:rPr lang="en-AU" sz="1300" spc="-10" dirty="0">
                <a:solidFill>
                  <a:srgbClr val="494949"/>
                </a:solidFill>
                <a:cs typeface="Arial"/>
              </a:rPr>
              <a:t>by </a:t>
            </a:r>
            <a:r>
              <a:rPr lang="en-AU" sz="1300" spc="-35" dirty="0">
                <a:solidFill>
                  <a:srgbClr val="494949"/>
                </a:solidFill>
                <a:cs typeface="Arial"/>
              </a:rPr>
              <a:t>Toro Energy Limited (“</a:t>
            </a:r>
            <a:r>
              <a:rPr lang="en-AU" sz="1300" b="1" spc="-35" dirty="0">
                <a:solidFill>
                  <a:srgbClr val="494949"/>
                </a:solidFill>
                <a:cs typeface="Arial"/>
              </a:rPr>
              <a:t>Toro</a:t>
            </a:r>
            <a:r>
              <a:rPr lang="en-AU" sz="1300" spc="-35" dirty="0">
                <a:solidFill>
                  <a:srgbClr val="494949"/>
                </a:solidFill>
                <a:cs typeface="Arial"/>
              </a:rPr>
              <a:t>”).</a:t>
            </a:r>
            <a:r>
              <a:rPr lang="en-AU" sz="1300" spc="-90" dirty="0">
                <a:solidFill>
                  <a:srgbClr val="494949"/>
                </a:solidFill>
                <a:cs typeface="Arial"/>
              </a:rPr>
              <a:t> </a:t>
            </a:r>
            <a:r>
              <a:rPr lang="en-AU" sz="1300" spc="-15" dirty="0">
                <a:solidFill>
                  <a:srgbClr val="494949"/>
                </a:solidFill>
                <a:cs typeface="Arial"/>
              </a:rPr>
              <a:t>The</a:t>
            </a:r>
            <a:r>
              <a:rPr lang="en-AU" sz="1300" spc="-70" dirty="0">
                <a:solidFill>
                  <a:srgbClr val="494949"/>
                </a:solidFill>
                <a:cs typeface="Arial"/>
              </a:rPr>
              <a:t> </a:t>
            </a:r>
            <a:r>
              <a:rPr lang="en-AU" sz="1300" spc="-25" dirty="0">
                <a:solidFill>
                  <a:srgbClr val="494949"/>
                </a:solidFill>
                <a:cs typeface="Arial"/>
              </a:rPr>
              <a:t>information</a:t>
            </a:r>
            <a:r>
              <a:rPr lang="en-AU" sz="1300" spc="-75" dirty="0">
                <a:solidFill>
                  <a:srgbClr val="494949"/>
                </a:solidFill>
                <a:cs typeface="Arial"/>
              </a:rPr>
              <a:t> </a:t>
            </a:r>
            <a:r>
              <a:rPr lang="en-AU" sz="1300" spc="-25" dirty="0">
                <a:solidFill>
                  <a:srgbClr val="494949"/>
                </a:solidFill>
                <a:cs typeface="Arial"/>
              </a:rPr>
              <a:t>contained</a:t>
            </a:r>
            <a:r>
              <a:rPr lang="en-AU" sz="1300" spc="-90" dirty="0">
                <a:solidFill>
                  <a:srgbClr val="494949"/>
                </a:solidFill>
                <a:cs typeface="Arial"/>
              </a:rPr>
              <a:t> </a:t>
            </a:r>
            <a:r>
              <a:rPr lang="en-AU" sz="1300" spc="-5" dirty="0">
                <a:solidFill>
                  <a:srgbClr val="494949"/>
                </a:solidFill>
                <a:cs typeface="Arial"/>
              </a:rPr>
              <a:t>in</a:t>
            </a:r>
            <a:r>
              <a:rPr lang="en-AU" sz="1300" spc="-60" dirty="0">
                <a:solidFill>
                  <a:srgbClr val="494949"/>
                </a:solidFill>
                <a:cs typeface="Arial"/>
              </a:rPr>
              <a:t> </a:t>
            </a:r>
            <a:r>
              <a:rPr lang="en-AU" sz="1300" spc="-20" dirty="0">
                <a:solidFill>
                  <a:srgbClr val="494949"/>
                </a:solidFill>
                <a:cs typeface="Arial"/>
              </a:rPr>
              <a:t>this</a:t>
            </a:r>
            <a:r>
              <a:rPr lang="en-AU" sz="1300" spc="-50" dirty="0">
                <a:solidFill>
                  <a:srgbClr val="494949"/>
                </a:solidFill>
                <a:cs typeface="Arial"/>
              </a:rPr>
              <a:t> </a:t>
            </a:r>
            <a:r>
              <a:rPr lang="en-AU" sz="1300" spc="-25" dirty="0">
                <a:solidFill>
                  <a:srgbClr val="494949"/>
                </a:solidFill>
                <a:cs typeface="Arial"/>
              </a:rPr>
              <a:t>presentation</a:t>
            </a:r>
            <a:r>
              <a:rPr lang="en-AU" sz="1300" spc="-75" dirty="0">
                <a:solidFill>
                  <a:srgbClr val="494949"/>
                </a:solidFill>
                <a:cs typeface="Arial"/>
              </a:rPr>
              <a:t> </a:t>
            </a:r>
            <a:r>
              <a:rPr lang="en-AU" sz="1300" spc="-10" dirty="0">
                <a:solidFill>
                  <a:srgbClr val="494949"/>
                </a:solidFill>
                <a:cs typeface="Arial"/>
              </a:rPr>
              <a:t>is</a:t>
            </a:r>
            <a:r>
              <a:rPr lang="en-AU" sz="1300" spc="-60" dirty="0">
                <a:solidFill>
                  <a:srgbClr val="494949"/>
                </a:solidFill>
                <a:cs typeface="Arial"/>
              </a:rPr>
              <a:t> </a:t>
            </a:r>
            <a:r>
              <a:rPr lang="en-AU" sz="1300" dirty="0">
                <a:solidFill>
                  <a:srgbClr val="494949"/>
                </a:solidFill>
                <a:cs typeface="Arial"/>
              </a:rPr>
              <a:t>a</a:t>
            </a:r>
            <a:r>
              <a:rPr lang="en-AU" sz="1300" spc="-55" dirty="0">
                <a:solidFill>
                  <a:srgbClr val="494949"/>
                </a:solidFill>
                <a:cs typeface="Arial"/>
              </a:rPr>
              <a:t> </a:t>
            </a:r>
            <a:r>
              <a:rPr lang="en-AU" sz="1300" spc="-25" dirty="0">
                <a:solidFill>
                  <a:srgbClr val="494949"/>
                </a:solidFill>
                <a:cs typeface="Arial"/>
              </a:rPr>
              <a:t>professional</a:t>
            </a:r>
            <a:r>
              <a:rPr lang="en-AU" sz="1300" spc="-80" dirty="0">
                <a:solidFill>
                  <a:srgbClr val="494949"/>
                </a:solidFill>
                <a:cs typeface="Arial"/>
              </a:rPr>
              <a:t> </a:t>
            </a:r>
            <a:r>
              <a:rPr lang="en-AU" sz="1300" spc="-20" dirty="0">
                <a:solidFill>
                  <a:srgbClr val="494949"/>
                </a:solidFill>
                <a:cs typeface="Arial"/>
              </a:rPr>
              <a:t>opinion</a:t>
            </a:r>
            <a:r>
              <a:rPr lang="en-AU" sz="1300" spc="-90" dirty="0">
                <a:solidFill>
                  <a:srgbClr val="494949"/>
                </a:solidFill>
                <a:cs typeface="Arial"/>
              </a:rPr>
              <a:t> </a:t>
            </a:r>
            <a:r>
              <a:rPr lang="en-AU" sz="1300" spc="-15" dirty="0">
                <a:solidFill>
                  <a:srgbClr val="494949"/>
                </a:solidFill>
                <a:cs typeface="Arial"/>
              </a:rPr>
              <a:t>only</a:t>
            </a:r>
            <a:r>
              <a:rPr lang="en-AU" sz="1300" spc="-60" dirty="0">
                <a:solidFill>
                  <a:srgbClr val="494949"/>
                </a:solidFill>
                <a:cs typeface="Arial"/>
              </a:rPr>
              <a:t> </a:t>
            </a:r>
            <a:r>
              <a:rPr lang="en-AU" sz="1300" spc="-15" dirty="0">
                <a:solidFill>
                  <a:srgbClr val="494949"/>
                </a:solidFill>
                <a:cs typeface="Arial"/>
              </a:rPr>
              <a:t>and</a:t>
            </a:r>
            <a:r>
              <a:rPr lang="en-AU" sz="1300" spc="-75" dirty="0">
                <a:solidFill>
                  <a:srgbClr val="494949"/>
                </a:solidFill>
                <a:cs typeface="Arial"/>
              </a:rPr>
              <a:t> </a:t>
            </a:r>
            <a:r>
              <a:rPr lang="en-AU" sz="1300" spc="-10" dirty="0">
                <a:solidFill>
                  <a:srgbClr val="494949"/>
                </a:solidFill>
                <a:cs typeface="Arial"/>
              </a:rPr>
              <a:t>is</a:t>
            </a:r>
            <a:r>
              <a:rPr lang="en-AU" sz="1300" spc="-45" dirty="0">
                <a:solidFill>
                  <a:srgbClr val="494949"/>
                </a:solidFill>
                <a:cs typeface="Arial"/>
              </a:rPr>
              <a:t> </a:t>
            </a:r>
            <a:r>
              <a:rPr lang="en-AU" sz="1300" spc="-20" dirty="0">
                <a:solidFill>
                  <a:srgbClr val="494949"/>
                </a:solidFill>
                <a:cs typeface="Arial"/>
              </a:rPr>
              <a:t>given</a:t>
            </a:r>
            <a:r>
              <a:rPr lang="en-AU" sz="1300" spc="-90" dirty="0">
                <a:solidFill>
                  <a:srgbClr val="494949"/>
                </a:solidFill>
                <a:cs typeface="Arial"/>
              </a:rPr>
              <a:t> </a:t>
            </a:r>
            <a:r>
              <a:rPr lang="en-AU" sz="1300" spc="-10" dirty="0">
                <a:solidFill>
                  <a:srgbClr val="494949"/>
                </a:solidFill>
                <a:cs typeface="Arial"/>
              </a:rPr>
              <a:t>in</a:t>
            </a:r>
            <a:r>
              <a:rPr lang="en-AU" sz="1300" spc="-60" dirty="0">
                <a:solidFill>
                  <a:srgbClr val="494949"/>
                </a:solidFill>
                <a:cs typeface="Arial"/>
              </a:rPr>
              <a:t> </a:t>
            </a:r>
            <a:r>
              <a:rPr lang="en-AU" sz="1300" spc="-20" dirty="0">
                <a:solidFill>
                  <a:srgbClr val="494949"/>
                </a:solidFill>
                <a:cs typeface="Arial"/>
              </a:rPr>
              <a:t>good </a:t>
            </a:r>
            <a:r>
              <a:rPr lang="en-AU" sz="1300" spc="-25" dirty="0">
                <a:solidFill>
                  <a:srgbClr val="494949"/>
                </a:solidFill>
                <a:cs typeface="Arial"/>
              </a:rPr>
              <a:t>faith.</a:t>
            </a:r>
            <a:r>
              <a:rPr lang="en-AU" sz="1300" spc="-90" dirty="0">
                <a:solidFill>
                  <a:srgbClr val="494949"/>
                </a:solidFill>
                <a:cs typeface="Arial"/>
              </a:rPr>
              <a:t> </a:t>
            </a:r>
            <a:r>
              <a:rPr lang="en-AU" sz="1300" spc="-15" dirty="0">
                <a:solidFill>
                  <a:srgbClr val="494949"/>
                </a:solidFill>
                <a:cs typeface="Arial"/>
              </a:rPr>
              <a:t>Certain</a:t>
            </a:r>
            <a:r>
              <a:rPr lang="en-AU" sz="1300" spc="-65" dirty="0">
                <a:solidFill>
                  <a:srgbClr val="494949"/>
                </a:solidFill>
                <a:cs typeface="Arial"/>
              </a:rPr>
              <a:t> </a:t>
            </a:r>
            <a:r>
              <a:rPr lang="en-AU" sz="1300" spc="-25" dirty="0">
                <a:solidFill>
                  <a:srgbClr val="494949"/>
                </a:solidFill>
                <a:cs typeface="Arial"/>
              </a:rPr>
              <a:t>information</a:t>
            </a:r>
            <a:r>
              <a:rPr lang="en-AU" sz="1300" spc="-90" dirty="0">
                <a:solidFill>
                  <a:srgbClr val="494949"/>
                </a:solidFill>
                <a:cs typeface="Arial"/>
              </a:rPr>
              <a:t> </a:t>
            </a:r>
            <a:r>
              <a:rPr lang="en-AU" sz="1300" spc="-10" dirty="0">
                <a:solidFill>
                  <a:srgbClr val="494949"/>
                </a:solidFill>
                <a:cs typeface="Arial"/>
              </a:rPr>
              <a:t>in</a:t>
            </a:r>
            <a:r>
              <a:rPr lang="en-AU" sz="1300" spc="-60" dirty="0">
                <a:solidFill>
                  <a:srgbClr val="494949"/>
                </a:solidFill>
                <a:cs typeface="Arial"/>
              </a:rPr>
              <a:t> </a:t>
            </a:r>
            <a:r>
              <a:rPr lang="en-AU" sz="1300" spc="-15" dirty="0">
                <a:solidFill>
                  <a:srgbClr val="494949"/>
                </a:solidFill>
                <a:cs typeface="Arial"/>
              </a:rPr>
              <a:t>this</a:t>
            </a:r>
            <a:r>
              <a:rPr lang="en-AU" sz="1300" spc="-50" dirty="0">
                <a:solidFill>
                  <a:srgbClr val="494949"/>
                </a:solidFill>
                <a:cs typeface="Arial"/>
              </a:rPr>
              <a:t> </a:t>
            </a:r>
            <a:r>
              <a:rPr lang="en-AU" sz="1300" spc="-20" dirty="0">
                <a:solidFill>
                  <a:srgbClr val="494949"/>
                </a:solidFill>
                <a:cs typeface="Arial"/>
              </a:rPr>
              <a:t>document</a:t>
            </a:r>
            <a:r>
              <a:rPr lang="en-AU" sz="1300" spc="-75" dirty="0">
                <a:solidFill>
                  <a:srgbClr val="494949"/>
                </a:solidFill>
                <a:cs typeface="Arial"/>
              </a:rPr>
              <a:t> </a:t>
            </a:r>
            <a:r>
              <a:rPr lang="en-AU" sz="1300" spc="-15" dirty="0">
                <a:solidFill>
                  <a:srgbClr val="494949"/>
                </a:solidFill>
                <a:cs typeface="Arial"/>
              </a:rPr>
              <a:t>has</a:t>
            </a:r>
            <a:r>
              <a:rPr lang="en-AU" sz="1300" spc="-75" dirty="0">
                <a:solidFill>
                  <a:srgbClr val="494949"/>
                </a:solidFill>
                <a:cs typeface="Arial"/>
              </a:rPr>
              <a:t> </a:t>
            </a:r>
            <a:r>
              <a:rPr lang="en-AU" sz="1300" spc="-15" dirty="0">
                <a:solidFill>
                  <a:srgbClr val="494949"/>
                </a:solidFill>
                <a:cs typeface="Arial"/>
              </a:rPr>
              <a:t>been</a:t>
            </a:r>
            <a:r>
              <a:rPr lang="en-AU" sz="1300" spc="-85" dirty="0">
                <a:solidFill>
                  <a:srgbClr val="494949"/>
                </a:solidFill>
                <a:cs typeface="Arial"/>
              </a:rPr>
              <a:t> </a:t>
            </a:r>
            <a:r>
              <a:rPr lang="en-AU" sz="1300" spc="-20" dirty="0">
                <a:solidFill>
                  <a:srgbClr val="494949"/>
                </a:solidFill>
                <a:cs typeface="Arial"/>
              </a:rPr>
              <a:t>derived</a:t>
            </a:r>
            <a:r>
              <a:rPr lang="en-AU" sz="1300" spc="-75" dirty="0">
                <a:solidFill>
                  <a:srgbClr val="494949"/>
                </a:solidFill>
                <a:cs typeface="Arial"/>
              </a:rPr>
              <a:t> </a:t>
            </a:r>
            <a:r>
              <a:rPr lang="en-AU" sz="1300" spc="-15" dirty="0">
                <a:solidFill>
                  <a:srgbClr val="494949"/>
                </a:solidFill>
                <a:cs typeface="Arial"/>
              </a:rPr>
              <a:t>from</a:t>
            </a:r>
            <a:r>
              <a:rPr lang="en-AU" sz="1300" spc="-65" dirty="0">
                <a:solidFill>
                  <a:srgbClr val="494949"/>
                </a:solidFill>
                <a:cs typeface="Arial"/>
              </a:rPr>
              <a:t> </a:t>
            </a:r>
            <a:r>
              <a:rPr lang="en-AU" sz="1300" spc="-20" dirty="0">
                <a:solidFill>
                  <a:srgbClr val="494949"/>
                </a:solidFill>
                <a:cs typeface="Arial"/>
              </a:rPr>
              <a:t>third</a:t>
            </a:r>
            <a:r>
              <a:rPr lang="en-AU" sz="1300" spc="-85" dirty="0">
                <a:solidFill>
                  <a:srgbClr val="494949"/>
                </a:solidFill>
                <a:cs typeface="Arial"/>
              </a:rPr>
              <a:t> </a:t>
            </a:r>
            <a:r>
              <a:rPr lang="en-AU" sz="1300" spc="-15" dirty="0">
                <a:solidFill>
                  <a:srgbClr val="494949"/>
                </a:solidFill>
                <a:cs typeface="Arial"/>
              </a:rPr>
              <a:t>parties</a:t>
            </a:r>
            <a:r>
              <a:rPr lang="en-AU" sz="1300" spc="-60" dirty="0">
                <a:solidFill>
                  <a:srgbClr val="494949"/>
                </a:solidFill>
                <a:cs typeface="Arial"/>
              </a:rPr>
              <a:t> </a:t>
            </a:r>
            <a:r>
              <a:rPr lang="en-AU" sz="1300" spc="-15" dirty="0">
                <a:solidFill>
                  <a:srgbClr val="494949"/>
                </a:solidFill>
                <a:cs typeface="Arial"/>
              </a:rPr>
              <a:t>and</a:t>
            </a:r>
            <a:r>
              <a:rPr lang="en-AU" sz="1300" spc="-75" dirty="0">
                <a:solidFill>
                  <a:srgbClr val="494949"/>
                </a:solidFill>
                <a:cs typeface="Arial"/>
              </a:rPr>
              <a:t> </a:t>
            </a:r>
            <a:r>
              <a:rPr lang="en-AU" sz="1300" spc="-25" dirty="0">
                <a:solidFill>
                  <a:srgbClr val="494949"/>
                </a:solidFill>
                <a:cs typeface="Arial"/>
              </a:rPr>
              <a:t>though</a:t>
            </a:r>
            <a:r>
              <a:rPr lang="en-AU" sz="1300" spc="-75" dirty="0">
                <a:solidFill>
                  <a:srgbClr val="494949"/>
                </a:solidFill>
                <a:cs typeface="Arial"/>
              </a:rPr>
              <a:t> </a:t>
            </a:r>
            <a:r>
              <a:rPr lang="en-AU" sz="1300" spc="-30" dirty="0">
                <a:solidFill>
                  <a:srgbClr val="494949"/>
                </a:solidFill>
                <a:cs typeface="Arial"/>
              </a:rPr>
              <a:t>Toro</a:t>
            </a:r>
            <a:r>
              <a:rPr lang="en-AU" sz="1300" spc="-90" dirty="0">
                <a:solidFill>
                  <a:srgbClr val="494949"/>
                </a:solidFill>
                <a:cs typeface="Arial"/>
              </a:rPr>
              <a:t> </a:t>
            </a:r>
            <a:r>
              <a:rPr lang="en-AU" sz="1300" spc="-15" dirty="0">
                <a:solidFill>
                  <a:srgbClr val="494949"/>
                </a:solidFill>
                <a:cs typeface="Arial"/>
              </a:rPr>
              <a:t>has</a:t>
            </a:r>
            <a:r>
              <a:rPr lang="en-AU" sz="1300" spc="-75" dirty="0">
                <a:solidFill>
                  <a:srgbClr val="494949"/>
                </a:solidFill>
                <a:cs typeface="Arial"/>
              </a:rPr>
              <a:t> </a:t>
            </a:r>
            <a:r>
              <a:rPr lang="en-AU" sz="1300" spc="-10" dirty="0">
                <a:solidFill>
                  <a:srgbClr val="494949"/>
                </a:solidFill>
                <a:cs typeface="Arial"/>
              </a:rPr>
              <a:t>no</a:t>
            </a:r>
            <a:r>
              <a:rPr lang="en-AU" sz="1300" spc="-70" dirty="0">
                <a:solidFill>
                  <a:srgbClr val="494949"/>
                </a:solidFill>
                <a:cs typeface="Arial"/>
              </a:rPr>
              <a:t> </a:t>
            </a:r>
            <a:r>
              <a:rPr lang="en-AU" sz="1300" spc="-20" dirty="0">
                <a:solidFill>
                  <a:srgbClr val="494949"/>
                </a:solidFill>
                <a:cs typeface="Arial"/>
              </a:rPr>
              <a:t>reason</a:t>
            </a:r>
            <a:r>
              <a:rPr lang="en-AU" sz="1300" spc="-90" dirty="0">
                <a:solidFill>
                  <a:srgbClr val="494949"/>
                </a:solidFill>
                <a:cs typeface="Arial"/>
              </a:rPr>
              <a:t> </a:t>
            </a:r>
            <a:r>
              <a:rPr lang="en-AU" sz="1300" spc="-10" dirty="0">
                <a:solidFill>
                  <a:srgbClr val="494949"/>
                </a:solidFill>
                <a:cs typeface="Arial"/>
              </a:rPr>
              <a:t>to</a:t>
            </a:r>
            <a:r>
              <a:rPr lang="en-AU" sz="1300" spc="-65" dirty="0">
                <a:solidFill>
                  <a:srgbClr val="494949"/>
                </a:solidFill>
                <a:cs typeface="Arial"/>
              </a:rPr>
              <a:t> </a:t>
            </a:r>
            <a:r>
              <a:rPr lang="en-AU" sz="1300" spc="-25" dirty="0">
                <a:solidFill>
                  <a:srgbClr val="494949"/>
                </a:solidFill>
                <a:cs typeface="Arial"/>
              </a:rPr>
              <a:t>believe</a:t>
            </a:r>
            <a:r>
              <a:rPr lang="en-AU" sz="1300" spc="-95" dirty="0">
                <a:solidFill>
                  <a:srgbClr val="494949"/>
                </a:solidFill>
                <a:cs typeface="Arial"/>
              </a:rPr>
              <a:t> </a:t>
            </a:r>
            <a:r>
              <a:rPr lang="en-AU" sz="1300" spc="-15" dirty="0">
                <a:solidFill>
                  <a:srgbClr val="494949"/>
                </a:solidFill>
                <a:cs typeface="Arial"/>
              </a:rPr>
              <a:t>that</a:t>
            </a:r>
            <a:r>
              <a:rPr lang="en-AU" sz="1300" spc="-70" dirty="0">
                <a:solidFill>
                  <a:srgbClr val="494949"/>
                </a:solidFill>
                <a:cs typeface="Arial"/>
              </a:rPr>
              <a:t> </a:t>
            </a:r>
            <a:r>
              <a:rPr lang="en-AU" sz="1300" spc="-10" dirty="0">
                <a:solidFill>
                  <a:srgbClr val="494949"/>
                </a:solidFill>
                <a:cs typeface="Arial"/>
              </a:rPr>
              <a:t>it</a:t>
            </a:r>
            <a:r>
              <a:rPr lang="en-AU" sz="1300" spc="-50" dirty="0">
                <a:solidFill>
                  <a:srgbClr val="494949"/>
                </a:solidFill>
                <a:cs typeface="Arial"/>
              </a:rPr>
              <a:t> </a:t>
            </a:r>
            <a:r>
              <a:rPr lang="en-AU" sz="1300" spc="-10" dirty="0">
                <a:solidFill>
                  <a:srgbClr val="494949"/>
                </a:solidFill>
                <a:cs typeface="Arial"/>
              </a:rPr>
              <a:t>is</a:t>
            </a:r>
            <a:r>
              <a:rPr lang="en-AU" sz="1300" spc="-40" dirty="0">
                <a:solidFill>
                  <a:srgbClr val="494949"/>
                </a:solidFill>
                <a:cs typeface="Arial"/>
              </a:rPr>
              <a:t> </a:t>
            </a:r>
            <a:r>
              <a:rPr lang="en-AU" sz="1300" spc="-15" dirty="0">
                <a:solidFill>
                  <a:srgbClr val="494949"/>
                </a:solidFill>
                <a:cs typeface="Arial"/>
              </a:rPr>
              <a:t>not</a:t>
            </a:r>
            <a:r>
              <a:rPr lang="en-AU" sz="1300" spc="-70" dirty="0">
                <a:solidFill>
                  <a:srgbClr val="494949"/>
                </a:solidFill>
                <a:cs typeface="Arial"/>
              </a:rPr>
              <a:t> </a:t>
            </a:r>
            <a:r>
              <a:rPr lang="en-AU" sz="1300" spc="-25" dirty="0">
                <a:solidFill>
                  <a:srgbClr val="494949"/>
                </a:solidFill>
                <a:cs typeface="Arial"/>
              </a:rPr>
              <a:t>accurate, </a:t>
            </a:r>
            <a:r>
              <a:rPr lang="en-AU" sz="1300" spc="-20" dirty="0">
                <a:solidFill>
                  <a:srgbClr val="494949"/>
                </a:solidFill>
                <a:cs typeface="Arial"/>
              </a:rPr>
              <a:t>reliable</a:t>
            </a:r>
            <a:r>
              <a:rPr lang="en-AU" sz="1300" spc="-90" dirty="0">
                <a:solidFill>
                  <a:srgbClr val="494949"/>
                </a:solidFill>
                <a:cs typeface="Arial"/>
              </a:rPr>
              <a:t> </a:t>
            </a:r>
            <a:r>
              <a:rPr lang="en-AU" sz="1300" spc="-10" dirty="0">
                <a:solidFill>
                  <a:srgbClr val="494949"/>
                </a:solidFill>
                <a:cs typeface="Arial"/>
              </a:rPr>
              <a:t>or</a:t>
            </a:r>
            <a:r>
              <a:rPr lang="en-AU" sz="1300" spc="-55" dirty="0">
                <a:solidFill>
                  <a:srgbClr val="494949"/>
                </a:solidFill>
                <a:cs typeface="Arial"/>
              </a:rPr>
              <a:t> </a:t>
            </a:r>
            <a:r>
              <a:rPr lang="en-AU" sz="1300" spc="-25" dirty="0">
                <a:solidFill>
                  <a:srgbClr val="494949"/>
                </a:solidFill>
                <a:cs typeface="Arial"/>
              </a:rPr>
              <a:t>complete,</a:t>
            </a:r>
            <a:r>
              <a:rPr lang="en-AU" sz="1300" spc="-75" dirty="0">
                <a:solidFill>
                  <a:srgbClr val="494949"/>
                </a:solidFill>
                <a:cs typeface="Arial"/>
              </a:rPr>
              <a:t> </a:t>
            </a:r>
            <a:r>
              <a:rPr lang="en-AU" sz="1300" spc="-10" dirty="0">
                <a:solidFill>
                  <a:srgbClr val="494949"/>
                </a:solidFill>
                <a:cs typeface="Arial"/>
              </a:rPr>
              <a:t>it</a:t>
            </a:r>
            <a:r>
              <a:rPr lang="en-AU" sz="1300" spc="-65" dirty="0">
                <a:solidFill>
                  <a:srgbClr val="494949"/>
                </a:solidFill>
                <a:cs typeface="Arial"/>
              </a:rPr>
              <a:t> </a:t>
            </a:r>
            <a:r>
              <a:rPr lang="en-AU" sz="1300" spc="-15" dirty="0">
                <a:solidFill>
                  <a:srgbClr val="494949"/>
                </a:solidFill>
                <a:cs typeface="Arial"/>
              </a:rPr>
              <a:t>has</a:t>
            </a:r>
            <a:r>
              <a:rPr lang="en-AU" sz="1300" spc="-75" dirty="0">
                <a:solidFill>
                  <a:srgbClr val="494949"/>
                </a:solidFill>
                <a:cs typeface="Arial"/>
              </a:rPr>
              <a:t> </a:t>
            </a:r>
            <a:r>
              <a:rPr lang="en-AU" sz="1300" spc="-15" dirty="0">
                <a:solidFill>
                  <a:srgbClr val="494949"/>
                </a:solidFill>
                <a:cs typeface="Arial"/>
              </a:rPr>
              <a:t>not</a:t>
            </a:r>
            <a:r>
              <a:rPr lang="en-AU" sz="1300" spc="-75" dirty="0">
                <a:solidFill>
                  <a:srgbClr val="494949"/>
                </a:solidFill>
                <a:cs typeface="Arial"/>
              </a:rPr>
              <a:t> </a:t>
            </a:r>
            <a:r>
              <a:rPr lang="en-AU" sz="1300" spc="-15" dirty="0">
                <a:solidFill>
                  <a:srgbClr val="494949"/>
                </a:solidFill>
                <a:cs typeface="Arial"/>
              </a:rPr>
              <a:t>been</a:t>
            </a:r>
            <a:r>
              <a:rPr lang="en-AU" sz="1300" spc="-80" dirty="0">
                <a:solidFill>
                  <a:srgbClr val="494949"/>
                </a:solidFill>
                <a:cs typeface="Arial"/>
              </a:rPr>
              <a:t> </a:t>
            </a:r>
            <a:r>
              <a:rPr lang="en-AU" sz="1300" spc="-25" dirty="0">
                <a:solidFill>
                  <a:srgbClr val="494949"/>
                </a:solidFill>
                <a:cs typeface="Arial"/>
              </a:rPr>
              <a:t>independently</a:t>
            </a:r>
            <a:r>
              <a:rPr lang="en-AU" sz="1300" spc="-80" dirty="0">
                <a:solidFill>
                  <a:srgbClr val="494949"/>
                </a:solidFill>
                <a:cs typeface="Arial"/>
              </a:rPr>
              <a:t> </a:t>
            </a:r>
            <a:r>
              <a:rPr lang="en-AU" sz="1300" spc="-20" dirty="0">
                <a:solidFill>
                  <a:srgbClr val="494949"/>
                </a:solidFill>
                <a:cs typeface="Arial"/>
              </a:rPr>
              <a:t>audited</a:t>
            </a:r>
            <a:r>
              <a:rPr lang="en-AU" sz="1300" spc="-95" dirty="0">
                <a:solidFill>
                  <a:srgbClr val="494949"/>
                </a:solidFill>
                <a:cs typeface="Arial"/>
              </a:rPr>
              <a:t> </a:t>
            </a:r>
            <a:r>
              <a:rPr lang="en-AU" sz="1300" spc="-10" dirty="0">
                <a:solidFill>
                  <a:srgbClr val="494949"/>
                </a:solidFill>
                <a:cs typeface="Arial"/>
              </a:rPr>
              <a:t>or</a:t>
            </a:r>
            <a:r>
              <a:rPr lang="en-AU" sz="1300" spc="-55" dirty="0">
                <a:solidFill>
                  <a:srgbClr val="494949"/>
                </a:solidFill>
                <a:cs typeface="Arial"/>
              </a:rPr>
              <a:t> </a:t>
            </a:r>
            <a:r>
              <a:rPr lang="en-AU" sz="1300" spc="-20" dirty="0">
                <a:solidFill>
                  <a:srgbClr val="494949"/>
                </a:solidFill>
                <a:cs typeface="Arial"/>
              </a:rPr>
              <a:t>verified</a:t>
            </a:r>
            <a:r>
              <a:rPr lang="en-AU" sz="1300" spc="-50" dirty="0">
                <a:solidFill>
                  <a:srgbClr val="494949"/>
                </a:solidFill>
                <a:cs typeface="Arial"/>
              </a:rPr>
              <a:t> </a:t>
            </a:r>
            <a:r>
              <a:rPr lang="en-AU" sz="1300" spc="-10" dirty="0">
                <a:solidFill>
                  <a:srgbClr val="494949"/>
                </a:solidFill>
                <a:cs typeface="Arial"/>
              </a:rPr>
              <a:t>by</a:t>
            </a:r>
            <a:r>
              <a:rPr lang="en-AU" sz="1300" spc="-75" dirty="0">
                <a:solidFill>
                  <a:srgbClr val="494949"/>
                </a:solidFill>
                <a:cs typeface="Arial"/>
              </a:rPr>
              <a:t> </a:t>
            </a:r>
            <a:r>
              <a:rPr lang="en-AU" sz="1300" spc="-35" dirty="0">
                <a:solidFill>
                  <a:srgbClr val="494949"/>
                </a:solidFill>
                <a:cs typeface="Arial"/>
              </a:rPr>
              <a:t>Toro.</a:t>
            </a:r>
            <a:endParaRPr lang="en-AU" sz="1300" dirty="0">
              <a:cs typeface="Arial"/>
            </a:endParaRPr>
          </a:p>
          <a:p>
            <a:pPr marL="184150" marR="239395" indent="-171450">
              <a:spcBef>
                <a:spcPts val="600"/>
              </a:spcBef>
              <a:buClrTx/>
              <a:buFont typeface="Wingdings"/>
              <a:buChar char=""/>
              <a:tabLst>
                <a:tab pos="184785" algn="l"/>
              </a:tabLst>
            </a:pPr>
            <a:r>
              <a:rPr lang="en-AU" sz="1300" spc="-15" dirty="0">
                <a:solidFill>
                  <a:srgbClr val="494949"/>
                </a:solidFill>
                <a:cs typeface="Arial"/>
              </a:rPr>
              <a:t>This</a:t>
            </a:r>
            <a:r>
              <a:rPr lang="en-AU" sz="1300" spc="-45" dirty="0">
                <a:solidFill>
                  <a:srgbClr val="494949"/>
                </a:solidFill>
                <a:cs typeface="Arial"/>
              </a:rPr>
              <a:t> </a:t>
            </a:r>
            <a:r>
              <a:rPr lang="en-AU" sz="1300" spc="-25" dirty="0">
                <a:solidFill>
                  <a:srgbClr val="494949"/>
                </a:solidFill>
                <a:cs typeface="Arial"/>
              </a:rPr>
              <a:t>presentation</a:t>
            </a:r>
            <a:r>
              <a:rPr lang="en-AU" sz="1300" spc="-90" dirty="0">
                <a:solidFill>
                  <a:srgbClr val="494949"/>
                </a:solidFill>
                <a:cs typeface="Arial"/>
              </a:rPr>
              <a:t> </a:t>
            </a:r>
            <a:r>
              <a:rPr lang="en-AU" sz="1300" spc="-10" dirty="0">
                <a:solidFill>
                  <a:srgbClr val="494949"/>
                </a:solidFill>
                <a:cs typeface="Arial"/>
              </a:rPr>
              <a:t>is</a:t>
            </a:r>
            <a:r>
              <a:rPr lang="en-AU" sz="1300" spc="-40" dirty="0">
                <a:solidFill>
                  <a:srgbClr val="494949"/>
                </a:solidFill>
                <a:cs typeface="Arial"/>
              </a:rPr>
              <a:t> </a:t>
            </a:r>
            <a:r>
              <a:rPr lang="en-AU" sz="1300" spc="-15" dirty="0">
                <a:solidFill>
                  <a:srgbClr val="494949"/>
                </a:solidFill>
                <a:cs typeface="Arial"/>
              </a:rPr>
              <a:t>not</a:t>
            </a:r>
            <a:r>
              <a:rPr lang="en-AU" sz="1300" spc="-70" dirty="0">
                <a:solidFill>
                  <a:srgbClr val="494949"/>
                </a:solidFill>
                <a:cs typeface="Arial"/>
              </a:rPr>
              <a:t> </a:t>
            </a:r>
            <a:r>
              <a:rPr lang="en-AU" sz="1300" spc="-10" dirty="0">
                <a:solidFill>
                  <a:srgbClr val="494949"/>
                </a:solidFill>
                <a:cs typeface="Arial"/>
              </a:rPr>
              <a:t>to</a:t>
            </a:r>
            <a:r>
              <a:rPr lang="en-AU" sz="1300" spc="-55" dirty="0">
                <a:solidFill>
                  <a:srgbClr val="494949"/>
                </a:solidFill>
                <a:cs typeface="Arial"/>
              </a:rPr>
              <a:t> </a:t>
            </a:r>
            <a:r>
              <a:rPr lang="en-AU" sz="1300" spc="-10" dirty="0">
                <a:solidFill>
                  <a:srgbClr val="494949"/>
                </a:solidFill>
                <a:cs typeface="Arial"/>
              </a:rPr>
              <a:t>be</a:t>
            </a:r>
            <a:r>
              <a:rPr lang="en-AU" sz="1300" spc="-65" dirty="0">
                <a:solidFill>
                  <a:srgbClr val="494949"/>
                </a:solidFill>
                <a:cs typeface="Arial"/>
              </a:rPr>
              <a:t> </a:t>
            </a:r>
            <a:r>
              <a:rPr lang="en-AU" sz="1300" spc="-20" dirty="0">
                <a:solidFill>
                  <a:srgbClr val="494949"/>
                </a:solidFill>
                <a:cs typeface="Arial"/>
              </a:rPr>
              <a:t>construed</a:t>
            </a:r>
            <a:r>
              <a:rPr lang="en-AU" sz="1300" spc="-85" dirty="0">
                <a:solidFill>
                  <a:srgbClr val="494949"/>
                </a:solidFill>
                <a:cs typeface="Arial"/>
              </a:rPr>
              <a:t> </a:t>
            </a:r>
            <a:r>
              <a:rPr lang="en-AU" sz="1300" spc="-10" dirty="0">
                <a:solidFill>
                  <a:srgbClr val="494949"/>
                </a:solidFill>
                <a:cs typeface="Arial"/>
              </a:rPr>
              <a:t>as</a:t>
            </a:r>
            <a:r>
              <a:rPr lang="en-AU" sz="1300" spc="-50" dirty="0">
                <a:solidFill>
                  <a:srgbClr val="494949"/>
                </a:solidFill>
                <a:cs typeface="Arial"/>
              </a:rPr>
              <a:t> </a:t>
            </a:r>
            <a:r>
              <a:rPr lang="en-AU" sz="1300" spc="-20" dirty="0">
                <a:solidFill>
                  <a:srgbClr val="494949"/>
                </a:solidFill>
                <a:cs typeface="Arial"/>
              </a:rPr>
              <a:t>legal,</a:t>
            </a:r>
            <a:r>
              <a:rPr lang="en-AU" sz="1300" spc="-80" dirty="0">
                <a:solidFill>
                  <a:srgbClr val="494949"/>
                </a:solidFill>
                <a:cs typeface="Arial"/>
              </a:rPr>
              <a:t> </a:t>
            </a:r>
            <a:r>
              <a:rPr lang="en-AU" sz="1300" spc="-20" dirty="0">
                <a:solidFill>
                  <a:srgbClr val="494949"/>
                </a:solidFill>
                <a:cs typeface="Arial"/>
              </a:rPr>
              <a:t>financial</a:t>
            </a:r>
            <a:r>
              <a:rPr lang="en-AU" sz="1300" spc="-55" dirty="0">
                <a:solidFill>
                  <a:srgbClr val="494949"/>
                </a:solidFill>
                <a:cs typeface="Arial"/>
              </a:rPr>
              <a:t> </a:t>
            </a:r>
            <a:r>
              <a:rPr lang="en-AU" sz="1300" spc="-10" dirty="0">
                <a:solidFill>
                  <a:srgbClr val="494949"/>
                </a:solidFill>
                <a:cs typeface="Arial"/>
              </a:rPr>
              <a:t>or</a:t>
            </a:r>
            <a:r>
              <a:rPr lang="en-AU" sz="1300" spc="-45" dirty="0">
                <a:solidFill>
                  <a:srgbClr val="494949"/>
                </a:solidFill>
                <a:cs typeface="Arial"/>
              </a:rPr>
              <a:t> </a:t>
            </a:r>
            <a:r>
              <a:rPr lang="en-AU" sz="1300" spc="-10" dirty="0">
                <a:solidFill>
                  <a:srgbClr val="494949"/>
                </a:solidFill>
                <a:cs typeface="Arial"/>
              </a:rPr>
              <a:t>tax</a:t>
            </a:r>
            <a:r>
              <a:rPr lang="en-AU" sz="1300" spc="-45" dirty="0">
                <a:solidFill>
                  <a:srgbClr val="494949"/>
                </a:solidFill>
                <a:cs typeface="Arial"/>
              </a:rPr>
              <a:t> </a:t>
            </a:r>
            <a:r>
              <a:rPr lang="en-AU" sz="1300" spc="-20" dirty="0">
                <a:solidFill>
                  <a:srgbClr val="494949"/>
                </a:solidFill>
                <a:cs typeface="Arial"/>
              </a:rPr>
              <a:t>advice</a:t>
            </a:r>
            <a:r>
              <a:rPr lang="en-AU" sz="1300" spc="-65" dirty="0">
                <a:solidFill>
                  <a:srgbClr val="494949"/>
                </a:solidFill>
                <a:cs typeface="Arial"/>
              </a:rPr>
              <a:t> </a:t>
            </a:r>
            <a:r>
              <a:rPr lang="en-AU" sz="1300" spc="-15" dirty="0">
                <a:solidFill>
                  <a:srgbClr val="494949"/>
                </a:solidFill>
                <a:cs typeface="Arial"/>
              </a:rPr>
              <a:t>and</a:t>
            </a:r>
            <a:r>
              <a:rPr lang="en-AU" sz="1300" spc="-70" dirty="0">
                <a:solidFill>
                  <a:srgbClr val="494949"/>
                </a:solidFill>
                <a:cs typeface="Arial"/>
              </a:rPr>
              <a:t> </a:t>
            </a:r>
            <a:r>
              <a:rPr lang="en-AU" sz="1300" spc="-15" dirty="0">
                <a:solidFill>
                  <a:srgbClr val="494949"/>
                </a:solidFill>
                <a:cs typeface="Arial"/>
              </a:rPr>
              <a:t>any</a:t>
            </a:r>
            <a:r>
              <a:rPr lang="en-AU" sz="1300" spc="-80" dirty="0">
                <a:solidFill>
                  <a:srgbClr val="494949"/>
                </a:solidFill>
                <a:cs typeface="Arial"/>
              </a:rPr>
              <a:t> </a:t>
            </a:r>
            <a:r>
              <a:rPr lang="en-AU" sz="1300" spc="-25" dirty="0">
                <a:solidFill>
                  <a:srgbClr val="494949"/>
                </a:solidFill>
                <a:cs typeface="Arial"/>
              </a:rPr>
              <a:t>recipients</a:t>
            </a:r>
            <a:r>
              <a:rPr lang="en-AU" sz="1300" spc="-55" dirty="0">
                <a:solidFill>
                  <a:srgbClr val="494949"/>
                </a:solidFill>
                <a:cs typeface="Arial"/>
              </a:rPr>
              <a:t> </a:t>
            </a:r>
            <a:r>
              <a:rPr lang="en-AU" sz="1300" spc="-10" dirty="0">
                <a:solidFill>
                  <a:srgbClr val="494949"/>
                </a:solidFill>
                <a:cs typeface="Arial"/>
              </a:rPr>
              <a:t>of</a:t>
            </a:r>
            <a:r>
              <a:rPr lang="en-AU" sz="1300" spc="-80" dirty="0">
                <a:solidFill>
                  <a:srgbClr val="494949"/>
                </a:solidFill>
                <a:cs typeface="Arial"/>
              </a:rPr>
              <a:t> </a:t>
            </a:r>
            <a:r>
              <a:rPr lang="en-AU" sz="1300" spc="-20" dirty="0">
                <a:solidFill>
                  <a:srgbClr val="494949"/>
                </a:solidFill>
                <a:cs typeface="Arial"/>
              </a:rPr>
              <a:t>this</a:t>
            </a:r>
            <a:r>
              <a:rPr lang="en-AU" sz="1300" spc="-45" dirty="0">
                <a:solidFill>
                  <a:srgbClr val="494949"/>
                </a:solidFill>
                <a:cs typeface="Arial"/>
              </a:rPr>
              <a:t> </a:t>
            </a:r>
            <a:r>
              <a:rPr lang="en-AU" sz="1300" spc="-20" dirty="0">
                <a:solidFill>
                  <a:srgbClr val="494949"/>
                </a:solidFill>
                <a:cs typeface="Arial"/>
              </a:rPr>
              <a:t>information</a:t>
            </a:r>
            <a:r>
              <a:rPr lang="en-AU" sz="1300" spc="-90" dirty="0">
                <a:solidFill>
                  <a:srgbClr val="494949"/>
                </a:solidFill>
                <a:cs typeface="Arial"/>
              </a:rPr>
              <a:t> </a:t>
            </a:r>
            <a:r>
              <a:rPr lang="en-AU" sz="1300" spc="-20" dirty="0">
                <a:solidFill>
                  <a:srgbClr val="494949"/>
                </a:solidFill>
                <a:cs typeface="Arial"/>
              </a:rPr>
              <a:t>(“</a:t>
            </a:r>
            <a:r>
              <a:rPr lang="en-AU" sz="1300" b="1" spc="-20" dirty="0">
                <a:solidFill>
                  <a:srgbClr val="494949"/>
                </a:solidFill>
                <a:cs typeface="Arial"/>
              </a:rPr>
              <a:t>Recipients</a:t>
            </a:r>
            <a:r>
              <a:rPr lang="en-AU" sz="1300" spc="-20" dirty="0">
                <a:solidFill>
                  <a:srgbClr val="494949"/>
                </a:solidFill>
                <a:cs typeface="Arial"/>
              </a:rPr>
              <a:t>”)</a:t>
            </a:r>
            <a:r>
              <a:rPr lang="en-AU" sz="1300" spc="-65" dirty="0">
                <a:solidFill>
                  <a:srgbClr val="494949"/>
                </a:solidFill>
                <a:cs typeface="Arial"/>
              </a:rPr>
              <a:t> </a:t>
            </a:r>
            <a:r>
              <a:rPr lang="en-AU" sz="1300" spc="-10" dirty="0">
                <a:solidFill>
                  <a:srgbClr val="494949"/>
                </a:solidFill>
                <a:cs typeface="Arial"/>
              </a:rPr>
              <a:t>or</a:t>
            </a:r>
            <a:r>
              <a:rPr lang="en-AU" sz="1300" spc="-70" dirty="0">
                <a:solidFill>
                  <a:srgbClr val="494949"/>
                </a:solidFill>
                <a:cs typeface="Arial"/>
              </a:rPr>
              <a:t> </a:t>
            </a:r>
            <a:r>
              <a:rPr lang="en-AU" sz="1300" spc="-25" dirty="0">
                <a:solidFill>
                  <a:srgbClr val="494949"/>
                </a:solidFill>
                <a:cs typeface="Arial"/>
              </a:rPr>
              <a:t>prospective investors</a:t>
            </a:r>
            <a:r>
              <a:rPr lang="en-AU" sz="1300" spc="-90" dirty="0">
                <a:solidFill>
                  <a:srgbClr val="494949"/>
                </a:solidFill>
                <a:cs typeface="Arial"/>
              </a:rPr>
              <a:t> </a:t>
            </a:r>
            <a:r>
              <a:rPr lang="en-AU" sz="1300" spc="-20" dirty="0">
                <a:solidFill>
                  <a:srgbClr val="494949"/>
                </a:solidFill>
                <a:cs typeface="Arial"/>
              </a:rPr>
              <a:t>should</a:t>
            </a:r>
            <a:r>
              <a:rPr lang="en-AU" sz="1300" spc="-90" dirty="0">
                <a:solidFill>
                  <a:srgbClr val="494949"/>
                </a:solidFill>
                <a:cs typeface="Arial"/>
              </a:rPr>
              <a:t> </a:t>
            </a:r>
            <a:r>
              <a:rPr lang="en-AU" sz="1300" spc="-20" dirty="0">
                <a:solidFill>
                  <a:srgbClr val="494949"/>
                </a:solidFill>
                <a:cs typeface="Arial"/>
              </a:rPr>
              <a:t>contact</a:t>
            </a:r>
            <a:r>
              <a:rPr lang="en-AU" sz="1300" spc="-80" dirty="0">
                <a:solidFill>
                  <a:srgbClr val="494949"/>
                </a:solidFill>
                <a:cs typeface="Arial"/>
              </a:rPr>
              <a:t> </a:t>
            </a:r>
            <a:r>
              <a:rPr lang="en-AU" sz="1300" spc="-20" dirty="0">
                <a:solidFill>
                  <a:srgbClr val="494949"/>
                </a:solidFill>
                <a:cs typeface="Arial"/>
              </a:rPr>
              <a:t>their</a:t>
            </a:r>
            <a:r>
              <a:rPr lang="en-AU" sz="1300" spc="-50" dirty="0">
                <a:solidFill>
                  <a:srgbClr val="494949"/>
                </a:solidFill>
                <a:cs typeface="Arial"/>
              </a:rPr>
              <a:t> </a:t>
            </a:r>
            <a:r>
              <a:rPr lang="en-AU" sz="1300" spc="-15" dirty="0">
                <a:solidFill>
                  <a:srgbClr val="494949"/>
                </a:solidFill>
                <a:cs typeface="Arial"/>
              </a:rPr>
              <a:t>own</a:t>
            </a:r>
            <a:r>
              <a:rPr lang="en-AU" sz="1300" spc="-75" dirty="0">
                <a:solidFill>
                  <a:srgbClr val="494949"/>
                </a:solidFill>
                <a:cs typeface="Arial"/>
              </a:rPr>
              <a:t> </a:t>
            </a:r>
            <a:r>
              <a:rPr lang="en-AU" sz="1300" spc="-20" dirty="0">
                <a:solidFill>
                  <a:srgbClr val="494949"/>
                </a:solidFill>
                <a:cs typeface="Arial"/>
              </a:rPr>
              <a:t>legal</a:t>
            </a:r>
            <a:r>
              <a:rPr lang="en-AU" sz="1300" spc="-65" dirty="0">
                <a:solidFill>
                  <a:srgbClr val="494949"/>
                </a:solidFill>
                <a:cs typeface="Arial"/>
              </a:rPr>
              <a:t> </a:t>
            </a:r>
            <a:r>
              <a:rPr lang="en-AU" sz="1300" spc="-30" dirty="0">
                <a:solidFill>
                  <a:srgbClr val="494949"/>
                </a:solidFill>
                <a:cs typeface="Arial"/>
              </a:rPr>
              <a:t>adviser,</a:t>
            </a:r>
            <a:r>
              <a:rPr lang="en-AU" sz="1300" spc="-95" dirty="0">
                <a:solidFill>
                  <a:srgbClr val="494949"/>
                </a:solidFill>
                <a:cs typeface="Arial"/>
              </a:rPr>
              <a:t> </a:t>
            </a:r>
            <a:r>
              <a:rPr lang="en-AU" sz="1300" spc="-25" dirty="0">
                <a:solidFill>
                  <a:srgbClr val="494949"/>
                </a:solidFill>
                <a:cs typeface="Arial"/>
              </a:rPr>
              <a:t>independent</a:t>
            </a:r>
            <a:r>
              <a:rPr lang="en-AU" sz="1300" spc="-90" dirty="0">
                <a:solidFill>
                  <a:srgbClr val="494949"/>
                </a:solidFill>
                <a:cs typeface="Arial"/>
              </a:rPr>
              <a:t> </a:t>
            </a:r>
            <a:r>
              <a:rPr lang="en-AU" sz="1300" spc="-20" dirty="0">
                <a:solidFill>
                  <a:srgbClr val="494949"/>
                </a:solidFill>
                <a:cs typeface="Arial"/>
              </a:rPr>
              <a:t>financial</a:t>
            </a:r>
            <a:r>
              <a:rPr lang="en-AU" sz="1300" spc="-55" dirty="0">
                <a:solidFill>
                  <a:srgbClr val="494949"/>
                </a:solidFill>
                <a:cs typeface="Arial"/>
              </a:rPr>
              <a:t> </a:t>
            </a:r>
            <a:r>
              <a:rPr lang="en-AU" sz="1300" spc="-20" dirty="0">
                <a:solidFill>
                  <a:srgbClr val="494949"/>
                </a:solidFill>
                <a:cs typeface="Arial"/>
              </a:rPr>
              <a:t>adviser</a:t>
            </a:r>
            <a:r>
              <a:rPr lang="en-AU" sz="1300" spc="-75" dirty="0">
                <a:solidFill>
                  <a:srgbClr val="494949"/>
                </a:solidFill>
                <a:cs typeface="Arial"/>
              </a:rPr>
              <a:t> </a:t>
            </a:r>
            <a:r>
              <a:rPr lang="en-AU" sz="1300" spc="-10" dirty="0">
                <a:solidFill>
                  <a:srgbClr val="494949"/>
                </a:solidFill>
                <a:cs typeface="Arial"/>
              </a:rPr>
              <a:t>or</a:t>
            </a:r>
            <a:r>
              <a:rPr lang="en-AU" sz="1300" spc="-55" dirty="0">
                <a:solidFill>
                  <a:srgbClr val="494949"/>
                </a:solidFill>
                <a:cs typeface="Arial"/>
              </a:rPr>
              <a:t> </a:t>
            </a:r>
            <a:r>
              <a:rPr lang="en-AU" sz="1300" spc="-10" dirty="0">
                <a:solidFill>
                  <a:srgbClr val="494949"/>
                </a:solidFill>
                <a:cs typeface="Arial"/>
              </a:rPr>
              <a:t>tax</a:t>
            </a:r>
            <a:r>
              <a:rPr lang="en-AU" sz="1300" spc="-50" dirty="0">
                <a:solidFill>
                  <a:srgbClr val="494949"/>
                </a:solidFill>
                <a:cs typeface="Arial"/>
              </a:rPr>
              <a:t> </a:t>
            </a:r>
            <a:r>
              <a:rPr lang="en-AU" sz="1300" spc="-20" dirty="0">
                <a:solidFill>
                  <a:srgbClr val="494949"/>
                </a:solidFill>
                <a:cs typeface="Arial"/>
              </a:rPr>
              <a:t>adviser</a:t>
            </a:r>
            <a:r>
              <a:rPr lang="en-AU" sz="1300" spc="-80" dirty="0">
                <a:solidFill>
                  <a:srgbClr val="494949"/>
                </a:solidFill>
                <a:cs typeface="Arial"/>
              </a:rPr>
              <a:t> </a:t>
            </a:r>
            <a:r>
              <a:rPr lang="en-AU" sz="1300" spc="-15" dirty="0">
                <a:solidFill>
                  <a:srgbClr val="494949"/>
                </a:solidFill>
                <a:cs typeface="Arial"/>
              </a:rPr>
              <a:t>for</a:t>
            </a:r>
            <a:r>
              <a:rPr lang="en-AU" sz="1300" spc="-55" dirty="0">
                <a:solidFill>
                  <a:srgbClr val="494949"/>
                </a:solidFill>
                <a:cs typeface="Arial"/>
              </a:rPr>
              <a:t> </a:t>
            </a:r>
            <a:r>
              <a:rPr lang="en-AU" sz="1300" spc="-20" dirty="0">
                <a:solidFill>
                  <a:srgbClr val="494949"/>
                </a:solidFill>
                <a:cs typeface="Arial"/>
              </a:rPr>
              <a:t>legal,</a:t>
            </a:r>
            <a:r>
              <a:rPr lang="en-AU" sz="1300" spc="-90" dirty="0">
                <a:solidFill>
                  <a:srgbClr val="494949"/>
                </a:solidFill>
                <a:cs typeface="Arial"/>
              </a:rPr>
              <a:t> </a:t>
            </a:r>
            <a:r>
              <a:rPr lang="en-AU" sz="1300" spc="-20" dirty="0">
                <a:solidFill>
                  <a:srgbClr val="494949"/>
                </a:solidFill>
                <a:cs typeface="Arial"/>
              </a:rPr>
              <a:t>financial</a:t>
            </a:r>
            <a:r>
              <a:rPr lang="en-AU" sz="1300" spc="-65" dirty="0">
                <a:solidFill>
                  <a:srgbClr val="494949"/>
                </a:solidFill>
                <a:cs typeface="Arial"/>
              </a:rPr>
              <a:t> </a:t>
            </a:r>
            <a:r>
              <a:rPr lang="en-AU" sz="1300" spc="-10" dirty="0">
                <a:solidFill>
                  <a:srgbClr val="494949"/>
                </a:solidFill>
                <a:cs typeface="Arial"/>
              </a:rPr>
              <a:t>or</a:t>
            </a:r>
            <a:r>
              <a:rPr lang="en-AU" sz="1300" spc="-50" dirty="0">
                <a:solidFill>
                  <a:srgbClr val="494949"/>
                </a:solidFill>
                <a:cs typeface="Arial"/>
              </a:rPr>
              <a:t> </a:t>
            </a:r>
            <a:r>
              <a:rPr lang="en-AU" sz="1300" spc="-10" dirty="0">
                <a:solidFill>
                  <a:srgbClr val="494949"/>
                </a:solidFill>
                <a:cs typeface="Arial"/>
              </a:rPr>
              <a:t>tax</a:t>
            </a:r>
            <a:r>
              <a:rPr lang="en-AU" sz="1300" spc="-50" dirty="0">
                <a:solidFill>
                  <a:srgbClr val="494949"/>
                </a:solidFill>
                <a:cs typeface="Arial"/>
              </a:rPr>
              <a:t> </a:t>
            </a:r>
            <a:r>
              <a:rPr lang="en-AU" sz="1300" spc="-20" dirty="0">
                <a:solidFill>
                  <a:srgbClr val="494949"/>
                </a:solidFill>
                <a:cs typeface="Arial"/>
              </a:rPr>
              <a:t>advice.</a:t>
            </a:r>
            <a:endParaRPr lang="en-AU" sz="1300" dirty="0">
              <a:cs typeface="Arial"/>
            </a:endParaRPr>
          </a:p>
          <a:p>
            <a:pPr marL="184150" marR="90805" indent="-171450">
              <a:spcBef>
                <a:spcPts val="600"/>
              </a:spcBef>
              <a:buClrTx/>
              <a:buFont typeface="Wingdings"/>
              <a:buChar char=""/>
              <a:tabLst>
                <a:tab pos="184150" algn="l"/>
              </a:tabLst>
            </a:pPr>
            <a:r>
              <a:rPr lang="en-AU" sz="1300" spc="-15" dirty="0">
                <a:solidFill>
                  <a:srgbClr val="494949"/>
                </a:solidFill>
                <a:cs typeface="Arial"/>
              </a:rPr>
              <a:t>Any </a:t>
            </a:r>
            <a:r>
              <a:rPr lang="en-AU" sz="1300" spc="-20" dirty="0">
                <a:solidFill>
                  <a:srgbClr val="494949"/>
                </a:solidFill>
                <a:cs typeface="Arial"/>
              </a:rPr>
              <a:t>forward-looking </a:t>
            </a:r>
            <a:r>
              <a:rPr lang="en-AU" sz="1300" spc="-25" dirty="0">
                <a:solidFill>
                  <a:srgbClr val="494949"/>
                </a:solidFill>
                <a:cs typeface="Arial"/>
              </a:rPr>
              <a:t>statements </a:t>
            </a:r>
            <a:r>
              <a:rPr lang="en-AU" sz="1300" spc="-20" dirty="0">
                <a:solidFill>
                  <a:srgbClr val="494949"/>
                </a:solidFill>
                <a:cs typeface="Arial"/>
              </a:rPr>
              <a:t>included </a:t>
            </a:r>
            <a:r>
              <a:rPr lang="en-AU" sz="1300" spc="-10" dirty="0">
                <a:solidFill>
                  <a:srgbClr val="494949"/>
                </a:solidFill>
                <a:cs typeface="Arial"/>
              </a:rPr>
              <a:t>in </a:t>
            </a:r>
            <a:r>
              <a:rPr lang="en-AU" sz="1300" spc="-20" dirty="0">
                <a:solidFill>
                  <a:srgbClr val="494949"/>
                </a:solidFill>
                <a:cs typeface="Arial"/>
              </a:rPr>
              <a:t>this </a:t>
            </a:r>
            <a:r>
              <a:rPr lang="en-AU" sz="1300" spc="-25" dirty="0">
                <a:solidFill>
                  <a:srgbClr val="494949"/>
                </a:solidFill>
                <a:cs typeface="Arial"/>
              </a:rPr>
              <a:t>document involve subjective judgement </a:t>
            </a:r>
            <a:r>
              <a:rPr lang="en-AU" sz="1300" spc="-15" dirty="0">
                <a:solidFill>
                  <a:srgbClr val="494949"/>
                </a:solidFill>
                <a:cs typeface="Arial"/>
              </a:rPr>
              <a:t>and </a:t>
            </a:r>
            <a:r>
              <a:rPr lang="en-AU" sz="1300" spc="-20" dirty="0">
                <a:solidFill>
                  <a:srgbClr val="494949"/>
                </a:solidFill>
                <a:cs typeface="Arial"/>
              </a:rPr>
              <a:t>analysis </a:t>
            </a:r>
            <a:r>
              <a:rPr lang="en-AU" sz="1300" spc="-15" dirty="0">
                <a:solidFill>
                  <a:srgbClr val="494949"/>
                </a:solidFill>
                <a:cs typeface="Arial"/>
              </a:rPr>
              <a:t>and are </a:t>
            </a:r>
            <a:r>
              <a:rPr lang="en-AU" sz="1300" spc="-20" dirty="0">
                <a:solidFill>
                  <a:srgbClr val="494949"/>
                </a:solidFill>
                <a:cs typeface="Arial"/>
              </a:rPr>
              <a:t>subject </a:t>
            </a:r>
            <a:r>
              <a:rPr lang="en-AU" sz="1300" spc="-15" dirty="0">
                <a:solidFill>
                  <a:srgbClr val="494949"/>
                </a:solidFill>
                <a:cs typeface="Arial"/>
              </a:rPr>
              <a:t>to </a:t>
            </a:r>
            <a:r>
              <a:rPr lang="en-AU" sz="1300" spc="-20" dirty="0">
                <a:solidFill>
                  <a:srgbClr val="494949"/>
                </a:solidFill>
                <a:cs typeface="Arial"/>
              </a:rPr>
              <a:t>uncertainties, risks </a:t>
            </a:r>
            <a:r>
              <a:rPr lang="en-AU" sz="1300" spc="-15" dirty="0">
                <a:solidFill>
                  <a:srgbClr val="494949"/>
                </a:solidFill>
                <a:cs typeface="Arial"/>
              </a:rPr>
              <a:t>and</a:t>
            </a:r>
            <a:r>
              <a:rPr lang="en-AU" sz="1300" spc="-75" dirty="0">
                <a:solidFill>
                  <a:srgbClr val="494949"/>
                </a:solidFill>
                <a:cs typeface="Arial"/>
              </a:rPr>
              <a:t> </a:t>
            </a:r>
            <a:r>
              <a:rPr lang="en-AU" sz="1300" spc="-25" dirty="0">
                <a:solidFill>
                  <a:srgbClr val="494949"/>
                </a:solidFill>
                <a:cs typeface="Arial"/>
              </a:rPr>
              <a:t>contingencies,</a:t>
            </a:r>
            <a:r>
              <a:rPr lang="en-AU" sz="1300" spc="-90" dirty="0">
                <a:solidFill>
                  <a:srgbClr val="494949"/>
                </a:solidFill>
                <a:cs typeface="Arial"/>
              </a:rPr>
              <a:t> </a:t>
            </a:r>
            <a:r>
              <a:rPr lang="en-AU" sz="1300" spc="-15" dirty="0">
                <a:solidFill>
                  <a:srgbClr val="494949"/>
                </a:solidFill>
                <a:cs typeface="Arial"/>
              </a:rPr>
              <a:t>many</a:t>
            </a:r>
            <a:r>
              <a:rPr lang="en-AU" sz="1300" spc="-85" dirty="0">
                <a:solidFill>
                  <a:srgbClr val="494949"/>
                </a:solidFill>
                <a:cs typeface="Arial"/>
              </a:rPr>
              <a:t> </a:t>
            </a:r>
            <a:r>
              <a:rPr lang="en-AU" sz="1300" spc="-10" dirty="0">
                <a:solidFill>
                  <a:srgbClr val="494949"/>
                </a:solidFill>
                <a:cs typeface="Arial"/>
              </a:rPr>
              <a:t>of</a:t>
            </a:r>
            <a:r>
              <a:rPr lang="en-AU" sz="1300" spc="-60" dirty="0">
                <a:solidFill>
                  <a:srgbClr val="494949"/>
                </a:solidFill>
                <a:cs typeface="Arial"/>
              </a:rPr>
              <a:t> </a:t>
            </a:r>
            <a:r>
              <a:rPr lang="en-AU" sz="1300" spc="-15" dirty="0">
                <a:solidFill>
                  <a:srgbClr val="494949"/>
                </a:solidFill>
                <a:cs typeface="Arial"/>
              </a:rPr>
              <a:t>which</a:t>
            </a:r>
            <a:r>
              <a:rPr lang="en-AU" sz="1300" spc="-65" dirty="0">
                <a:solidFill>
                  <a:srgbClr val="494949"/>
                </a:solidFill>
                <a:cs typeface="Arial"/>
              </a:rPr>
              <a:t> </a:t>
            </a:r>
            <a:r>
              <a:rPr lang="en-AU" sz="1300" spc="-15" dirty="0">
                <a:solidFill>
                  <a:srgbClr val="494949"/>
                </a:solidFill>
                <a:cs typeface="Arial"/>
              </a:rPr>
              <a:t>are</a:t>
            </a:r>
            <a:r>
              <a:rPr lang="en-AU" sz="1300" spc="-70" dirty="0">
                <a:solidFill>
                  <a:srgbClr val="494949"/>
                </a:solidFill>
                <a:cs typeface="Arial"/>
              </a:rPr>
              <a:t> </a:t>
            </a:r>
            <a:r>
              <a:rPr lang="en-AU" sz="1300" spc="-20" dirty="0">
                <a:solidFill>
                  <a:srgbClr val="494949"/>
                </a:solidFill>
                <a:cs typeface="Arial"/>
              </a:rPr>
              <a:t>outside</a:t>
            </a:r>
            <a:r>
              <a:rPr lang="en-AU" sz="1300" spc="-75" dirty="0">
                <a:solidFill>
                  <a:srgbClr val="494949"/>
                </a:solidFill>
                <a:cs typeface="Arial"/>
              </a:rPr>
              <a:t> </a:t>
            </a:r>
            <a:r>
              <a:rPr lang="en-AU" sz="1300" spc="-15" dirty="0">
                <a:solidFill>
                  <a:srgbClr val="494949"/>
                </a:solidFill>
                <a:cs typeface="Arial"/>
              </a:rPr>
              <a:t>the</a:t>
            </a:r>
            <a:r>
              <a:rPr lang="en-AU" sz="1300" spc="-70" dirty="0">
                <a:solidFill>
                  <a:srgbClr val="494949"/>
                </a:solidFill>
                <a:cs typeface="Arial"/>
              </a:rPr>
              <a:t> </a:t>
            </a:r>
            <a:r>
              <a:rPr lang="en-AU" sz="1300" spc="-20" dirty="0">
                <a:solidFill>
                  <a:srgbClr val="494949"/>
                </a:solidFill>
                <a:cs typeface="Arial"/>
              </a:rPr>
              <a:t>control</a:t>
            </a:r>
            <a:r>
              <a:rPr lang="en-AU" sz="1300" spc="-85" dirty="0">
                <a:solidFill>
                  <a:srgbClr val="494949"/>
                </a:solidFill>
                <a:cs typeface="Arial"/>
              </a:rPr>
              <a:t> </a:t>
            </a:r>
            <a:r>
              <a:rPr lang="en-AU" sz="1300" spc="-20" dirty="0">
                <a:solidFill>
                  <a:srgbClr val="494949"/>
                </a:solidFill>
                <a:cs typeface="Arial"/>
              </a:rPr>
              <a:t>of,</a:t>
            </a:r>
            <a:r>
              <a:rPr lang="en-AU" sz="1300" spc="-85" dirty="0">
                <a:solidFill>
                  <a:srgbClr val="494949"/>
                </a:solidFill>
                <a:cs typeface="Arial"/>
              </a:rPr>
              <a:t> </a:t>
            </a:r>
            <a:r>
              <a:rPr lang="en-AU" sz="1300" spc="-15" dirty="0">
                <a:solidFill>
                  <a:srgbClr val="494949"/>
                </a:solidFill>
                <a:cs typeface="Arial"/>
              </a:rPr>
              <a:t>and</a:t>
            </a:r>
            <a:r>
              <a:rPr lang="en-AU" sz="1300" spc="-90" dirty="0">
                <a:solidFill>
                  <a:srgbClr val="494949"/>
                </a:solidFill>
                <a:cs typeface="Arial"/>
              </a:rPr>
              <a:t> </a:t>
            </a:r>
            <a:r>
              <a:rPr lang="en-AU" sz="1300" spc="-15" dirty="0">
                <a:solidFill>
                  <a:srgbClr val="494949"/>
                </a:solidFill>
                <a:cs typeface="Arial"/>
              </a:rPr>
              <a:t>maybe</a:t>
            </a:r>
            <a:r>
              <a:rPr lang="en-AU" sz="1300" spc="-95" dirty="0">
                <a:solidFill>
                  <a:srgbClr val="494949"/>
                </a:solidFill>
                <a:cs typeface="Arial"/>
              </a:rPr>
              <a:t> </a:t>
            </a:r>
            <a:r>
              <a:rPr lang="en-AU" sz="1300" spc="-20" dirty="0">
                <a:solidFill>
                  <a:srgbClr val="494949"/>
                </a:solidFill>
                <a:cs typeface="Arial"/>
              </a:rPr>
              <a:t>unknown</a:t>
            </a:r>
            <a:r>
              <a:rPr lang="en-AU" sz="1300" spc="-70" dirty="0">
                <a:solidFill>
                  <a:srgbClr val="494949"/>
                </a:solidFill>
                <a:cs typeface="Arial"/>
              </a:rPr>
              <a:t> </a:t>
            </a:r>
            <a:r>
              <a:rPr lang="en-AU" sz="1300" spc="-20" dirty="0">
                <a:solidFill>
                  <a:srgbClr val="494949"/>
                </a:solidFill>
                <a:cs typeface="Arial"/>
              </a:rPr>
              <a:t>to,</a:t>
            </a:r>
            <a:r>
              <a:rPr lang="en-AU" sz="1300" spc="-95" dirty="0">
                <a:solidFill>
                  <a:srgbClr val="494949"/>
                </a:solidFill>
                <a:cs typeface="Arial"/>
              </a:rPr>
              <a:t> </a:t>
            </a:r>
            <a:r>
              <a:rPr lang="en-AU" sz="1300" spc="-35" dirty="0">
                <a:solidFill>
                  <a:srgbClr val="494949"/>
                </a:solidFill>
                <a:cs typeface="Arial"/>
              </a:rPr>
              <a:t>Toro.</a:t>
            </a:r>
            <a:r>
              <a:rPr lang="en-AU" sz="1300" spc="-95" dirty="0">
                <a:solidFill>
                  <a:srgbClr val="494949"/>
                </a:solidFill>
                <a:cs typeface="Arial"/>
              </a:rPr>
              <a:t> </a:t>
            </a:r>
            <a:r>
              <a:rPr lang="en-AU" sz="1300" spc="-10" dirty="0">
                <a:solidFill>
                  <a:srgbClr val="494949"/>
                </a:solidFill>
                <a:cs typeface="Arial"/>
              </a:rPr>
              <a:t>In</a:t>
            </a:r>
            <a:r>
              <a:rPr lang="en-AU" sz="1300" spc="-60" dirty="0">
                <a:solidFill>
                  <a:srgbClr val="494949"/>
                </a:solidFill>
                <a:cs typeface="Arial"/>
              </a:rPr>
              <a:t> </a:t>
            </a:r>
            <a:r>
              <a:rPr lang="en-AU" sz="1300" spc="-25" dirty="0">
                <a:solidFill>
                  <a:srgbClr val="494949"/>
                </a:solidFill>
                <a:cs typeface="Arial"/>
              </a:rPr>
              <a:t>particular,</a:t>
            </a:r>
            <a:r>
              <a:rPr lang="en-AU" sz="1300" spc="-90" dirty="0">
                <a:solidFill>
                  <a:srgbClr val="494949"/>
                </a:solidFill>
                <a:cs typeface="Arial"/>
              </a:rPr>
              <a:t> </a:t>
            </a:r>
            <a:r>
              <a:rPr lang="en-AU" sz="1300" spc="-20" dirty="0">
                <a:solidFill>
                  <a:srgbClr val="494949"/>
                </a:solidFill>
                <a:cs typeface="Arial"/>
              </a:rPr>
              <a:t>they</a:t>
            </a:r>
            <a:r>
              <a:rPr lang="en-AU" sz="1300" spc="-85" dirty="0">
                <a:solidFill>
                  <a:srgbClr val="494949"/>
                </a:solidFill>
                <a:cs typeface="Arial"/>
              </a:rPr>
              <a:t> </a:t>
            </a:r>
            <a:r>
              <a:rPr lang="en-AU" sz="1300" spc="-20" dirty="0">
                <a:solidFill>
                  <a:srgbClr val="494949"/>
                </a:solidFill>
                <a:cs typeface="Arial"/>
              </a:rPr>
              <a:t>speak</a:t>
            </a:r>
            <a:r>
              <a:rPr lang="en-AU" sz="1300" spc="-85" dirty="0">
                <a:solidFill>
                  <a:srgbClr val="494949"/>
                </a:solidFill>
                <a:cs typeface="Arial"/>
              </a:rPr>
              <a:t> </a:t>
            </a:r>
            <a:r>
              <a:rPr lang="en-AU" sz="1300" spc="-15" dirty="0">
                <a:solidFill>
                  <a:srgbClr val="494949"/>
                </a:solidFill>
                <a:cs typeface="Arial"/>
              </a:rPr>
              <a:t>only</a:t>
            </a:r>
            <a:r>
              <a:rPr lang="en-AU" sz="1300" spc="-55" dirty="0">
                <a:solidFill>
                  <a:srgbClr val="494949"/>
                </a:solidFill>
                <a:cs typeface="Arial"/>
              </a:rPr>
              <a:t> </a:t>
            </a:r>
            <a:r>
              <a:rPr lang="en-AU" sz="1300" spc="-10" dirty="0">
                <a:solidFill>
                  <a:srgbClr val="494949"/>
                </a:solidFill>
                <a:cs typeface="Arial"/>
              </a:rPr>
              <a:t>as</a:t>
            </a:r>
            <a:r>
              <a:rPr lang="en-AU" sz="1300" spc="-60" dirty="0">
                <a:solidFill>
                  <a:srgbClr val="494949"/>
                </a:solidFill>
                <a:cs typeface="Arial"/>
              </a:rPr>
              <a:t> </a:t>
            </a:r>
            <a:r>
              <a:rPr lang="en-AU" sz="1300" spc="-10" dirty="0">
                <a:solidFill>
                  <a:srgbClr val="494949"/>
                </a:solidFill>
                <a:cs typeface="Arial"/>
              </a:rPr>
              <a:t>of</a:t>
            </a:r>
            <a:r>
              <a:rPr lang="en-AU" sz="1300" spc="-60" dirty="0">
                <a:solidFill>
                  <a:srgbClr val="494949"/>
                </a:solidFill>
                <a:cs typeface="Arial"/>
              </a:rPr>
              <a:t> </a:t>
            </a:r>
            <a:r>
              <a:rPr lang="en-AU" sz="1300" spc="-15" dirty="0">
                <a:solidFill>
                  <a:srgbClr val="494949"/>
                </a:solidFill>
                <a:cs typeface="Arial"/>
              </a:rPr>
              <a:t>the</a:t>
            </a:r>
            <a:r>
              <a:rPr lang="en-AU" sz="1300" spc="-70" dirty="0">
                <a:solidFill>
                  <a:srgbClr val="494949"/>
                </a:solidFill>
                <a:cs typeface="Arial"/>
              </a:rPr>
              <a:t> </a:t>
            </a:r>
            <a:r>
              <a:rPr lang="en-AU" sz="1300" spc="-20" dirty="0">
                <a:solidFill>
                  <a:srgbClr val="494949"/>
                </a:solidFill>
                <a:cs typeface="Arial"/>
              </a:rPr>
              <a:t>date</a:t>
            </a:r>
            <a:r>
              <a:rPr lang="en-AU" sz="1300" spc="-70" dirty="0">
                <a:solidFill>
                  <a:srgbClr val="494949"/>
                </a:solidFill>
                <a:cs typeface="Arial"/>
              </a:rPr>
              <a:t> </a:t>
            </a:r>
            <a:r>
              <a:rPr lang="en-AU" sz="1300" spc="-10" dirty="0">
                <a:solidFill>
                  <a:srgbClr val="494949"/>
                </a:solidFill>
                <a:cs typeface="Arial"/>
              </a:rPr>
              <a:t>of</a:t>
            </a:r>
            <a:r>
              <a:rPr lang="en-AU" sz="1300" spc="-85" dirty="0">
                <a:solidFill>
                  <a:srgbClr val="494949"/>
                </a:solidFill>
                <a:cs typeface="Arial"/>
              </a:rPr>
              <a:t> </a:t>
            </a:r>
            <a:r>
              <a:rPr lang="en-AU" sz="1300" spc="-20" dirty="0">
                <a:solidFill>
                  <a:srgbClr val="494949"/>
                </a:solidFill>
                <a:cs typeface="Arial"/>
              </a:rPr>
              <a:t>this </a:t>
            </a:r>
            <a:r>
              <a:rPr lang="en-AU" sz="1300" spc="-25" dirty="0">
                <a:solidFill>
                  <a:srgbClr val="494949"/>
                </a:solidFill>
                <a:cs typeface="Arial"/>
              </a:rPr>
              <a:t>document,</a:t>
            </a:r>
            <a:r>
              <a:rPr lang="en-AU" sz="1300" spc="-75" dirty="0">
                <a:solidFill>
                  <a:srgbClr val="494949"/>
                </a:solidFill>
                <a:cs typeface="Arial"/>
              </a:rPr>
              <a:t> </a:t>
            </a:r>
            <a:r>
              <a:rPr lang="en-AU" sz="1300" spc="-20" dirty="0">
                <a:solidFill>
                  <a:srgbClr val="494949"/>
                </a:solidFill>
                <a:cs typeface="Arial"/>
              </a:rPr>
              <a:t>they</a:t>
            </a:r>
            <a:r>
              <a:rPr lang="en-AU" sz="1300" spc="-75" dirty="0">
                <a:solidFill>
                  <a:srgbClr val="494949"/>
                </a:solidFill>
                <a:cs typeface="Arial"/>
              </a:rPr>
              <a:t> </a:t>
            </a:r>
            <a:r>
              <a:rPr lang="en-AU" sz="1300" spc="-20" dirty="0">
                <a:solidFill>
                  <a:srgbClr val="494949"/>
                </a:solidFill>
                <a:cs typeface="Arial"/>
              </a:rPr>
              <a:t>assume</a:t>
            </a:r>
            <a:r>
              <a:rPr lang="en-AU" sz="1300" spc="-85" dirty="0">
                <a:solidFill>
                  <a:srgbClr val="494949"/>
                </a:solidFill>
                <a:cs typeface="Arial"/>
              </a:rPr>
              <a:t> </a:t>
            </a:r>
            <a:r>
              <a:rPr lang="en-AU" sz="1300" spc="-15" dirty="0">
                <a:solidFill>
                  <a:srgbClr val="494949"/>
                </a:solidFill>
                <a:cs typeface="Arial"/>
              </a:rPr>
              <a:t>the</a:t>
            </a:r>
            <a:r>
              <a:rPr lang="en-AU" sz="1300" spc="-60" dirty="0">
                <a:solidFill>
                  <a:srgbClr val="494949"/>
                </a:solidFill>
                <a:cs typeface="Arial"/>
              </a:rPr>
              <a:t> </a:t>
            </a:r>
            <a:r>
              <a:rPr lang="en-AU" sz="1300" spc="-20" dirty="0">
                <a:solidFill>
                  <a:srgbClr val="494949"/>
                </a:solidFill>
                <a:cs typeface="Arial"/>
              </a:rPr>
              <a:t>success</a:t>
            </a:r>
            <a:r>
              <a:rPr lang="en-AU" sz="1300" spc="-70" dirty="0">
                <a:solidFill>
                  <a:srgbClr val="494949"/>
                </a:solidFill>
                <a:cs typeface="Arial"/>
              </a:rPr>
              <a:t> </a:t>
            </a:r>
            <a:r>
              <a:rPr lang="en-AU" sz="1300" spc="-10" dirty="0">
                <a:solidFill>
                  <a:srgbClr val="494949"/>
                </a:solidFill>
                <a:cs typeface="Arial"/>
              </a:rPr>
              <a:t>of</a:t>
            </a:r>
            <a:r>
              <a:rPr lang="en-AU" sz="1300" spc="-55" dirty="0">
                <a:solidFill>
                  <a:srgbClr val="494949"/>
                </a:solidFill>
                <a:cs typeface="Arial"/>
              </a:rPr>
              <a:t> </a:t>
            </a:r>
            <a:r>
              <a:rPr lang="en-AU" sz="1300" spc="-40" dirty="0">
                <a:solidFill>
                  <a:srgbClr val="494949"/>
                </a:solidFill>
                <a:cs typeface="Arial"/>
              </a:rPr>
              <a:t>Toro’s</a:t>
            </a:r>
            <a:r>
              <a:rPr lang="en-AU" sz="1300" spc="-75" dirty="0">
                <a:solidFill>
                  <a:srgbClr val="494949"/>
                </a:solidFill>
                <a:cs typeface="Arial"/>
              </a:rPr>
              <a:t> </a:t>
            </a:r>
            <a:r>
              <a:rPr lang="en-AU" sz="1300" spc="-25" dirty="0">
                <a:solidFill>
                  <a:srgbClr val="494949"/>
                </a:solidFill>
                <a:cs typeface="Arial"/>
              </a:rPr>
              <a:t>strategies,</a:t>
            </a:r>
            <a:r>
              <a:rPr lang="en-AU" sz="1300" spc="-75" dirty="0">
                <a:solidFill>
                  <a:srgbClr val="494949"/>
                </a:solidFill>
                <a:cs typeface="Arial"/>
              </a:rPr>
              <a:t> </a:t>
            </a:r>
            <a:r>
              <a:rPr lang="en-AU" sz="1300" spc="-15" dirty="0">
                <a:solidFill>
                  <a:srgbClr val="494949"/>
                </a:solidFill>
                <a:cs typeface="Arial"/>
              </a:rPr>
              <a:t>and</a:t>
            </a:r>
            <a:r>
              <a:rPr lang="en-AU" sz="1300" spc="-70" dirty="0">
                <a:solidFill>
                  <a:srgbClr val="494949"/>
                </a:solidFill>
                <a:cs typeface="Arial"/>
              </a:rPr>
              <a:t> </a:t>
            </a:r>
            <a:r>
              <a:rPr lang="en-AU" sz="1300" spc="-15" dirty="0">
                <a:solidFill>
                  <a:srgbClr val="494949"/>
                </a:solidFill>
                <a:cs typeface="Arial"/>
              </a:rPr>
              <a:t>they</a:t>
            </a:r>
            <a:r>
              <a:rPr lang="en-AU" sz="1300" spc="-75" dirty="0">
                <a:solidFill>
                  <a:srgbClr val="494949"/>
                </a:solidFill>
                <a:cs typeface="Arial"/>
              </a:rPr>
              <a:t> </a:t>
            </a:r>
            <a:r>
              <a:rPr lang="en-AU" sz="1300" spc="-15" dirty="0">
                <a:solidFill>
                  <a:srgbClr val="494949"/>
                </a:solidFill>
                <a:cs typeface="Arial"/>
              </a:rPr>
              <a:t>are</a:t>
            </a:r>
            <a:r>
              <a:rPr lang="en-AU" sz="1300" spc="-60" dirty="0">
                <a:solidFill>
                  <a:srgbClr val="494949"/>
                </a:solidFill>
                <a:cs typeface="Arial"/>
              </a:rPr>
              <a:t> </a:t>
            </a:r>
            <a:r>
              <a:rPr lang="en-AU" sz="1300" spc="-20" dirty="0">
                <a:solidFill>
                  <a:srgbClr val="494949"/>
                </a:solidFill>
                <a:cs typeface="Arial"/>
              </a:rPr>
              <a:t>subject</a:t>
            </a:r>
            <a:r>
              <a:rPr lang="en-AU" sz="1300" spc="-75" dirty="0">
                <a:solidFill>
                  <a:srgbClr val="494949"/>
                </a:solidFill>
                <a:cs typeface="Arial"/>
              </a:rPr>
              <a:t> </a:t>
            </a:r>
            <a:r>
              <a:rPr lang="en-AU" sz="1300" spc="-15" dirty="0">
                <a:solidFill>
                  <a:srgbClr val="494949"/>
                </a:solidFill>
                <a:cs typeface="Arial"/>
              </a:rPr>
              <a:t>to</a:t>
            </a:r>
            <a:r>
              <a:rPr lang="en-AU" sz="1300" spc="-55" dirty="0">
                <a:solidFill>
                  <a:srgbClr val="494949"/>
                </a:solidFill>
                <a:cs typeface="Arial"/>
              </a:rPr>
              <a:t> </a:t>
            </a:r>
            <a:r>
              <a:rPr lang="en-AU" sz="1300" spc="-20" dirty="0">
                <a:solidFill>
                  <a:srgbClr val="494949"/>
                </a:solidFill>
                <a:cs typeface="Arial"/>
              </a:rPr>
              <a:t>significant</a:t>
            </a:r>
            <a:r>
              <a:rPr lang="en-AU" sz="1300" spc="-55" dirty="0">
                <a:solidFill>
                  <a:srgbClr val="494949"/>
                </a:solidFill>
                <a:cs typeface="Arial"/>
              </a:rPr>
              <a:t> </a:t>
            </a:r>
            <a:r>
              <a:rPr lang="en-AU" sz="1300" spc="-25" dirty="0">
                <a:solidFill>
                  <a:srgbClr val="494949"/>
                </a:solidFill>
                <a:cs typeface="Arial"/>
              </a:rPr>
              <a:t>regulatory,</a:t>
            </a:r>
            <a:r>
              <a:rPr lang="en-AU" sz="1300" spc="-85" dirty="0">
                <a:solidFill>
                  <a:srgbClr val="494949"/>
                </a:solidFill>
                <a:cs typeface="Arial"/>
              </a:rPr>
              <a:t> </a:t>
            </a:r>
            <a:r>
              <a:rPr lang="en-AU" sz="1300" spc="-20" dirty="0">
                <a:solidFill>
                  <a:srgbClr val="494949"/>
                </a:solidFill>
                <a:cs typeface="Arial"/>
              </a:rPr>
              <a:t>business,</a:t>
            </a:r>
            <a:r>
              <a:rPr lang="en-AU" sz="1300" spc="-65" dirty="0">
                <a:solidFill>
                  <a:srgbClr val="494949"/>
                </a:solidFill>
                <a:cs typeface="Arial"/>
              </a:rPr>
              <a:t> </a:t>
            </a:r>
            <a:r>
              <a:rPr lang="en-AU" sz="1300" spc="-25" dirty="0">
                <a:solidFill>
                  <a:srgbClr val="494949"/>
                </a:solidFill>
                <a:cs typeface="Arial"/>
              </a:rPr>
              <a:t>competitive</a:t>
            </a:r>
            <a:r>
              <a:rPr lang="en-AU" sz="1300" spc="-60" dirty="0">
                <a:solidFill>
                  <a:srgbClr val="494949"/>
                </a:solidFill>
                <a:cs typeface="Arial"/>
              </a:rPr>
              <a:t> </a:t>
            </a:r>
            <a:r>
              <a:rPr lang="en-AU" sz="1300" spc="-15" dirty="0">
                <a:solidFill>
                  <a:srgbClr val="494949"/>
                </a:solidFill>
                <a:cs typeface="Arial"/>
              </a:rPr>
              <a:t>and</a:t>
            </a:r>
            <a:r>
              <a:rPr lang="en-AU" sz="1300" spc="-85" dirty="0">
                <a:solidFill>
                  <a:srgbClr val="494949"/>
                </a:solidFill>
                <a:cs typeface="Arial"/>
              </a:rPr>
              <a:t> </a:t>
            </a:r>
            <a:r>
              <a:rPr lang="en-AU" sz="1300" spc="-20" dirty="0">
                <a:solidFill>
                  <a:srgbClr val="494949"/>
                </a:solidFill>
                <a:cs typeface="Arial"/>
              </a:rPr>
              <a:t>economic uncertainties</a:t>
            </a:r>
            <a:r>
              <a:rPr lang="en-AU" sz="1300" spc="-65" dirty="0">
                <a:solidFill>
                  <a:srgbClr val="494949"/>
                </a:solidFill>
                <a:cs typeface="Arial"/>
              </a:rPr>
              <a:t> </a:t>
            </a:r>
            <a:r>
              <a:rPr lang="en-AU" sz="1300" spc="-15" dirty="0">
                <a:solidFill>
                  <a:srgbClr val="494949"/>
                </a:solidFill>
                <a:cs typeface="Arial"/>
              </a:rPr>
              <a:t>and</a:t>
            </a:r>
            <a:r>
              <a:rPr lang="en-AU" sz="1300" spc="-65" dirty="0">
                <a:solidFill>
                  <a:srgbClr val="494949"/>
                </a:solidFill>
                <a:cs typeface="Arial"/>
              </a:rPr>
              <a:t> </a:t>
            </a:r>
            <a:r>
              <a:rPr lang="en-AU" sz="1300" spc="-20" dirty="0">
                <a:solidFill>
                  <a:srgbClr val="494949"/>
                </a:solidFill>
                <a:cs typeface="Arial"/>
              </a:rPr>
              <a:t>risks.</a:t>
            </a:r>
            <a:r>
              <a:rPr lang="en-AU" sz="1300" spc="-75" dirty="0">
                <a:solidFill>
                  <a:srgbClr val="494949"/>
                </a:solidFill>
                <a:cs typeface="Arial"/>
              </a:rPr>
              <a:t> </a:t>
            </a:r>
            <a:r>
              <a:rPr lang="en-AU" sz="1300" spc="-5" dirty="0">
                <a:solidFill>
                  <a:srgbClr val="494949"/>
                </a:solidFill>
                <a:cs typeface="Arial"/>
              </a:rPr>
              <a:t>No</a:t>
            </a:r>
            <a:r>
              <a:rPr lang="en-AU" sz="1300" spc="-50" dirty="0">
                <a:solidFill>
                  <a:srgbClr val="494949"/>
                </a:solidFill>
                <a:cs typeface="Arial"/>
              </a:rPr>
              <a:t> </a:t>
            </a:r>
            <a:r>
              <a:rPr lang="en-AU" sz="1300" spc="-25" dirty="0">
                <a:solidFill>
                  <a:srgbClr val="494949"/>
                </a:solidFill>
                <a:cs typeface="Arial"/>
              </a:rPr>
              <a:t>assurance</a:t>
            </a:r>
            <a:r>
              <a:rPr lang="en-AU" sz="1300" spc="-90" dirty="0">
                <a:solidFill>
                  <a:srgbClr val="494949"/>
                </a:solidFill>
                <a:cs typeface="Arial"/>
              </a:rPr>
              <a:t> </a:t>
            </a:r>
            <a:r>
              <a:rPr lang="en-AU" sz="1300" spc="-10" dirty="0">
                <a:solidFill>
                  <a:srgbClr val="494949"/>
                </a:solidFill>
                <a:cs typeface="Arial"/>
              </a:rPr>
              <a:t>can</a:t>
            </a:r>
            <a:r>
              <a:rPr lang="en-AU" sz="1300" spc="-60" dirty="0">
                <a:solidFill>
                  <a:srgbClr val="494949"/>
                </a:solidFill>
                <a:cs typeface="Arial"/>
              </a:rPr>
              <a:t> </a:t>
            </a:r>
            <a:r>
              <a:rPr lang="en-AU" sz="1300" spc="-10" dirty="0">
                <a:solidFill>
                  <a:srgbClr val="494949"/>
                </a:solidFill>
                <a:cs typeface="Arial"/>
              </a:rPr>
              <a:t>be</a:t>
            </a:r>
            <a:r>
              <a:rPr lang="en-AU" sz="1300" spc="-60" dirty="0">
                <a:solidFill>
                  <a:srgbClr val="494949"/>
                </a:solidFill>
                <a:cs typeface="Arial"/>
              </a:rPr>
              <a:t> </a:t>
            </a:r>
            <a:r>
              <a:rPr lang="en-AU" sz="1300" spc="-20" dirty="0">
                <a:solidFill>
                  <a:srgbClr val="494949"/>
                </a:solidFill>
                <a:cs typeface="Arial"/>
              </a:rPr>
              <a:t>given</a:t>
            </a:r>
            <a:r>
              <a:rPr lang="en-AU" sz="1300" spc="-85" dirty="0">
                <a:solidFill>
                  <a:srgbClr val="494949"/>
                </a:solidFill>
                <a:cs typeface="Arial"/>
              </a:rPr>
              <a:t> </a:t>
            </a:r>
            <a:r>
              <a:rPr lang="en-AU" sz="1300" spc="-10" dirty="0">
                <a:solidFill>
                  <a:srgbClr val="494949"/>
                </a:solidFill>
                <a:cs typeface="Arial"/>
              </a:rPr>
              <a:t>by</a:t>
            </a:r>
            <a:r>
              <a:rPr lang="en-AU" sz="1300" spc="-70" dirty="0">
                <a:solidFill>
                  <a:srgbClr val="494949"/>
                </a:solidFill>
                <a:cs typeface="Arial"/>
              </a:rPr>
              <a:t> </a:t>
            </a:r>
            <a:r>
              <a:rPr lang="en-AU" sz="1300" spc="-30" dirty="0">
                <a:solidFill>
                  <a:srgbClr val="494949"/>
                </a:solidFill>
                <a:cs typeface="Arial"/>
              </a:rPr>
              <a:t>Toro</a:t>
            </a:r>
            <a:r>
              <a:rPr lang="en-AU" sz="1300" spc="-85" dirty="0">
                <a:solidFill>
                  <a:srgbClr val="494949"/>
                </a:solidFill>
                <a:cs typeface="Arial"/>
              </a:rPr>
              <a:t> </a:t>
            </a:r>
            <a:r>
              <a:rPr lang="en-AU" sz="1300" spc="-20" dirty="0">
                <a:solidFill>
                  <a:srgbClr val="494949"/>
                </a:solidFill>
                <a:cs typeface="Arial"/>
              </a:rPr>
              <a:t>that</a:t>
            </a:r>
            <a:r>
              <a:rPr lang="en-AU" sz="1300" spc="-65" dirty="0">
                <a:solidFill>
                  <a:srgbClr val="494949"/>
                </a:solidFill>
                <a:cs typeface="Arial"/>
              </a:rPr>
              <a:t> </a:t>
            </a:r>
            <a:r>
              <a:rPr lang="en-AU" sz="1300" spc="-15" dirty="0">
                <a:solidFill>
                  <a:srgbClr val="494949"/>
                </a:solidFill>
                <a:cs typeface="Arial"/>
              </a:rPr>
              <a:t>the</a:t>
            </a:r>
            <a:r>
              <a:rPr lang="en-AU" sz="1300" spc="-60" dirty="0">
                <a:solidFill>
                  <a:srgbClr val="494949"/>
                </a:solidFill>
                <a:cs typeface="Arial"/>
              </a:rPr>
              <a:t> </a:t>
            </a:r>
            <a:r>
              <a:rPr lang="en-AU" sz="1300" spc="-25" dirty="0">
                <a:solidFill>
                  <a:srgbClr val="494949"/>
                </a:solidFill>
                <a:cs typeface="Arial"/>
              </a:rPr>
              <a:t>assumptions</a:t>
            </a:r>
            <a:r>
              <a:rPr lang="en-AU" sz="1300" spc="-55" dirty="0">
                <a:solidFill>
                  <a:srgbClr val="494949"/>
                </a:solidFill>
                <a:cs typeface="Arial"/>
              </a:rPr>
              <a:t> </a:t>
            </a:r>
            <a:r>
              <a:rPr lang="en-AU" sz="1300" spc="-20" dirty="0">
                <a:solidFill>
                  <a:srgbClr val="494949"/>
                </a:solidFill>
                <a:cs typeface="Arial"/>
              </a:rPr>
              <a:t>reflected</a:t>
            </a:r>
            <a:r>
              <a:rPr lang="en-AU" sz="1300" spc="-60" dirty="0">
                <a:solidFill>
                  <a:srgbClr val="494949"/>
                </a:solidFill>
                <a:cs typeface="Arial"/>
              </a:rPr>
              <a:t> </a:t>
            </a:r>
            <a:r>
              <a:rPr lang="en-AU" sz="1300" spc="-10" dirty="0">
                <a:solidFill>
                  <a:srgbClr val="494949"/>
                </a:solidFill>
                <a:cs typeface="Arial"/>
              </a:rPr>
              <a:t>in</a:t>
            </a:r>
            <a:r>
              <a:rPr lang="en-AU" sz="1300" spc="-60" dirty="0">
                <a:solidFill>
                  <a:srgbClr val="494949"/>
                </a:solidFill>
                <a:cs typeface="Arial"/>
              </a:rPr>
              <a:t> </a:t>
            </a:r>
            <a:r>
              <a:rPr lang="en-AU" sz="1300" spc="-15" dirty="0">
                <a:solidFill>
                  <a:srgbClr val="494949"/>
                </a:solidFill>
                <a:cs typeface="Arial"/>
              </a:rPr>
              <a:t>any</a:t>
            </a:r>
            <a:r>
              <a:rPr lang="en-AU" sz="1300" spc="-75" dirty="0">
                <a:solidFill>
                  <a:srgbClr val="494949"/>
                </a:solidFill>
                <a:cs typeface="Arial"/>
              </a:rPr>
              <a:t> </a:t>
            </a:r>
            <a:r>
              <a:rPr lang="en-AU" sz="1300" spc="-20" dirty="0">
                <a:solidFill>
                  <a:srgbClr val="494949"/>
                </a:solidFill>
                <a:cs typeface="Arial"/>
              </a:rPr>
              <a:t>forward</a:t>
            </a:r>
            <a:r>
              <a:rPr lang="en-AU" sz="1300" spc="-55" dirty="0">
                <a:solidFill>
                  <a:srgbClr val="494949"/>
                </a:solidFill>
                <a:cs typeface="Arial"/>
              </a:rPr>
              <a:t> </a:t>
            </a:r>
            <a:r>
              <a:rPr lang="en-AU" sz="1300" spc="-20" dirty="0">
                <a:solidFill>
                  <a:srgbClr val="494949"/>
                </a:solidFill>
                <a:cs typeface="Arial"/>
              </a:rPr>
              <a:t>looking</a:t>
            </a:r>
            <a:r>
              <a:rPr lang="en-AU" sz="1300" spc="-60" dirty="0">
                <a:solidFill>
                  <a:srgbClr val="494949"/>
                </a:solidFill>
                <a:cs typeface="Arial"/>
              </a:rPr>
              <a:t> </a:t>
            </a:r>
            <a:r>
              <a:rPr lang="en-AU" sz="1300" spc="-25" dirty="0">
                <a:solidFill>
                  <a:srgbClr val="494949"/>
                </a:solidFill>
                <a:cs typeface="Arial"/>
              </a:rPr>
              <a:t>statements</a:t>
            </a:r>
            <a:r>
              <a:rPr lang="en-AU" sz="1300" spc="-75" dirty="0">
                <a:solidFill>
                  <a:srgbClr val="494949"/>
                </a:solidFill>
                <a:cs typeface="Arial"/>
              </a:rPr>
              <a:t> </a:t>
            </a:r>
            <a:r>
              <a:rPr lang="en-AU" sz="1300" spc="-20" dirty="0">
                <a:solidFill>
                  <a:srgbClr val="494949"/>
                </a:solidFill>
                <a:cs typeface="Arial"/>
              </a:rPr>
              <a:t>will</a:t>
            </a:r>
            <a:r>
              <a:rPr lang="en-AU" sz="1300" spc="-30" dirty="0">
                <a:solidFill>
                  <a:srgbClr val="494949"/>
                </a:solidFill>
                <a:cs typeface="Arial"/>
              </a:rPr>
              <a:t> </a:t>
            </a:r>
            <a:r>
              <a:rPr lang="en-AU" sz="1300" spc="-25" dirty="0">
                <a:solidFill>
                  <a:srgbClr val="494949"/>
                </a:solidFill>
                <a:cs typeface="Arial"/>
              </a:rPr>
              <a:t>prove</a:t>
            </a:r>
            <a:r>
              <a:rPr lang="en-AU" sz="1300" spc="-65" dirty="0">
                <a:solidFill>
                  <a:srgbClr val="494949"/>
                </a:solidFill>
                <a:cs typeface="Arial"/>
              </a:rPr>
              <a:t> </a:t>
            </a:r>
            <a:r>
              <a:rPr lang="en-AU" sz="1300" spc="-15" dirty="0">
                <a:solidFill>
                  <a:srgbClr val="494949"/>
                </a:solidFill>
                <a:cs typeface="Arial"/>
              </a:rPr>
              <a:t>to</a:t>
            </a:r>
            <a:r>
              <a:rPr lang="en-AU" sz="1300" spc="-70" dirty="0">
                <a:solidFill>
                  <a:srgbClr val="494949"/>
                </a:solidFill>
                <a:cs typeface="Arial"/>
              </a:rPr>
              <a:t> </a:t>
            </a:r>
            <a:r>
              <a:rPr lang="en-AU" sz="1300" spc="-10" dirty="0">
                <a:solidFill>
                  <a:srgbClr val="494949"/>
                </a:solidFill>
                <a:cs typeface="Arial"/>
              </a:rPr>
              <a:t>be </a:t>
            </a:r>
            <a:r>
              <a:rPr lang="en-AU" sz="1300" spc="-20" dirty="0">
                <a:solidFill>
                  <a:srgbClr val="494949"/>
                </a:solidFill>
                <a:cs typeface="Arial"/>
              </a:rPr>
              <a:t>correct</a:t>
            </a:r>
            <a:r>
              <a:rPr lang="en-AU" sz="1300" spc="-60" dirty="0">
                <a:solidFill>
                  <a:srgbClr val="494949"/>
                </a:solidFill>
                <a:cs typeface="Arial"/>
              </a:rPr>
              <a:t> </a:t>
            </a:r>
            <a:r>
              <a:rPr lang="en-AU" sz="1300" spc="-15" dirty="0">
                <a:solidFill>
                  <a:srgbClr val="494949"/>
                </a:solidFill>
                <a:cs typeface="Arial"/>
              </a:rPr>
              <a:t>and</a:t>
            </a:r>
            <a:r>
              <a:rPr lang="en-AU" sz="1300" spc="-75" dirty="0">
                <a:solidFill>
                  <a:srgbClr val="494949"/>
                </a:solidFill>
                <a:cs typeface="Arial"/>
              </a:rPr>
              <a:t> </a:t>
            </a:r>
            <a:r>
              <a:rPr lang="en-AU" sz="1300" spc="-20" dirty="0">
                <a:solidFill>
                  <a:srgbClr val="494949"/>
                </a:solidFill>
                <a:cs typeface="Arial"/>
              </a:rPr>
              <a:t>actual</a:t>
            </a:r>
            <a:r>
              <a:rPr lang="en-AU" sz="1300" spc="-85" dirty="0">
                <a:solidFill>
                  <a:srgbClr val="494949"/>
                </a:solidFill>
                <a:cs typeface="Arial"/>
              </a:rPr>
              <a:t> </a:t>
            </a:r>
            <a:r>
              <a:rPr lang="en-AU" sz="1300" spc="-20" dirty="0">
                <a:solidFill>
                  <a:srgbClr val="494949"/>
                </a:solidFill>
                <a:cs typeface="Arial"/>
              </a:rPr>
              <a:t>future</a:t>
            </a:r>
            <a:r>
              <a:rPr lang="en-AU" sz="1300" spc="-70" dirty="0">
                <a:solidFill>
                  <a:srgbClr val="494949"/>
                </a:solidFill>
                <a:cs typeface="Arial"/>
              </a:rPr>
              <a:t> </a:t>
            </a:r>
            <a:r>
              <a:rPr lang="en-AU" sz="1300" spc="-30" dirty="0">
                <a:solidFill>
                  <a:srgbClr val="494949"/>
                </a:solidFill>
                <a:cs typeface="Arial"/>
              </a:rPr>
              <a:t>events</a:t>
            </a:r>
            <a:r>
              <a:rPr lang="en-AU" sz="1300" spc="-85" dirty="0">
                <a:solidFill>
                  <a:srgbClr val="494949"/>
                </a:solidFill>
                <a:cs typeface="Arial"/>
              </a:rPr>
              <a:t> </a:t>
            </a:r>
            <a:r>
              <a:rPr lang="en-AU" sz="1300" spc="-15" dirty="0">
                <a:solidFill>
                  <a:srgbClr val="494949"/>
                </a:solidFill>
                <a:cs typeface="Arial"/>
              </a:rPr>
              <a:t>may</a:t>
            </a:r>
            <a:r>
              <a:rPr lang="en-AU" sz="1300" spc="-70" dirty="0">
                <a:solidFill>
                  <a:srgbClr val="494949"/>
                </a:solidFill>
                <a:cs typeface="Arial"/>
              </a:rPr>
              <a:t> </a:t>
            </a:r>
            <a:r>
              <a:rPr lang="en-AU" sz="1300" spc="-15" dirty="0">
                <a:solidFill>
                  <a:srgbClr val="494949"/>
                </a:solidFill>
                <a:cs typeface="Arial"/>
              </a:rPr>
              <a:t>vary</a:t>
            </a:r>
            <a:r>
              <a:rPr lang="en-AU" sz="1300" spc="-50" dirty="0">
                <a:solidFill>
                  <a:srgbClr val="494949"/>
                </a:solidFill>
                <a:cs typeface="Arial"/>
              </a:rPr>
              <a:t> </a:t>
            </a:r>
            <a:r>
              <a:rPr lang="en-AU" sz="1300" spc="-20" dirty="0">
                <a:solidFill>
                  <a:srgbClr val="494949"/>
                </a:solidFill>
                <a:cs typeface="Arial"/>
              </a:rPr>
              <a:t>materially</a:t>
            </a:r>
            <a:r>
              <a:rPr lang="en-AU" sz="1300" spc="-75" dirty="0">
                <a:solidFill>
                  <a:srgbClr val="494949"/>
                </a:solidFill>
                <a:cs typeface="Arial"/>
              </a:rPr>
              <a:t> </a:t>
            </a:r>
            <a:r>
              <a:rPr lang="en-AU" sz="1300" spc="-15" dirty="0">
                <a:solidFill>
                  <a:srgbClr val="494949"/>
                </a:solidFill>
                <a:cs typeface="Arial"/>
              </a:rPr>
              <a:t>from</a:t>
            </a:r>
            <a:r>
              <a:rPr lang="en-AU" sz="1300" spc="-55" dirty="0">
                <a:solidFill>
                  <a:srgbClr val="494949"/>
                </a:solidFill>
                <a:cs typeface="Arial"/>
              </a:rPr>
              <a:t> </a:t>
            </a:r>
            <a:r>
              <a:rPr lang="en-AU" sz="1300" spc="-15" dirty="0">
                <a:solidFill>
                  <a:srgbClr val="494949"/>
                </a:solidFill>
                <a:cs typeface="Arial"/>
              </a:rPr>
              <a:t>the</a:t>
            </a:r>
            <a:r>
              <a:rPr lang="en-AU" sz="1300" spc="-70" dirty="0">
                <a:solidFill>
                  <a:srgbClr val="494949"/>
                </a:solidFill>
                <a:cs typeface="Arial"/>
              </a:rPr>
              <a:t> </a:t>
            </a:r>
            <a:r>
              <a:rPr lang="en-AU" sz="1300" spc="-20" dirty="0">
                <a:solidFill>
                  <a:srgbClr val="494949"/>
                </a:solidFill>
                <a:cs typeface="Arial"/>
              </a:rPr>
              <a:t>forward</a:t>
            </a:r>
            <a:r>
              <a:rPr lang="en-AU" sz="1300" spc="-65" dirty="0">
                <a:solidFill>
                  <a:srgbClr val="494949"/>
                </a:solidFill>
                <a:cs typeface="Arial"/>
              </a:rPr>
              <a:t> </a:t>
            </a:r>
            <a:r>
              <a:rPr lang="en-AU" sz="1300" spc="-20" dirty="0">
                <a:solidFill>
                  <a:srgbClr val="494949"/>
                </a:solidFill>
                <a:cs typeface="Arial"/>
              </a:rPr>
              <a:t>looking</a:t>
            </a:r>
            <a:r>
              <a:rPr lang="en-AU" sz="1300" spc="-70" dirty="0">
                <a:solidFill>
                  <a:srgbClr val="494949"/>
                </a:solidFill>
                <a:cs typeface="Arial"/>
              </a:rPr>
              <a:t> </a:t>
            </a:r>
            <a:r>
              <a:rPr lang="en-AU" sz="1300" spc="-25" dirty="0">
                <a:solidFill>
                  <a:srgbClr val="494949"/>
                </a:solidFill>
                <a:cs typeface="Arial"/>
              </a:rPr>
              <a:t>statements</a:t>
            </a:r>
            <a:r>
              <a:rPr lang="en-AU" sz="1300" spc="-80" dirty="0">
                <a:solidFill>
                  <a:srgbClr val="494949"/>
                </a:solidFill>
                <a:cs typeface="Arial"/>
              </a:rPr>
              <a:t> </a:t>
            </a:r>
            <a:r>
              <a:rPr lang="en-AU" sz="1300" spc="-15" dirty="0">
                <a:solidFill>
                  <a:srgbClr val="494949"/>
                </a:solidFill>
                <a:cs typeface="Arial"/>
              </a:rPr>
              <a:t>and</a:t>
            </a:r>
            <a:r>
              <a:rPr lang="en-AU" sz="1300" spc="-75" dirty="0">
                <a:solidFill>
                  <a:srgbClr val="494949"/>
                </a:solidFill>
                <a:cs typeface="Arial"/>
              </a:rPr>
              <a:t> </a:t>
            </a:r>
            <a:r>
              <a:rPr lang="en-AU" sz="1300" spc="-15" dirty="0">
                <a:solidFill>
                  <a:srgbClr val="494949"/>
                </a:solidFill>
                <a:cs typeface="Arial"/>
              </a:rPr>
              <a:t>the</a:t>
            </a:r>
            <a:r>
              <a:rPr lang="en-AU" sz="1300" spc="-70" dirty="0">
                <a:solidFill>
                  <a:srgbClr val="494949"/>
                </a:solidFill>
                <a:cs typeface="Arial"/>
              </a:rPr>
              <a:t> </a:t>
            </a:r>
            <a:r>
              <a:rPr lang="en-AU" sz="1300" spc="-25" dirty="0">
                <a:solidFill>
                  <a:srgbClr val="494949"/>
                </a:solidFill>
                <a:cs typeface="Arial"/>
              </a:rPr>
              <a:t>assumptions</a:t>
            </a:r>
            <a:r>
              <a:rPr lang="en-AU" sz="1300" spc="-60" dirty="0">
                <a:solidFill>
                  <a:srgbClr val="494949"/>
                </a:solidFill>
                <a:cs typeface="Arial"/>
              </a:rPr>
              <a:t> </a:t>
            </a:r>
            <a:r>
              <a:rPr lang="en-AU" sz="1300" spc="-10" dirty="0">
                <a:solidFill>
                  <a:srgbClr val="494949"/>
                </a:solidFill>
                <a:cs typeface="Arial"/>
              </a:rPr>
              <a:t>on</a:t>
            </a:r>
            <a:r>
              <a:rPr lang="en-AU" sz="1300" spc="-85" dirty="0">
                <a:solidFill>
                  <a:srgbClr val="494949"/>
                </a:solidFill>
                <a:cs typeface="Arial"/>
              </a:rPr>
              <a:t> </a:t>
            </a:r>
            <a:r>
              <a:rPr lang="en-AU" sz="1300" spc="-15" dirty="0">
                <a:solidFill>
                  <a:srgbClr val="494949"/>
                </a:solidFill>
                <a:cs typeface="Arial"/>
              </a:rPr>
              <a:t>which</a:t>
            </a:r>
            <a:r>
              <a:rPr lang="en-AU" sz="1300" spc="-65" dirty="0">
                <a:solidFill>
                  <a:srgbClr val="494949"/>
                </a:solidFill>
                <a:cs typeface="Arial"/>
              </a:rPr>
              <a:t> </a:t>
            </a:r>
            <a:r>
              <a:rPr lang="en-AU" sz="1300" spc="-15" dirty="0">
                <a:solidFill>
                  <a:srgbClr val="494949"/>
                </a:solidFill>
                <a:cs typeface="Arial"/>
              </a:rPr>
              <a:t>the</a:t>
            </a:r>
            <a:r>
              <a:rPr lang="en-AU" sz="1300" spc="-70" dirty="0">
                <a:solidFill>
                  <a:srgbClr val="494949"/>
                </a:solidFill>
                <a:cs typeface="Arial"/>
              </a:rPr>
              <a:t> </a:t>
            </a:r>
            <a:r>
              <a:rPr lang="en-AU" sz="1300" spc="-20" dirty="0">
                <a:solidFill>
                  <a:srgbClr val="494949"/>
                </a:solidFill>
                <a:cs typeface="Arial"/>
              </a:rPr>
              <a:t>forward</a:t>
            </a:r>
            <a:r>
              <a:rPr lang="en-AU" sz="1300" spc="-65" dirty="0">
                <a:solidFill>
                  <a:srgbClr val="494949"/>
                </a:solidFill>
                <a:cs typeface="Arial"/>
              </a:rPr>
              <a:t> </a:t>
            </a:r>
            <a:r>
              <a:rPr lang="en-AU" sz="1300" spc="-20" dirty="0">
                <a:solidFill>
                  <a:srgbClr val="494949"/>
                </a:solidFill>
                <a:cs typeface="Arial"/>
              </a:rPr>
              <a:t>looking </a:t>
            </a:r>
            <a:r>
              <a:rPr lang="en-AU" sz="1300" spc="-25" dirty="0">
                <a:solidFill>
                  <a:srgbClr val="494949"/>
                </a:solidFill>
                <a:cs typeface="Arial"/>
              </a:rPr>
              <a:t>statements</a:t>
            </a:r>
            <a:r>
              <a:rPr lang="en-AU" sz="1300" spc="-85" dirty="0">
                <a:solidFill>
                  <a:srgbClr val="494949"/>
                </a:solidFill>
                <a:cs typeface="Arial"/>
              </a:rPr>
              <a:t> </a:t>
            </a:r>
            <a:r>
              <a:rPr lang="en-AU" sz="1300" spc="-15" dirty="0">
                <a:solidFill>
                  <a:srgbClr val="494949"/>
                </a:solidFill>
                <a:cs typeface="Arial"/>
              </a:rPr>
              <a:t>are</a:t>
            </a:r>
            <a:r>
              <a:rPr lang="en-AU" sz="1300" spc="-75" dirty="0">
                <a:solidFill>
                  <a:srgbClr val="494949"/>
                </a:solidFill>
                <a:cs typeface="Arial"/>
              </a:rPr>
              <a:t> </a:t>
            </a:r>
            <a:r>
              <a:rPr lang="en-AU" sz="1300" spc="-20" dirty="0">
                <a:solidFill>
                  <a:srgbClr val="494949"/>
                </a:solidFill>
                <a:cs typeface="Arial"/>
              </a:rPr>
              <a:t>based.</a:t>
            </a:r>
            <a:r>
              <a:rPr lang="en-AU" sz="1300" spc="-80" dirty="0">
                <a:solidFill>
                  <a:srgbClr val="494949"/>
                </a:solidFill>
                <a:cs typeface="Arial"/>
              </a:rPr>
              <a:t> </a:t>
            </a:r>
            <a:r>
              <a:rPr lang="en-AU" sz="1300" spc="-25" dirty="0">
                <a:solidFill>
                  <a:srgbClr val="494949"/>
                </a:solidFill>
                <a:cs typeface="Arial"/>
              </a:rPr>
              <a:t>Recipients</a:t>
            </a:r>
            <a:r>
              <a:rPr lang="en-AU" sz="1300" spc="-85" dirty="0">
                <a:solidFill>
                  <a:srgbClr val="494949"/>
                </a:solidFill>
                <a:cs typeface="Arial"/>
              </a:rPr>
              <a:t> </a:t>
            </a:r>
            <a:r>
              <a:rPr lang="en-AU" sz="1300" spc="-15" dirty="0">
                <a:solidFill>
                  <a:srgbClr val="494949"/>
                </a:solidFill>
                <a:cs typeface="Arial"/>
              </a:rPr>
              <a:t>are</a:t>
            </a:r>
            <a:r>
              <a:rPr lang="en-AU" sz="1300" spc="-75" dirty="0">
                <a:solidFill>
                  <a:srgbClr val="494949"/>
                </a:solidFill>
                <a:cs typeface="Arial"/>
              </a:rPr>
              <a:t> </a:t>
            </a:r>
            <a:r>
              <a:rPr lang="en-AU" sz="1300" spc="-20" dirty="0">
                <a:solidFill>
                  <a:srgbClr val="494949"/>
                </a:solidFill>
                <a:cs typeface="Arial"/>
              </a:rPr>
              <a:t>cautioned</a:t>
            </a:r>
            <a:r>
              <a:rPr lang="en-AU" sz="1300" spc="-75" dirty="0">
                <a:solidFill>
                  <a:srgbClr val="494949"/>
                </a:solidFill>
                <a:cs typeface="Arial"/>
              </a:rPr>
              <a:t> </a:t>
            </a:r>
            <a:r>
              <a:rPr lang="en-AU" sz="1300" spc="-10" dirty="0">
                <a:solidFill>
                  <a:srgbClr val="494949"/>
                </a:solidFill>
                <a:cs typeface="Arial"/>
              </a:rPr>
              <a:t>to</a:t>
            </a:r>
            <a:r>
              <a:rPr lang="en-AU" sz="1300" spc="-80" dirty="0">
                <a:solidFill>
                  <a:srgbClr val="494949"/>
                </a:solidFill>
                <a:cs typeface="Arial"/>
              </a:rPr>
              <a:t> </a:t>
            </a:r>
            <a:r>
              <a:rPr lang="en-AU" sz="1300" spc="-15" dirty="0">
                <a:solidFill>
                  <a:srgbClr val="494949"/>
                </a:solidFill>
                <a:cs typeface="Arial"/>
              </a:rPr>
              <a:t>not</a:t>
            </a:r>
            <a:r>
              <a:rPr lang="en-AU" sz="1300" spc="-80" dirty="0">
                <a:solidFill>
                  <a:srgbClr val="494949"/>
                </a:solidFill>
                <a:cs typeface="Arial"/>
              </a:rPr>
              <a:t> </a:t>
            </a:r>
            <a:r>
              <a:rPr lang="en-AU" sz="1300" spc="-20" dirty="0">
                <a:solidFill>
                  <a:srgbClr val="494949"/>
                </a:solidFill>
                <a:cs typeface="Arial"/>
              </a:rPr>
              <a:t>place</a:t>
            </a:r>
            <a:r>
              <a:rPr lang="en-AU" sz="1300" spc="-70" dirty="0">
                <a:solidFill>
                  <a:srgbClr val="494949"/>
                </a:solidFill>
                <a:cs typeface="Arial"/>
              </a:rPr>
              <a:t> </a:t>
            </a:r>
            <a:r>
              <a:rPr lang="en-AU" sz="1300" spc="-20" dirty="0">
                <a:solidFill>
                  <a:srgbClr val="494949"/>
                </a:solidFill>
                <a:cs typeface="Arial"/>
              </a:rPr>
              <a:t>undue</a:t>
            </a:r>
            <a:r>
              <a:rPr lang="en-AU" sz="1300" spc="-95" dirty="0">
                <a:solidFill>
                  <a:srgbClr val="494949"/>
                </a:solidFill>
                <a:cs typeface="Arial"/>
              </a:rPr>
              <a:t> </a:t>
            </a:r>
            <a:r>
              <a:rPr lang="en-AU" sz="1300" spc="-20" dirty="0">
                <a:solidFill>
                  <a:srgbClr val="494949"/>
                </a:solidFill>
                <a:cs typeface="Arial"/>
              </a:rPr>
              <a:t>reliance</a:t>
            </a:r>
            <a:r>
              <a:rPr lang="en-AU" sz="1300" spc="-95" dirty="0">
                <a:solidFill>
                  <a:srgbClr val="494949"/>
                </a:solidFill>
                <a:cs typeface="Arial"/>
              </a:rPr>
              <a:t> </a:t>
            </a:r>
            <a:r>
              <a:rPr lang="en-AU" sz="1300" spc="-10" dirty="0">
                <a:solidFill>
                  <a:srgbClr val="494949"/>
                </a:solidFill>
                <a:cs typeface="Arial"/>
              </a:rPr>
              <a:t>on</a:t>
            </a:r>
            <a:r>
              <a:rPr lang="en-AU" sz="1300" spc="-75" dirty="0">
                <a:solidFill>
                  <a:srgbClr val="494949"/>
                </a:solidFill>
                <a:cs typeface="Arial"/>
              </a:rPr>
              <a:t> </a:t>
            </a:r>
            <a:r>
              <a:rPr lang="en-AU" sz="1300" spc="-15" dirty="0">
                <a:solidFill>
                  <a:srgbClr val="494949"/>
                </a:solidFill>
                <a:cs typeface="Arial"/>
              </a:rPr>
              <a:t>such</a:t>
            </a:r>
            <a:r>
              <a:rPr lang="en-AU" sz="1300" spc="-75" dirty="0">
                <a:solidFill>
                  <a:srgbClr val="494949"/>
                </a:solidFill>
                <a:cs typeface="Arial"/>
              </a:rPr>
              <a:t> </a:t>
            </a:r>
            <a:r>
              <a:rPr lang="en-AU" sz="1300" spc="-20" dirty="0">
                <a:solidFill>
                  <a:srgbClr val="494949"/>
                </a:solidFill>
                <a:cs typeface="Arial"/>
              </a:rPr>
              <a:t>forward-looking</a:t>
            </a:r>
            <a:r>
              <a:rPr lang="en-AU" sz="1300" spc="-75" dirty="0">
                <a:solidFill>
                  <a:srgbClr val="494949"/>
                </a:solidFill>
                <a:cs typeface="Arial"/>
              </a:rPr>
              <a:t> </a:t>
            </a:r>
            <a:r>
              <a:rPr lang="en-AU" sz="1300" spc="-25" dirty="0">
                <a:solidFill>
                  <a:srgbClr val="494949"/>
                </a:solidFill>
                <a:cs typeface="Arial"/>
              </a:rPr>
              <a:t>statements.</a:t>
            </a:r>
            <a:endParaRPr lang="en-AU" sz="1300" dirty="0">
              <a:cs typeface="Arial"/>
            </a:endParaRPr>
          </a:p>
          <a:p>
            <a:pPr marL="184150" marR="8255" indent="-171450">
              <a:spcBef>
                <a:spcPts val="600"/>
              </a:spcBef>
              <a:buClrTx/>
              <a:buFont typeface="Wingdings"/>
              <a:buChar char=""/>
              <a:tabLst>
                <a:tab pos="184150" algn="l"/>
              </a:tabLst>
            </a:pPr>
            <a:r>
              <a:rPr lang="en-AU" sz="1300" spc="-30" dirty="0">
                <a:solidFill>
                  <a:srgbClr val="494949"/>
                </a:solidFill>
                <a:cs typeface="Arial"/>
              </a:rPr>
              <a:t>Toro</a:t>
            </a:r>
            <a:r>
              <a:rPr lang="en-AU" sz="1300" spc="-80" dirty="0">
                <a:solidFill>
                  <a:srgbClr val="494949"/>
                </a:solidFill>
                <a:cs typeface="Arial"/>
              </a:rPr>
              <a:t> </a:t>
            </a:r>
            <a:r>
              <a:rPr lang="en-AU" sz="1300" spc="-15" dirty="0">
                <a:solidFill>
                  <a:srgbClr val="494949"/>
                </a:solidFill>
                <a:cs typeface="Arial"/>
              </a:rPr>
              <a:t>and</a:t>
            </a:r>
            <a:r>
              <a:rPr lang="en-AU" sz="1300" spc="-70" dirty="0">
                <a:solidFill>
                  <a:srgbClr val="494949"/>
                </a:solidFill>
                <a:cs typeface="Arial"/>
              </a:rPr>
              <a:t> </a:t>
            </a:r>
            <a:r>
              <a:rPr lang="en-AU" sz="1300" spc="-15" dirty="0">
                <a:solidFill>
                  <a:srgbClr val="494949"/>
                </a:solidFill>
                <a:cs typeface="Arial"/>
              </a:rPr>
              <a:t>its</a:t>
            </a:r>
            <a:r>
              <a:rPr lang="en-AU" sz="1300" spc="-40" dirty="0">
                <a:solidFill>
                  <a:srgbClr val="494949"/>
                </a:solidFill>
                <a:cs typeface="Arial"/>
              </a:rPr>
              <a:t> </a:t>
            </a:r>
            <a:r>
              <a:rPr lang="en-AU" sz="1300" spc="-15" dirty="0">
                <a:solidFill>
                  <a:srgbClr val="494949"/>
                </a:solidFill>
                <a:cs typeface="Arial"/>
              </a:rPr>
              <a:t>officers,</a:t>
            </a:r>
            <a:r>
              <a:rPr lang="en-AU" sz="1300" spc="-55" dirty="0">
                <a:solidFill>
                  <a:srgbClr val="494949"/>
                </a:solidFill>
                <a:cs typeface="Arial"/>
              </a:rPr>
              <a:t> </a:t>
            </a:r>
            <a:r>
              <a:rPr lang="en-AU" sz="1300" spc="-25" dirty="0">
                <a:solidFill>
                  <a:srgbClr val="494949"/>
                </a:solidFill>
                <a:cs typeface="Arial"/>
              </a:rPr>
              <a:t>employees,</a:t>
            </a:r>
            <a:r>
              <a:rPr lang="en-AU" sz="1300" spc="-90" dirty="0">
                <a:solidFill>
                  <a:srgbClr val="494949"/>
                </a:solidFill>
                <a:cs typeface="Arial"/>
              </a:rPr>
              <a:t> </a:t>
            </a:r>
            <a:r>
              <a:rPr lang="en-AU" sz="1300" spc="-20" dirty="0">
                <a:solidFill>
                  <a:srgbClr val="494949"/>
                </a:solidFill>
                <a:cs typeface="Arial"/>
              </a:rPr>
              <a:t>related</a:t>
            </a:r>
            <a:r>
              <a:rPr lang="en-AU" sz="1300" spc="-90" dirty="0">
                <a:solidFill>
                  <a:srgbClr val="494949"/>
                </a:solidFill>
                <a:cs typeface="Arial"/>
              </a:rPr>
              <a:t> </a:t>
            </a:r>
            <a:r>
              <a:rPr lang="en-AU" sz="1300" spc="-20" dirty="0">
                <a:solidFill>
                  <a:srgbClr val="494949"/>
                </a:solidFill>
                <a:cs typeface="Arial"/>
              </a:rPr>
              <a:t>bodies</a:t>
            </a:r>
            <a:r>
              <a:rPr lang="en-AU" sz="1300" spc="-65" dirty="0">
                <a:solidFill>
                  <a:srgbClr val="494949"/>
                </a:solidFill>
                <a:cs typeface="Arial"/>
              </a:rPr>
              <a:t> </a:t>
            </a:r>
            <a:r>
              <a:rPr lang="en-AU" sz="1300" spc="-20" dirty="0">
                <a:solidFill>
                  <a:srgbClr val="494949"/>
                </a:solidFill>
                <a:cs typeface="Arial"/>
              </a:rPr>
              <a:t>corporate</a:t>
            </a:r>
            <a:r>
              <a:rPr lang="en-AU" sz="1300" spc="-65" dirty="0">
                <a:solidFill>
                  <a:srgbClr val="494949"/>
                </a:solidFill>
                <a:cs typeface="Arial"/>
              </a:rPr>
              <a:t> </a:t>
            </a:r>
            <a:r>
              <a:rPr lang="en-AU" sz="1300" spc="-15" dirty="0">
                <a:solidFill>
                  <a:srgbClr val="494949"/>
                </a:solidFill>
                <a:cs typeface="Arial"/>
              </a:rPr>
              <a:t>and</a:t>
            </a:r>
            <a:r>
              <a:rPr lang="en-AU" sz="1300" spc="-70" dirty="0">
                <a:solidFill>
                  <a:srgbClr val="494949"/>
                </a:solidFill>
                <a:cs typeface="Arial"/>
              </a:rPr>
              <a:t> </a:t>
            </a:r>
            <a:r>
              <a:rPr lang="en-AU" sz="1300" spc="-20" dirty="0">
                <a:solidFill>
                  <a:srgbClr val="494949"/>
                </a:solidFill>
                <a:cs typeface="Arial"/>
              </a:rPr>
              <a:t>agents</a:t>
            </a:r>
            <a:r>
              <a:rPr lang="en-AU" sz="1300" spc="-75" dirty="0">
                <a:solidFill>
                  <a:srgbClr val="494949"/>
                </a:solidFill>
                <a:cs typeface="Arial"/>
              </a:rPr>
              <a:t> </a:t>
            </a:r>
            <a:r>
              <a:rPr lang="en-AU" sz="1300" spc="-25" dirty="0">
                <a:solidFill>
                  <a:srgbClr val="494949"/>
                </a:solidFill>
                <a:cs typeface="Arial"/>
              </a:rPr>
              <a:t>(“</a:t>
            </a:r>
            <a:r>
              <a:rPr lang="en-AU" sz="1300" b="1" spc="-25" dirty="0">
                <a:solidFill>
                  <a:srgbClr val="494949"/>
                </a:solidFill>
                <a:cs typeface="Arial"/>
              </a:rPr>
              <a:t>Agents</a:t>
            </a:r>
            <a:r>
              <a:rPr lang="en-AU" sz="1300" spc="-25" dirty="0">
                <a:solidFill>
                  <a:srgbClr val="494949"/>
                </a:solidFill>
                <a:cs typeface="Arial"/>
              </a:rPr>
              <a:t>”)</a:t>
            </a:r>
            <a:r>
              <a:rPr lang="en-AU" sz="1300" spc="-70" dirty="0">
                <a:solidFill>
                  <a:srgbClr val="494949"/>
                </a:solidFill>
                <a:cs typeface="Arial"/>
              </a:rPr>
              <a:t> </a:t>
            </a:r>
            <a:r>
              <a:rPr lang="en-AU" sz="1300" spc="-20" dirty="0">
                <a:solidFill>
                  <a:srgbClr val="494949"/>
                </a:solidFill>
                <a:cs typeface="Arial"/>
              </a:rPr>
              <a:t>make</a:t>
            </a:r>
            <a:r>
              <a:rPr lang="en-AU" sz="1300" spc="-90" dirty="0">
                <a:solidFill>
                  <a:srgbClr val="494949"/>
                </a:solidFill>
                <a:cs typeface="Arial"/>
              </a:rPr>
              <a:t> </a:t>
            </a:r>
            <a:r>
              <a:rPr lang="en-AU" sz="1300" spc="-10" dirty="0">
                <a:solidFill>
                  <a:srgbClr val="494949"/>
                </a:solidFill>
                <a:cs typeface="Arial"/>
              </a:rPr>
              <a:t>no</a:t>
            </a:r>
            <a:r>
              <a:rPr lang="en-AU" sz="1300" spc="-60" dirty="0">
                <a:solidFill>
                  <a:srgbClr val="494949"/>
                </a:solidFill>
                <a:cs typeface="Arial"/>
              </a:rPr>
              <a:t> </a:t>
            </a:r>
            <a:r>
              <a:rPr lang="en-AU" sz="1300" spc="-25" dirty="0">
                <a:solidFill>
                  <a:srgbClr val="494949"/>
                </a:solidFill>
                <a:cs typeface="Arial"/>
              </a:rPr>
              <a:t>representation</a:t>
            </a:r>
            <a:r>
              <a:rPr lang="en-AU" sz="1300" spc="-90" dirty="0">
                <a:solidFill>
                  <a:srgbClr val="494949"/>
                </a:solidFill>
                <a:cs typeface="Arial"/>
              </a:rPr>
              <a:t> </a:t>
            </a:r>
            <a:r>
              <a:rPr lang="en-AU" sz="1300" spc="-10" dirty="0">
                <a:solidFill>
                  <a:srgbClr val="494949"/>
                </a:solidFill>
                <a:cs typeface="Arial"/>
              </a:rPr>
              <a:t>or</a:t>
            </a:r>
            <a:r>
              <a:rPr lang="en-AU" sz="1300" spc="-45" dirty="0">
                <a:solidFill>
                  <a:srgbClr val="494949"/>
                </a:solidFill>
                <a:cs typeface="Arial"/>
              </a:rPr>
              <a:t> </a:t>
            </a:r>
            <a:r>
              <a:rPr lang="en-AU" sz="1300" spc="-25" dirty="0">
                <a:solidFill>
                  <a:srgbClr val="494949"/>
                </a:solidFill>
                <a:cs typeface="Arial"/>
              </a:rPr>
              <a:t>warranty,</a:t>
            </a:r>
            <a:r>
              <a:rPr lang="en-AU" sz="1300" spc="-80" dirty="0">
                <a:solidFill>
                  <a:srgbClr val="494949"/>
                </a:solidFill>
                <a:cs typeface="Arial"/>
              </a:rPr>
              <a:t> </a:t>
            </a:r>
            <a:r>
              <a:rPr lang="en-AU" sz="1300" spc="-20" dirty="0">
                <a:solidFill>
                  <a:srgbClr val="494949"/>
                </a:solidFill>
                <a:cs typeface="Arial"/>
              </a:rPr>
              <a:t>express</a:t>
            </a:r>
            <a:r>
              <a:rPr lang="en-AU" sz="1300" spc="-75" dirty="0">
                <a:solidFill>
                  <a:srgbClr val="494949"/>
                </a:solidFill>
                <a:cs typeface="Arial"/>
              </a:rPr>
              <a:t> </a:t>
            </a:r>
            <a:r>
              <a:rPr lang="en-AU" sz="1300" spc="-10" dirty="0">
                <a:solidFill>
                  <a:srgbClr val="494949"/>
                </a:solidFill>
                <a:cs typeface="Arial"/>
              </a:rPr>
              <a:t>or</a:t>
            </a:r>
            <a:r>
              <a:rPr lang="en-AU" sz="1300" spc="-45" dirty="0">
                <a:solidFill>
                  <a:srgbClr val="494949"/>
                </a:solidFill>
                <a:cs typeface="Arial"/>
              </a:rPr>
              <a:t> </a:t>
            </a:r>
            <a:r>
              <a:rPr lang="en-AU" sz="1300" spc="-20" dirty="0">
                <a:solidFill>
                  <a:srgbClr val="494949"/>
                </a:solidFill>
                <a:cs typeface="Arial"/>
              </a:rPr>
              <a:t>implied,</a:t>
            </a:r>
            <a:r>
              <a:rPr lang="en-AU" sz="1300" spc="-80" dirty="0">
                <a:solidFill>
                  <a:srgbClr val="494949"/>
                </a:solidFill>
                <a:cs typeface="Arial"/>
              </a:rPr>
              <a:t> </a:t>
            </a:r>
            <a:r>
              <a:rPr lang="en-AU" sz="1300" spc="-10" dirty="0">
                <a:solidFill>
                  <a:srgbClr val="494949"/>
                </a:solidFill>
                <a:cs typeface="Arial"/>
              </a:rPr>
              <a:t>as</a:t>
            </a:r>
            <a:r>
              <a:rPr lang="en-AU" sz="1300" spc="-50" dirty="0">
                <a:solidFill>
                  <a:srgbClr val="494949"/>
                </a:solidFill>
                <a:cs typeface="Arial"/>
              </a:rPr>
              <a:t> </a:t>
            </a:r>
            <a:r>
              <a:rPr lang="en-AU" sz="1300" spc="-25" dirty="0">
                <a:solidFill>
                  <a:srgbClr val="494949"/>
                </a:solidFill>
                <a:cs typeface="Arial"/>
              </a:rPr>
              <a:t>to  </a:t>
            </a:r>
            <a:r>
              <a:rPr lang="en-AU" sz="1300" spc="-15" dirty="0">
                <a:solidFill>
                  <a:srgbClr val="494949"/>
                </a:solidFill>
                <a:cs typeface="Arial"/>
              </a:rPr>
              <a:t>the</a:t>
            </a:r>
            <a:r>
              <a:rPr lang="en-AU" sz="1300" spc="-65" dirty="0">
                <a:solidFill>
                  <a:srgbClr val="494949"/>
                </a:solidFill>
                <a:cs typeface="Arial"/>
              </a:rPr>
              <a:t> </a:t>
            </a:r>
            <a:r>
              <a:rPr lang="en-AU" sz="1300" spc="-25" dirty="0">
                <a:solidFill>
                  <a:srgbClr val="494949"/>
                </a:solidFill>
                <a:cs typeface="Arial"/>
              </a:rPr>
              <a:t>accuracy,</a:t>
            </a:r>
            <a:r>
              <a:rPr lang="en-AU" sz="1300" spc="-90" dirty="0">
                <a:solidFill>
                  <a:srgbClr val="494949"/>
                </a:solidFill>
                <a:cs typeface="Arial"/>
              </a:rPr>
              <a:t> </a:t>
            </a:r>
            <a:r>
              <a:rPr lang="en-AU" sz="1300" spc="-25" dirty="0">
                <a:solidFill>
                  <a:srgbClr val="494949"/>
                </a:solidFill>
                <a:cs typeface="Arial"/>
              </a:rPr>
              <a:t>reliability</a:t>
            </a:r>
            <a:r>
              <a:rPr lang="en-AU" sz="1300" spc="-80" dirty="0">
                <a:solidFill>
                  <a:srgbClr val="494949"/>
                </a:solidFill>
                <a:cs typeface="Arial"/>
              </a:rPr>
              <a:t> </a:t>
            </a:r>
            <a:r>
              <a:rPr lang="en-AU" sz="1300" spc="-10" dirty="0">
                <a:solidFill>
                  <a:srgbClr val="494949"/>
                </a:solidFill>
                <a:cs typeface="Arial"/>
              </a:rPr>
              <a:t>or</a:t>
            </a:r>
            <a:r>
              <a:rPr lang="en-AU" sz="1300" spc="-45" dirty="0">
                <a:solidFill>
                  <a:srgbClr val="494949"/>
                </a:solidFill>
                <a:cs typeface="Arial"/>
              </a:rPr>
              <a:t> </a:t>
            </a:r>
            <a:r>
              <a:rPr lang="en-AU" sz="1300" spc="-25" dirty="0">
                <a:solidFill>
                  <a:srgbClr val="494949"/>
                </a:solidFill>
                <a:cs typeface="Arial"/>
              </a:rPr>
              <a:t>completeness</a:t>
            </a:r>
            <a:r>
              <a:rPr lang="en-AU" sz="1300" spc="-80" dirty="0">
                <a:solidFill>
                  <a:srgbClr val="494949"/>
                </a:solidFill>
                <a:cs typeface="Arial"/>
              </a:rPr>
              <a:t> </a:t>
            </a:r>
            <a:r>
              <a:rPr lang="en-AU" sz="1300" spc="-10" dirty="0">
                <a:solidFill>
                  <a:srgbClr val="494949"/>
                </a:solidFill>
                <a:cs typeface="Arial"/>
              </a:rPr>
              <a:t>of</a:t>
            </a:r>
            <a:r>
              <a:rPr lang="en-AU" sz="1300" spc="-55" dirty="0">
                <a:solidFill>
                  <a:srgbClr val="494949"/>
                </a:solidFill>
                <a:cs typeface="Arial"/>
              </a:rPr>
              <a:t> </a:t>
            </a:r>
            <a:r>
              <a:rPr lang="en-AU" sz="1300" spc="-25" dirty="0">
                <a:solidFill>
                  <a:srgbClr val="494949"/>
                </a:solidFill>
                <a:cs typeface="Arial"/>
              </a:rPr>
              <a:t>information</a:t>
            </a:r>
            <a:r>
              <a:rPr lang="en-AU" sz="1300" spc="-95" dirty="0">
                <a:solidFill>
                  <a:srgbClr val="494949"/>
                </a:solidFill>
                <a:cs typeface="Arial"/>
              </a:rPr>
              <a:t> </a:t>
            </a:r>
            <a:r>
              <a:rPr lang="en-AU" sz="1300" spc="-10" dirty="0">
                <a:solidFill>
                  <a:srgbClr val="494949"/>
                </a:solidFill>
                <a:cs typeface="Arial"/>
              </a:rPr>
              <a:t>or</a:t>
            </a:r>
            <a:r>
              <a:rPr lang="en-AU" sz="1300" spc="-40" dirty="0">
                <a:solidFill>
                  <a:srgbClr val="494949"/>
                </a:solidFill>
                <a:cs typeface="Arial"/>
              </a:rPr>
              <a:t> </a:t>
            </a:r>
            <a:r>
              <a:rPr lang="en-AU" sz="1300" spc="-25" dirty="0">
                <a:solidFill>
                  <a:srgbClr val="494949"/>
                </a:solidFill>
                <a:cs typeface="Arial"/>
              </a:rPr>
              <a:t>opinions</a:t>
            </a:r>
            <a:r>
              <a:rPr lang="en-AU" sz="1300" spc="-80" dirty="0">
                <a:solidFill>
                  <a:srgbClr val="494949"/>
                </a:solidFill>
                <a:cs typeface="Arial"/>
              </a:rPr>
              <a:t> </a:t>
            </a:r>
            <a:r>
              <a:rPr lang="en-AU" sz="1300" spc="-10" dirty="0">
                <a:solidFill>
                  <a:srgbClr val="494949"/>
                </a:solidFill>
                <a:cs typeface="Arial"/>
              </a:rPr>
              <a:t>in</a:t>
            </a:r>
            <a:r>
              <a:rPr lang="en-AU" sz="1300" spc="-55" dirty="0">
                <a:solidFill>
                  <a:srgbClr val="494949"/>
                </a:solidFill>
                <a:cs typeface="Arial"/>
              </a:rPr>
              <a:t> </a:t>
            </a:r>
            <a:r>
              <a:rPr lang="en-AU" sz="1300" spc="-15" dirty="0">
                <a:solidFill>
                  <a:srgbClr val="494949"/>
                </a:solidFill>
                <a:cs typeface="Arial"/>
              </a:rPr>
              <a:t>this</a:t>
            </a:r>
            <a:r>
              <a:rPr lang="en-AU" sz="1300" spc="-45" dirty="0">
                <a:solidFill>
                  <a:srgbClr val="494949"/>
                </a:solidFill>
                <a:cs typeface="Arial"/>
              </a:rPr>
              <a:t> </a:t>
            </a:r>
            <a:r>
              <a:rPr lang="en-AU" sz="1300" spc="-25" dirty="0">
                <a:solidFill>
                  <a:srgbClr val="494949"/>
                </a:solidFill>
                <a:cs typeface="Arial"/>
              </a:rPr>
              <a:t>document</a:t>
            </a:r>
            <a:r>
              <a:rPr lang="en-AU" sz="1300" spc="-75" dirty="0">
                <a:solidFill>
                  <a:srgbClr val="494949"/>
                </a:solidFill>
                <a:cs typeface="Arial"/>
              </a:rPr>
              <a:t> </a:t>
            </a:r>
            <a:r>
              <a:rPr lang="en-AU" sz="1300" spc="-20" dirty="0">
                <a:solidFill>
                  <a:srgbClr val="494949"/>
                </a:solidFill>
                <a:cs typeface="Arial"/>
              </a:rPr>
              <a:t>and</a:t>
            </a:r>
            <a:r>
              <a:rPr lang="en-AU" sz="1300" spc="-90" dirty="0">
                <a:solidFill>
                  <a:srgbClr val="494949"/>
                </a:solidFill>
                <a:cs typeface="Arial"/>
              </a:rPr>
              <a:t> </a:t>
            </a:r>
            <a:r>
              <a:rPr lang="en-AU" sz="1300" spc="-10" dirty="0">
                <a:solidFill>
                  <a:srgbClr val="494949"/>
                </a:solidFill>
                <a:cs typeface="Arial"/>
              </a:rPr>
              <a:t>do</a:t>
            </a:r>
            <a:r>
              <a:rPr lang="en-AU" sz="1300" spc="-60" dirty="0">
                <a:solidFill>
                  <a:srgbClr val="494949"/>
                </a:solidFill>
                <a:cs typeface="Arial"/>
              </a:rPr>
              <a:t> </a:t>
            </a:r>
            <a:r>
              <a:rPr lang="en-AU" sz="1300" spc="-20" dirty="0">
                <a:solidFill>
                  <a:srgbClr val="494949"/>
                </a:solidFill>
                <a:cs typeface="Arial"/>
              </a:rPr>
              <a:t>not</a:t>
            </a:r>
            <a:r>
              <a:rPr lang="en-AU" sz="1300" spc="-65" dirty="0">
                <a:solidFill>
                  <a:srgbClr val="494949"/>
                </a:solidFill>
                <a:cs typeface="Arial"/>
              </a:rPr>
              <a:t> </a:t>
            </a:r>
            <a:r>
              <a:rPr lang="en-AU" sz="1300" spc="-20" dirty="0">
                <a:solidFill>
                  <a:srgbClr val="494949"/>
                </a:solidFill>
                <a:cs typeface="Arial"/>
              </a:rPr>
              <a:t>take</a:t>
            </a:r>
            <a:r>
              <a:rPr lang="en-AU" sz="1300" spc="-85" dirty="0">
                <a:solidFill>
                  <a:srgbClr val="494949"/>
                </a:solidFill>
                <a:cs typeface="Arial"/>
              </a:rPr>
              <a:t> </a:t>
            </a:r>
            <a:r>
              <a:rPr lang="en-AU" sz="1300" spc="-25" dirty="0">
                <a:solidFill>
                  <a:srgbClr val="494949"/>
                </a:solidFill>
                <a:cs typeface="Arial"/>
              </a:rPr>
              <a:t>responsibility</a:t>
            </a:r>
            <a:r>
              <a:rPr lang="en-AU" sz="1300" spc="-80" dirty="0">
                <a:solidFill>
                  <a:srgbClr val="494949"/>
                </a:solidFill>
                <a:cs typeface="Arial"/>
              </a:rPr>
              <a:t> </a:t>
            </a:r>
            <a:r>
              <a:rPr lang="en-AU" sz="1300" spc="-20" dirty="0">
                <a:solidFill>
                  <a:srgbClr val="494949"/>
                </a:solidFill>
                <a:cs typeface="Arial"/>
              </a:rPr>
              <a:t>for</a:t>
            </a:r>
            <a:r>
              <a:rPr lang="en-AU" sz="1300" spc="-45" dirty="0">
                <a:solidFill>
                  <a:srgbClr val="494949"/>
                </a:solidFill>
                <a:cs typeface="Arial"/>
              </a:rPr>
              <a:t> </a:t>
            </a:r>
            <a:r>
              <a:rPr lang="en-AU" sz="1300" spc="-25" dirty="0">
                <a:solidFill>
                  <a:srgbClr val="494949"/>
                </a:solidFill>
                <a:cs typeface="Arial"/>
              </a:rPr>
              <a:t>updating</a:t>
            </a:r>
            <a:r>
              <a:rPr lang="en-AU" sz="1300" spc="-75" dirty="0">
                <a:solidFill>
                  <a:srgbClr val="494949"/>
                </a:solidFill>
                <a:cs typeface="Arial"/>
              </a:rPr>
              <a:t> </a:t>
            </a:r>
            <a:r>
              <a:rPr lang="en-AU" sz="1300" spc="-20" dirty="0">
                <a:solidFill>
                  <a:srgbClr val="494949"/>
                </a:solidFill>
                <a:cs typeface="Arial"/>
              </a:rPr>
              <a:t>any</a:t>
            </a:r>
            <a:r>
              <a:rPr lang="en-AU" sz="1300" spc="-75" dirty="0">
                <a:solidFill>
                  <a:srgbClr val="494949"/>
                </a:solidFill>
                <a:cs typeface="Arial"/>
              </a:rPr>
              <a:t> </a:t>
            </a:r>
            <a:r>
              <a:rPr lang="en-AU" sz="1300" spc="-25" dirty="0">
                <a:solidFill>
                  <a:srgbClr val="494949"/>
                </a:solidFill>
                <a:cs typeface="Arial"/>
              </a:rPr>
              <a:t>information, </a:t>
            </a:r>
            <a:r>
              <a:rPr lang="en-AU" sz="1300" spc="-20" dirty="0">
                <a:solidFill>
                  <a:srgbClr val="494949"/>
                </a:solidFill>
                <a:cs typeface="Arial"/>
              </a:rPr>
              <a:t>providing</a:t>
            </a:r>
            <a:r>
              <a:rPr lang="en-AU" sz="1300" spc="-95" dirty="0">
                <a:solidFill>
                  <a:srgbClr val="494949"/>
                </a:solidFill>
                <a:cs typeface="Arial"/>
              </a:rPr>
              <a:t> </a:t>
            </a:r>
            <a:r>
              <a:rPr lang="en-AU" sz="1300" spc="-20" dirty="0">
                <a:solidFill>
                  <a:srgbClr val="494949"/>
                </a:solidFill>
                <a:cs typeface="Arial"/>
              </a:rPr>
              <a:t>recipients</a:t>
            </a:r>
            <a:r>
              <a:rPr lang="en-AU" sz="1300" spc="-75" dirty="0">
                <a:solidFill>
                  <a:srgbClr val="494949"/>
                </a:solidFill>
                <a:cs typeface="Arial"/>
              </a:rPr>
              <a:t> </a:t>
            </a:r>
            <a:r>
              <a:rPr lang="en-AU" sz="1300" spc="-15" dirty="0">
                <a:solidFill>
                  <a:srgbClr val="494949"/>
                </a:solidFill>
                <a:cs typeface="Arial"/>
              </a:rPr>
              <a:t>with</a:t>
            </a:r>
            <a:r>
              <a:rPr lang="en-AU" sz="1300" spc="-55" dirty="0">
                <a:solidFill>
                  <a:srgbClr val="494949"/>
                </a:solidFill>
                <a:cs typeface="Arial"/>
              </a:rPr>
              <a:t> </a:t>
            </a:r>
            <a:r>
              <a:rPr lang="en-AU" sz="1300" spc="-20" dirty="0">
                <a:solidFill>
                  <a:srgbClr val="494949"/>
                </a:solidFill>
                <a:cs typeface="Arial"/>
              </a:rPr>
              <a:t>access</a:t>
            </a:r>
            <a:r>
              <a:rPr lang="en-AU" sz="1300" spc="-65" dirty="0">
                <a:solidFill>
                  <a:srgbClr val="494949"/>
                </a:solidFill>
                <a:cs typeface="Arial"/>
              </a:rPr>
              <a:t> </a:t>
            </a:r>
            <a:r>
              <a:rPr lang="en-AU" sz="1300" spc="-10" dirty="0">
                <a:solidFill>
                  <a:srgbClr val="494949"/>
                </a:solidFill>
                <a:cs typeface="Arial"/>
              </a:rPr>
              <a:t>to</a:t>
            </a:r>
            <a:r>
              <a:rPr lang="en-AU" sz="1300" spc="-60" dirty="0">
                <a:solidFill>
                  <a:srgbClr val="494949"/>
                </a:solidFill>
                <a:cs typeface="Arial"/>
              </a:rPr>
              <a:t> </a:t>
            </a:r>
            <a:r>
              <a:rPr lang="en-AU" sz="1300" spc="-20" dirty="0">
                <a:solidFill>
                  <a:srgbClr val="494949"/>
                </a:solidFill>
                <a:cs typeface="Arial"/>
              </a:rPr>
              <a:t>additional</a:t>
            </a:r>
            <a:r>
              <a:rPr lang="en-AU" sz="1300" spc="-80" dirty="0">
                <a:solidFill>
                  <a:srgbClr val="494949"/>
                </a:solidFill>
                <a:cs typeface="Arial"/>
              </a:rPr>
              <a:t> </a:t>
            </a:r>
            <a:r>
              <a:rPr lang="en-AU" sz="1300" spc="-25" dirty="0">
                <a:solidFill>
                  <a:srgbClr val="494949"/>
                </a:solidFill>
                <a:cs typeface="Arial"/>
              </a:rPr>
              <a:t>information</a:t>
            </a:r>
            <a:r>
              <a:rPr lang="en-AU" sz="1300" spc="-85" dirty="0">
                <a:solidFill>
                  <a:srgbClr val="494949"/>
                </a:solidFill>
                <a:cs typeface="Arial"/>
              </a:rPr>
              <a:t> </a:t>
            </a:r>
            <a:r>
              <a:rPr lang="en-AU" sz="1300" spc="-10" dirty="0">
                <a:solidFill>
                  <a:srgbClr val="494949"/>
                </a:solidFill>
                <a:cs typeface="Arial"/>
              </a:rPr>
              <a:t>or</a:t>
            </a:r>
            <a:r>
              <a:rPr lang="en-AU" sz="1300" spc="-45" dirty="0">
                <a:solidFill>
                  <a:srgbClr val="494949"/>
                </a:solidFill>
                <a:cs typeface="Arial"/>
              </a:rPr>
              <a:t> </a:t>
            </a:r>
            <a:r>
              <a:rPr lang="en-AU" sz="1300" spc="-20" dirty="0">
                <a:solidFill>
                  <a:srgbClr val="494949"/>
                </a:solidFill>
                <a:cs typeface="Arial"/>
              </a:rPr>
              <a:t>correcting</a:t>
            </a:r>
            <a:r>
              <a:rPr lang="en-AU" sz="1300" spc="-65" dirty="0">
                <a:solidFill>
                  <a:srgbClr val="494949"/>
                </a:solidFill>
                <a:cs typeface="Arial"/>
              </a:rPr>
              <a:t> </a:t>
            </a:r>
            <a:r>
              <a:rPr lang="en-AU" sz="1300" spc="-15" dirty="0">
                <a:solidFill>
                  <a:srgbClr val="494949"/>
                </a:solidFill>
                <a:cs typeface="Arial"/>
              </a:rPr>
              <a:t>any</a:t>
            </a:r>
            <a:r>
              <a:rPr lang="en-AU" sz="1300" spc="-75" dirty="0">
                <a:solidFill>
                  <a:srgbClr val="494949"/>
                </a:solidFill>
                <a:cs typeface="Arial"/>
              </a:rPr>
              <a:t> </a:t>
            </a:r>
            <a:r>
              <a:rPr lang="en-AU" sz="1300" spc="-20" dirty="0">
                <a:solidFill>
                  <a:srgbClr val="494949"/>
                </a:solidFill>
                <a:cs typeface="Arial"/>
              </a:rPr>
              <a:t>error</a:t>
            </a:r>
            <a:r>
              <a:rPr lang="en-AU" sz="1300" spc="-45" dirty="0">
                <a:solidFill>
                  <a:srgbClr val="494949"/>
                </a:solidFill>
                <a:cs typeface="Arial"/>
              </a:rPr>
              <a:t> </a:t>
            </a:r>
            <a:r>
              <a:rPr lang="en-AU" sz="1300" spc="-10" dirty="0">
                <a:solidFill>
                  <a:srgbClr val="494949"/>
                </a:solidFill>
                <a:cs typeface="Arial"/>
              </a:rPr>
              <a:t>or</a:t>
            </a:r>
            <a:r>
              <a:rPr lang="en-AU" sz="1300" spc="-45" dirty="0">
                <a:solidFill>
                  <a:srgbClr val="494949"/>
                </a:solidFill>
                <a:cs typeface="Arial"/>
              </a:rPr>
              <a:t> </a:t>
            </a:r>
            <a:r>
              <a:rPr lang="en-AU" sz="1300" spc="-20" dirty="0">
                <a:solidFill>
                  <a:srgbClr val="494949"/>
                </a:solidFill>
                <a:cs typeface="Arial"/>
              </a:rPr>
              <a:t>omission</a:t>
            </a:r>
            <a:r>
              <a:rPr lang="en-AU" sz="1300" spc="-60" dirty="0">
                <a:solidFill>
                  <a:srgbClr val="494949"/>
                </a:solidFill>
                <a:cs typeface="Arial"/>
              </a:rPr>
              <a:t> </a:t>
            </a:r>
            <a:r>
              <a:rPr lang="en-AU" sz="1300" spc="-15" dirty="0">
                <a:solidFill>
                  <a:srgbClr val="494949"/>
                </a:solidFill>
                <a:cs typeface="Arial"/>
              </a:rPr>
              <a:t>which</a:t>
            </a:r>
            <a:r>
              <a:rPr lang="en-AU" sz="1300" spc="-60" dirty="0">
                <a:solidFill>
                  <a:srgbClr val="494949"/>
                </a:solidFill>
                <a:cs typeface="Arial"/>
              </a:rPr>
              <a:t> </a:t>
            </a:r>
            <a:r>
              <a:rPr lang="en-AU" sz="1300" spc="-15" dirty="0">
                <a:solidFill>
                  <a:srgbClr val="494949"/>
                </a:solidFill>
                <a:cs typeface="Arial"/>
              </a:rPr>
              <a:t>may</a:t>
            </a:r>
            <a:r>
              <a:rPr lang="en-AU" sz="1300" spc="-65" dirty="0">
                <a:solidFill>
                  <a:srgbClr val="494949"/>
                </a:solidFill>
                <a:cs typeface="Arial"/>
              </a:rPr>
              <a:t> </a:t>
            </a:r>
            <a:r>
              <a:rPr lang="en-AU" sz="1300" spc="-20" dirty="0">
                <a:solidFill>
                  <a:srgbClr val="494949"/>
                </a:solidFill>
                <a:cs typeface="Arial"/>
              </a:rPr>
              <a:t>become</a:t>
            </a:r>
            <a:r>
              <a:rPr lang="en-AU" sz="1300" spc="-70" dirty="0">
                <a:solidFill>
                  <a:srgbClr val="494949"/>
                </a:solidFill>
                <a:cs typeface="Arial"/>
              </a:rPr>
              <a:t> </a:t>
            </a:r>
            <a:r>
              <a:rPr lang="en-AU" sz="1300" spc="-25" dirty="0">
                <a:solidFill>
                  <a:srgbClr val="494949"/>
                </a:solidFill>
                <a:cs typeface="Arial"/>
              </a:rPr>
              <a:t>apparent</a:t>
            </a:r>
            <a:r>
              <a:rPr lang="en-AU" sz="1300" spc="-85" dirty="0">
                <a:solidFill>
                  <a:srgbClr val="494949"/>
                </a:solidFill>
                <a:cs typeface="Arial"/>
              </a:rPr>
              <a:t> </a:t>
            </a:r>
            <a:r>
              <a:rPr lang="en-AU" sz="1300" spc="-20" dirty="0">
                <a:solidFill>
                  <a:srgbClr val="494949"/>
                </a:solidFill>
                <a:cs typeface="Arial"/>
              </a:rPr>
              <a:t>after</a:t>
            </a:r>
            <a:r>
              <a:rPr lang="en-AU" sz="1300" spc="-50" dirty="0">
                <a:solidFill>
                  <a:srgbClr val="494949"/>
                </a:solidFill>
                <a:cs typeface="Arial"/>
              </a:rPr>
              <a:t> </a:t>
            </a:r>
            <a:r>
              <a:rPr lang="en-AU" sz="1300" spc="-20" dirty="0">
                <a:solidFill>
                  <a:srgbClr val="494949"/>
                </a:solidFill>
                <a:cs typeface="Arial"/>
              </a:rPr>
              <a:t>this</a:t>
            </a:r>
            <a:r>
              <a:rPr lang="en-AU" sz="1300" spc="-45" dirty="0">
                <a:solidFill>
                  <a:srgbClr val="494949"/>
                </a:solidFill>
                <a:cs typeface="Arial"/>
              </a:rPr>
              <a:t> </a:t>
            </a:r>
            <a:r>
              <a:rPr lang="en-AU" sz="1300" spc="-20" dirty="0">
                <a:solidFill>
                  <a:srgbClr val="494949"/>
                </a:solidFill>
                <a:cs typeface="Arial"/>
              </a:rPr>
              <a:t>document has </a:t>
            </a:r>
            <a:r>
              <a:rPr lang="en-AU" sz="1300" spc="-15" dirty="0">
                <a:solidFill>
                  <a:srgbClr val="494949"/>
                </a:solidFill>
                <a:cs typeface="Arial"/>
              </a:rPr>
              <a:t>been</a:t>
            </a:r>
            <a:r>
              <a:rPr lang="en-AU" sz="1300" spc="-130" dirty="0">
                <a:solidFill>
                  <a:srgbClr val="494949"/>
                </a:solidFill>
                <a:cs typeface="Arial"/>
              </a:rPr>
              <a:t> </a:t>
            </a:r>
            <a:r>
              <a:rPr lang="en-AU" sz="1300" spc="-20" dirty="0">
                <a:solidFill>
                  <a:srgbClr val="494949"/>
                </a:solidFill>
                <a:cs typeface="Arial"/>
              </a:rPr>
              <a:t>issued.</a:t>
            </a:r>
            <a:endParaRPr lang="en-AU" sz="1300" dirty="0">
              <a:cs typeface="Arial"/>
            </a:endParaRPr>
          </a:p>
          <a:p>
            <a:pPr marL="184150" marR="21590" indent="-171450">
              <a:spcBef>
                <a:spcPts val="600"/>
              </a:spcBef>
              <a:buClrTx/>
              <a:buFont typeface="Wingdings"/>
              <a:buChar char=""/>
              <a:tabLst>
                <a:tab pos="184150" algn="l"/>
              </a:tabLst>
            </a:pPr>
            <a:r>
              <a:rPr lang="en-AU" sz="1300" spc="-25" dirty="0">
                <a:solidFill>
                  <a:srgbClr val="494949"/>
                </a:solidFill>
                <a:cs typeface="Arial"/>
              </a:rPr>
              <a:t>To </a:t>
            </a:r>
            <a:r>
              <a:rPr lang="en-AU" sz="1300" spc="-15" dirty="0">
                <a:solidFill>
                  <a:srgbClr val="494949"/>
                </a:solidFill>
                <a:cs typeface="Arial"/>
              </a:rPr>
              <a:t>the </a:t>
            </a:r>
            <a:r>
              <a:rPr lang="en-AU" sz="1300" spc="-20" dirty="0">
                <a:solidFill>
                  <a:srgbClr val="494949"/>
                </a:solidFill>
                <a:cs typeface="Arial"/>
              </a:rPr>
              <a:t>extent permitted </a:t>
            </a:r>
            <a:r>
              <a:rPr lang="en-AU" sz="1300" spc="-10" dirty="0">
                <a:solidFill>
                  <a:srgbClr val="494949"/>
                </a:solidFill>
                <a:cs typeface="Arial"/>
              </a:rPr>
              <a:t>by </a:t>
            </a:r>
            <a:r>
              <a:rPr lang="en-AU" sz="1300" spc="-25" dirty="0">
                <a:solidFill>
                  <a:srgbClr val="494949"/>
                </a:solidFill>
                <a:cs typeface="Arial"/>
              </a:rPr>
              <a:t>law, </a:t>
            </a:r>
            <a:r>
              <a:rPr lang="en-AU" sz="1300" spc="-30" dirty="0">
                <a:solidFill>
                  <a:srgbClr val="494949"/>
                </a:solidFill>
                <a:cs typeface="Arial"/>
              </a:rPr>
              <a:t>Toro </a:t>
            </a:r>
            <a:r>
              <a:rPr lang="en-AU" sz="1300" spc="-15" dirty="0">
                <a:solidFill>
                  <a:srgbClr val="494949"/>
                </a:solidFill>
                <a:cs typeface="Arial"/>
              </a:rPr>
              <a:t>and its </a:t>
            </a:r>
            <a:r>
              <a:rPr lang="en-AU" sz="1300" spc="-20" dirty="0">
                <a:solidFill>
                  <a:srgbClr val="494949"/>
                </a:solidFill>
                <a:cs typeface="Arial"/>
              </a:rPr>
              <a:t>Agents disclaim </a:t>
            </a:r>
            <a:r>
              <a:rPr lang="en-AU" sz="1300" spc="-15" dirty="0">
                <a:solidFill>
                  <a:srgbClr val="494949"/>
                </a:solidFill>
                <a:cs typeface="Arial"/>
              </a:rPr>
              <a:t>all </a:t>
            </a:r>
            <a:r>
              <a:rPr lang="en-AU" sz="1300" spc="-25" dirty="0">
                <a:solidFill>
                  <a:srgbClr val="494949"/>
                </a:solidFill>
                <a:cs typeface="Arial"/>
              </a:rPr>
              <a:t>liability, </a:t>
            </a:r>
            <a:r>
              <a:rPr lang="en-AU" sz="1300" spc="-20" dirty="0">
                <a:solidFill>
                  <a:srgbClr val="494949"/>
                </a:solidFill>
                <a:cs typeface="Arial"/>
              </a:rPr>
              <a:t>direct, indirect </a:t>
            </a:r>
            <a:r>
              <a:rPr lang="en-AU" sz="1300" spc="-10" dirty="0">
                <a:solidFill>
                  <a:srgbClr val="494949"/>
                </a:solidFill>
                <a:cs typeface="Arial"/>
              </a:rPr>
              <a:t>or </a:t>
            </a:r>
            <a:r>
              <a:rPr lang="en-AU" sz="1300" spc="-25" dirty="0">
                <a:solidFill>
                  <a:srgbClr val="494949"/>
                </a:solidFill>
                <a:cs typeface="Arial"/>
              </a:rPr>
              <a:t>consequential (and whether </a:t>
            </a:r>
            <a:r>
              <a:rPr lang="en-AU" sz="1300" spc="-10" dirty="0">
                <a:solidFill>
                  <a:srgbClr val="494949"/>
                </a:solidFill>
                <a:cs typeface="Arial"/>
              </a:rPr>
              <a:t>or </a:t>
            </a:r>
            <a:r>
              <a:rPr lang="en-AU" sz="1300" spc="-15" dirty="0">
                <a:solidFill>
                  <a:srgbClr val="494949"/>
                </a:solidFill>
                <a:cs typeface="Arial"/>
              </a:rPr>
              <a:t>not </a:t>
            </a:r>
            <a:r>
              <a:rPr lang="en-AU" sz="1300" spc="-20" dirty="0">
                <a:solidFill>
                  <a:srgbClr val="494949"/>
                </a:solidFill>
                <a:cs typeface="Arial"/>
              </a:rPr>
              <a:t>arising </a:t>
            </a:r>
            <a:r>
              <a:rPr lang="en-AU" sz="1300" spc="-15" dirty="0">
                <a:solidFill>
                  <a:srgbClr val="494949"/>
                </a:solidFill>
                <a:cs typeface="Arial"/>
              </a:rPr>
              <a:t>out </a:t>
            </a:r>
            <a:r>
              <a:rPr lang="en-AU" sz="1300" spc="-10" dirty="0">
                <a:solidFill>
                  <a:srgbClr val="494949"/>
                </a:solidFill>
                <a:cs typeface="Arial"/>
              </a:rPr>
              <a:t>of </a:t>
            </a:r>
            <a:r>
              <a:rPr lang="en-AU" sz="1300" spc="-20" dirty="0">
                <a:solidFill>
                  <a:srgbClr val="494949"/>
                </a:solidFill>
                <a:cs typeface="Arial"/>
              </a:rPr>
              <a:t>the </a:t>
            </a:r>
            <a:r>
              <a:rPr lang="en-AU" sz="1300" spc="-25" dirty="0">
                <a:solidFill>
                  <a:srgbClr val="494949"/>
                </a:solidFill>
                <a:cs typeface="Arial"/>
              </a:rPr>
              <a:t>negligence,</a:t>
            </a:r>
            <a:r>
              <a:rPr lang="en-AU" sz="1300" spc="-90" dirty="0">
                <a:solidFill>
                  <a:srgbClr val="494949"/>
                </a:solidFill>
                <a:cs typeface="Arial"/>
              </a:rPr>
              <a:t> </a:t>
            </a:r>
            <a:r>
              <a:rPr lang="en-AU" sz="1300" spc="-20" dirty="0">
                <a:solidFill>
                  <a:srgbClr val="494949"/>
                </a:solidFill>
                <a:cs typeface="Arial"/>
              </a:rPr>
              <a:t>default</a:t>
            </a:r>
            <a:r>
              <a:rPr lang="en-AU" sz="1300" spc="-85" dirty="0">
                <a:solidFill>
                  <a:srgbClr val="494949"/>
                </a:solidFill>
                <a:cs typeface="Arial"/>
              </a:rPr>
              <a:t> </a:t>
            </a:r>
            <a:r>
              <a:rPr lang="en-AU" sz="1300" spc="-10" dirty="0">
                <a:solidFill>
                  <a:srgbClr val="494949"/>
                </a:solidFill>
                <a:cs typeface="Arial"/>
              </a:rPr>
              <a:t>or</a:t>
            </a:r>
            <a:r>
              <a:rPr lang="en-AU" sz="1300" spc="-50" dirty="0">
                <a:solidFill>
                  <a:srgbClr val="494949"/>
                </a:solidFill>
                <a:cs typeface="Arial"/>
              </a:rPr>
              <a:t> </a:t>
            </a:r>
            <a:r>
              <a:rPr lang="en-AU" sz="1300" spc="-15" dirty="0">
                <a:solidFill>
                  <a:srgbClr val="494949"/>
                </a:solidFill>
                <a:cs typeface="Arial"/>
              </a:rPr>
              <a:t>lack</a:t>
            </a:r>
            <a:r>
              <a:rPr lang="en-AU" sz="1300" spc="-55" dirty="0">
                <a:solidFill>
                  <a:srgbClr val="494949"/>
                </a:solidFill>
                <a:cs typeface="Arial"/>
              </a:rPr>
              <a:t> </a:t>
            </a:r>
            <a:r>
              <a:rPr lang="en-AU" sz="1300" spc="-10" dirty="0">
                <a:solidFill>
                  <a:srgbClr val="494949"/>
                </a:solidFill>
                <a:cs typeface="Arial"/>
              </a:rPr>
              <a:t>of</a:t>
            </a:r>
            <a:r>
              <a:rPr lang="en-AU" sz="1300" spc="-70" dirty="0">
                <a:solidFill>
                  <a:srgbClr val="494949"/>
                </a:solidFill>
                <a:cs typeface="Arial"/>
              </a:rPr>
              <a:t> </a:t>
            </a:r>
            <a:r>
              <a:rPr lang="en-AU" sz="1300" spc="-15" dirty="0">
                <a:solidFill>
                  <a:srgbClr val="494949"/>
                </a:solidFill>
                <a:cs typeface="Arial"/>
              </a:rPr>
              <a:t>care</a:t>
            </a:r>
            <a:r>
              <a:rPr lang="en-AU" sz="1300" spc="-60" dirty="0">
                <a:solidFill>
                  <a:srgbClr val="494949"/>
                </a:solidFill>
                <a:cs typeface="Arial"/>
              </a:rPr>
              <a:t> </a:t>
            </a:r>
            <a:r>
              <a:rPr lang="en-AU" sz="1300" spc="-10" dirty="0">
                <a:solidFill>
                  <a:srgbClr val="494949"/>
                </a:solidFill>
                <a:cs typeface="Arial"/>
              </a:rPr>
              <a:t>of</a:t>
            </a:r>
            <a:r>
              <a:rPr lang="en-AU" sz="1300" spc="-70" dirty="0">
                <a:solidFill>
                  <a:srgbClr val="494949"/>
                </a:solidFill>
                <a:cs typeface="Arial"/>
              </a:rPr>
              <a:t> </a:t>
            </a:r>
            <a:r>
              <a:rPr lang="en-AU" sz="1300" spc="-30" dirty="0">
                <a:solidFill>
                  <a:srgbClr val="494949"/>
                </a:solidFill>
                <a:cs typeface="Arial"/>
              </a:rPr>
              <a:t>Toro</a:t>
            </a:r>
            <a:r>
              <a:rPr lang="en-AU" sz="1300" spc="-90" dirty="0">
                <a:solidFill>
                  <a:srgbClr val="494949"/>
                </a:solidFill>
                <a:cs typeface="Arial"/>
              </a:rPr>
              <a:t> </a:t>
            </a:r>
            <a:r>
              <a:rPr lang="en-AU" sz="1300" spc="-20" dirty="0">
                <a:solidFill>
                  <a:srgbClr val="494949"/>
                </a:solidFill>
                <a:cs typeface="Arial"/>
              </a:rPr>
              <a:t>and/or</a:t>
            </a:r>
            <a:r>
              <a:rPr lang="en-AU" sz="1300" spc="-65" dirty="0">
                <a:solidFill>
                  <a:srgbClr val="494949"/>
                </a:solidFill>
                <a:cs typeface="Arial"/>
              </a:rPr>
              <a:t> </a:t>
            </a:r>
            <a:r>
              <a:rPr lang="en-AU" sz="1300" spc="-20" dirty="0">
                <a:solidFill>
                  <a:srgbClr val="494949"/>
                </a:solidFill>
                <a:cs typeface="Arial"/>
              </a:rPr>
              <a:t>any</a:t>
            </a:r>
            <a:r>
              <a:rPr lang="en-AU" sz="1300" spc="-85" dirty="0">
                <a:solidFill>
                  <a:srgbClr val="494949"/>
                </a:solidFill>
                <a:cs typeface="Arial"/>
              </a:rPr>
              <a:t> </a:t>
            </a:r>
            <a:r>
              <a:rPr lang="en-AU" sz="1300" spc="-10" dirty="0">
                <a:solidFill>
                  <a:srgbClr val="494949"/>
                </a:solidFill>
                <a:cs typeface="Arial"/>
              </a:rPr>
              <a:t>of</a:t>
            </a:r>
            <a:r>
              <a:rPr lang="en-AU" sz="1300" spc="-60" dirty="0">
                <a:solidFill>
                  <a:srgbClr val="494949"/>
                </a:solidFill>
                <a:cs typeface="Arial"/>
              </a:rPr>
              <a:t> </a:t>
            </a:r>
            <a:r>
              <a:rPr lang="en-AU" sz="1300" spc="-15" dirty="0">
                <a:solidFill>
                  <a:srgbClr val="494949"/>
                </a:solidFill>
                <a:cs typeface="Arial"/>
              </a:rPr>
              <a:t>its</a:t>
            </a:r>
            <a:r>
              <a:rPr lang="en-AU" sz="1300" spc="-50" dirty="0">
                <a:solidFill>
                  <a:srgbClr val="494949"/>
                </a:solidFill>
                <a:cs typeface="Arial"/>
              </a:rPr>
              <a:t> </a:t>
            </a:r>
            <a:r>
              <a:rPr lang="en-AU" sz="1300" spc="-30" dirty="0">
                <a:solidFill>
                  <a:srgbClr val="494949"/>
                </a:solidFill>
                <a:cs typeface="Arial"/>
              </a:rPr>
              <a:t>Agents)</a:t>
            </a:r>
            <a:r>
              <a:rPr lang="en-AU" sz="1300" spc="-90" dirty="0">
                <a:solidFill>
                  <a:srgbClr val="494949"/>
                </a:solidFill>
                <a:cs typeface="Arial"/>
              </a:rPr>
              <a:t> </a:t>
            </a:r>
            <a:r>
              <a:rPr lang="en-AU" sz="1300" spc="-15" dirty="0">
                <a:solidFill>
                  <a:srgbClr val="494949"/>
                </a:solidFill>
                <a:cs typeface="Arial"/>
              </a:rPr>
              <a:t>for</a:t>
            </a:r>
            <a:r>
              <a:rPr lang="en-AU" sz="1300" spc="-50" dirty="0">
                <a:solidFill>
                  <a:srgbClr val="494949"/>
                </a:solidFill>
                <a:cs typeface="Arial"/>
              </a:rPr>
              <a:t> </a:t>
            </a:r>
            <a:r>
              <a:rPr lang="en-AU" sz="1300" spc="-15" dirty="0">
                <a:solidFill>
                  <a:srgbClr val="494949"/>
                </a:solidFill>
                <a:cs typeface="Arial"/>
              </a:rPr>
              <a:t>any</a:t>
            </a:r>
            <a:r>
              <a:rPr lang="en-AU" sz="1300" spc="-85" dirty="0">
                <a:solidFill>
                  <a:srgbClr val="494949"/>
                </a:solidFill>
                <a:cs typeface="Arial"/>
              </a:rPr>
              <a:t> </a:t>
            </a:r>
            <a:r>
              <a:rPr lang="en-AU" sz="1300" spc="-15" dirty="0">
                <a:solidFill>
                  <a:srgbClr val="494949"/>
                </a:solidFill>
                <a:cs typeface="Arial"/>
              </a:rPr>
              <a:t>loss</a:t>
            </a:r>
            <a:r>
              <a:rPr lang="en-AU" sz="1300" spc="-55" dirty="0">
                <a:solidFill>
                  <a:srgbClr val="494949"/>
                </a:solidFill>
                <a:cs typeface="Arial"/>
              </a:rPr>
              <a:t> </a:t>
            </a:r>
            <a:r>
              <a:rPr lang="en-AU" sz="1300" spc="-10" dirty="0">
                <a:solidFill>
                  <a:srgbClr val="494949"/>
                </a:solidFill>
                <a:cs typeface="Arial"/>
              </a:rPr>
              <a:t>or</a:t>
            </a:r>
            <a:r>
              <a:rPr lang="en-AU" sz="1300" spc="-55" dirty="0">
                <a:solidFill>
                  <a:srgbClr val="494949"/>
                </a:solidFill>
                <a:cs typeface="Arial"/>
              </a:rPr>
              <a:t> </a:t>
            </a:r>
            <a:r>
              <a:rPr lang="en-AU" sz="1300" spc="-20" dirty="0">
                <a:solidFill>
                  <a:srgbClr val="494949"/>
                </a:solidFill>
                <a:cs typeface="Arial"/>
              </a:rPr>
              <a:t>damage</a:t>
            </a:r>
            <a:r>
              <a:rPr lang="en-AU" sz="1300" spc="-70" dirty="0">
                <a:solidFill>
                  <a:srgbClr val="494949"/>
                </a:solidFill>
                <a:cs typeface="Arial"/>
              </a:rPr>
              <a:t> </a:t>
            </a:r>
            <a:r>
              <a:rPr lang="en-AU" sz="1300" spc="-20" dirty="0">
                <a:solidFill>
                  <a:srgbClr val="494949"/>
                </a:solidFill>
                <a:cs typeface="Arial"/>
              </a:rPr>
              <a:t>suffered</a:t>
            </a:r>
            <a:r>
              <a:rPr lang="en-AU" sz="1300" spc="-65" dirty="0">
                <a:solidFill>
                  <a:srgbClr val="494949"/>
                </a:solidFill>
                <a:cs typeface="Arial"/>
              </a:rPr>
              <a:t> </a:t>
            </a:r>
            <a:r>
              <a:rPr lang="en-AU" sz="1300" spc="-15" dirty="0">
                <a:solidFill>
                  <a:srgbClr val="494949"/>
                </a:solidFill>
                <a:cs typeface="Arial"/>
              </a:rPr>
              <a:t>by</a:t>
            </a:r>
            <a:r>
              <a:rPr lang="en-AU" sz="1300" spc="-85" dirty="0">
                <a:solidFill>
                  <a:srgbClr val="494949"/>
                </a:solidFill>
                <a:cs typeface="Arial"/>
              </a:rPr>
              <a:t> </a:t>
            </a:r>
            <a:r>
              <a:rPr lang="en-AU" sz="1300" dirty="0">
                <a:solidFill>
                  <a:srgbClr val="494949"/>
                </a:solidFill>
                <a:cs typeface="Arial"/>
              </a:rPr>
              <a:t>a</a:t>
            </a:r>
            <a:r>
              <a:rPr lang="en-AU" sz="1300" spc="-45" dirty="0">
                <a:solidFill>
                  <a:srgbClr val="494949"/>
                </a:solidFill>
                <a:cs typeface="Arial"/>
              </a:rPr>
              <a:t> </a:t>
            </a:r>
            <a:r>
              <a:rPr lang="en-AU" sz="1300" spc="-20" dirty="0">
                <a:solidFill>
                  <a:srgbClr val="494949"/>
                </a:solidFill>
                <a:cs typeface="Arial"/>
              </a:rPr>
              <a:t>Recipient</a:t>
            </a:r>
            <a:r>
              <a:rPr lang="en-AU" sz="1300" spc="-85" dirty="0">
                <a:solidFill>
                  <a:srgbClr val="494949"/>
                </a:solidFill>
                <a:cs typeface="Arial"/>
              </a:rPr>
              <a:t> </a:t>
            </a:r>
            <a:r>
              <a:rPr lang="en-AU" sz="1300" spc="-10" dirty="0">
                <a:solidFill>
                  <a:srgbClr val="494949"/>
                </a:solidFill>
                <a:cs typeface="Arial"/>
              </a:rPr>
              <a:t>or</a:t>
            </a:r>
            <a:r>
              <a:rPr lang="en-AU" sz="1300" spc="-50" dirty="0">
                <a:solidFill>
                  <a:srgbClr val="494949"/>
                </a:solidFill>
                <a:cs typeface="Arial"/>
              </a:rPr>
              <a:t> </a:t>
            </a:r>
            <a:r>
              <a:rPr lang="en-AU" sz="1300" spc="-20" dirty="0">
                <a:solidFill>
                  <a:srgbClr val="494949"/>
                </a:solidFill>
                <a:cs typeface="Arial"/>
              </a:rPr>
              <a:t>other</a:t>
            </a:r>
            <a:r>
              <a:rPr lang="en-AU" sz="1300" spc="-80" dirty="0">
                <a:solidFill>
                  <a:srgbClr val="494949"/>
                </a:solidFill>
                <a:cs typeface="Arial"/>
              </a:rPr>
              <a:t> </a:t>
            </a:r>
            <a:r>
              <a:rPr lang="en-AU" sz="1300" spc="-20" dirty="0">
                <a:solidFill>
                  <a:srgbClr val="494949"/>
                </a:solidFill>
                <a:cs typeface="Arial"/>
              </a:rPr>
              <a:t>persons</a:t>
            </a:r>
            <a:r>
              <a:rPr lang="en-AU" sz="1300" spc="-80" dirty="0">
                <a:solidFill>
                  <a:srgbClr val="494949"/>
                </a:solidFill>
                <a:cs typeface="Arial"/>
              </a:rPr>
              <a:t> </a:t>
            </a:r>
            <a:r>
              <a:rPr lang="en-AU" sz="1300" spc="-20" dirty="0">
                <a:solidFill>
                  <a:srgbClr val="494949"/>
                </a:solidFill>
                <a:cs typeface="Arial"/>
              </a:rPr>
              <a:t>arising</a:t>
            </a:r>
            <a:r>
              <a:rPr lang="en-AU" sz="1300" spc="-55" dirty="0">
                <a:solidFill>
                  <a:srgbClr val="494949"/>
                </a:solidFill>
                <a:cs typeface="Arial"/>
              </a:rPr>
              <a:t> </a:t>
            </a:r>
            <a:r>
              <a:rPr lang="en-AU" sz="1300" spc="-20" dirty="0">
                <a:solidFill>
                  <a:srgbClr val="494949"/>
                </a:solidFill>
                <a:cs typeface="Arial"/>
              </a:rPr>
              <a:t>out of,</a:t>
            </a:r>
            <a:r>
              <a:rPr lang="en-AU" sz="1300" spc="200" dirty="0">
                <a:solidFill>
                  <a:srgbClr val="494949"/>
                </a:solidFill>
                <a:cs typeface="Arial"/>
              </a:rPr>
              <a:t> </a:t>
            </a:r>
            <a:r>
              <a:rPr lang="en-AU" sz="1300" spc="-10" dirty="0">
                <a:solidFill>
                  <a:srgbClr val="494949"/>
                </a:solidFill>
                <a:cs typeface="Arial"/>
              </a:rPr>
              <a:t>or</a:t>
            </a:r>
            <a:r>
              <a:rPr lang="en-AU" sz="1300" spc="-60" dirty="0">
                <a:solidFill>
                  <a:srgbClr val="494949"/>
                </a:solidFill>
                <a:cs typeface="Arial"/>
              </a:rPr>
              <a:t> </a:t>
            </a:r>
            <a:r>
              <a:rPr lang="en-AU" sz="1300" spc="-10" dirty="0">
                <a:solidFill>
                  <a:srgbClr val="494949"/>
                </a:solidFill>
                <a:cs typeface="Arial"/>
              </a:rPr>
              <a:t>in</a:t>
            </a:r>
            <a:r>
              <a:rPr lang="en-AU" sz="1300" spc="-65" dirty="0">
                <a:solidFill>
                  <a:srgbClr val="494949"/>
                </a:solidFill>
                <a:cs typeface="Arial"/>
              </a:rPr>
              <a:t> </a:t>
            </a:r>
            <a:r>
              <a:rPr lang="en-AU" sz="1300" spc="-20" dirty="0">
                <a:solidFill>
                  <a:srgbClr val="494949"/>
                </a:solidFill>
                <a:cs typeface="Arial"/>
              </a:rPr>
              <a:t>connection</a:t>
            </a:r>
            <a:r>
              <a:rPr lang="en-AU" sz="1300" spc="-75" dirty="0">
                <a:solidFill>
                  <a:srgbClr val="494949"/>
                </a:solidFill>
                <a:cs typeface="Arial"/>
              </a:rPr>
              <a:t> </a:t>
            </a:r>
            <a:r>
              <a:rPr lang="en-AU" sz="1300" spc="-20" dirty="0">
                <a:solidFill>
                  <a:srgbClr val="494949"/>
                </a:solidFill>
                <a:cs typeface="Arial"/>
              </a:rPr>
              <a:t>with,</a:t>
            </a:r>
            <a:r>
              <a:rPr lang="en-AU" sz="1300" spc="-90" dirty="0">
                <a:solidFill>
                  <a:srgbClr val="494949"/>
                </a:solidFill>
                <a:cs typeface="Arial"/>
              </a:rPr>
              <a:t> </a:t>
            </a:r>
            <a:r>
              <a:rPr lang="en-AU" sz="1300" spc="-15" dirty="0">
                <a:solidFill>
                  <a:srgbClr val="494949"/>
                </a:solidFill>
                <a:cs typeface="Arial"/>
              </a:rPr>
              <a:t>any</a:t>
            </a:r>
            <a:r>
              <a:rPr lang="en-AU" sz="1300" spc="-85" dirty="0">
                <a:solidFill>
                  <a:srgbClr val="494949"/>
                </a:solidFill>
                <a:cs typeface="Arial"/>
              </a:rPr>
              <a:t> </a:t>
            </a:r>
            <a:r>
              <a:rPr lang="en-AU" sz="1300" spc="-15" dirty="0">
                <a:solidFill>
                  <a:srgbClr val="494949"/>
                </a:solidFill>
                <a:cs typeface="Arial"/>
              </a:rPr>
              <a:t>use</a:t>
            </a:r>
            <a:r>
              <a:rPr lang="en-AU" sz="1300" spc="-80" dirty="0">
                <a:solidFill>
                  <a:srgbClr val="494949"/>
                </a:solidFill>
                <a:cs typeface="Arial"/>
              </a:rPr>
              <a:t> </a:t>
            </a:r>
            <a:r>
              <a:rPr lang="en-AU" sz="1300" spc="-10" dirty="0">
                <a:solidFill>
                  <a:srgbClr val="494949"/>
                </a:solidFill>
                <a:cs typeface="Arial"/>
              </a:rPr>
              <a:t>or</a:t>
            </a:r>
            <a:r>
              <a:rPr lang="en-AU" sz="1300" spc="-55" dirty="0">
                <a:solidFill>
                  <a:srgbClr val="494949"/>
                </a:solidFill>
                <a:cs typeface="Arial"/>
              </a:rPr>
              <a:t> </a:t>
            </a:r>
            <a:r>
              <a:rPr lang="en-AU" sz="1300" spc="-20" dirty="0">
                <a:solidFill>
                  <a:srgbClr val="494949"/>
                </a:solidFill>
                <a:cs typeface="Arial"/>
              </a:rPr>
              <a:t>reliance</a:t>
            </a:r>
            <a:r>
              <a:rPr lang="en-AU" sz="1300" spc="-95" dirty="0">
                <a:solidFill>
                  <a:srgbClr val="494949"/>
                </a:solidFill>
                <a:cs typeface="Arial"/>
              </a:rPr>
              <a:t> </a:t>
            </a:r>
            <a:r>
              <a:rPr lang="en-AU" sz="1300" spc="-10" dirty="0">
                <a:solidFill>
                  <a:srgbClr val="494949"/>
                </a:solidFill>
                <a:cs typeface="Arial"/>
              </a:rPr>
              <a:t>on</a:t>
            </a:r>
            <a:r>
              <a:rPr lang="en-AU" sz="1300" spc="-75" dirty="0">
                <a:solidFill>
                  <a:srgbClr val="494949"/>
                </a:solidFill>
                <a:cs typeface="Arial"/>
              </a:rPr>
              <a:t> </a:t>
            </a:r>
            <a:r>
              <a:rPr lang="en-AU" sz="1300" spc="-20" dirty="0">
                <a:solidFill>
                  <a:srgbClr val="494949"/>
                </a:solidFill>
                <a:cs typeface="Arial"/>
              </a:rPr>
              <a:t>this</a:t>
            </a:r>
            <a:r>
              <a:rPr lang="en-AU" sz="1300" spc="-55" dirty="0">
                <a:solidFill>
                  <a:srgbClr val="494949"/>
                </a:solidFill>
                <a:cs typeface="Arial"/>
              </a:rPr>
              <a:t> </a:t>
            </a:r>
            <a:r>
              <a:rPr lang="en-AU" sz="1300" spc="-25" dirty="0">
                <a:solidFill>
                  <a:srgbClr val="494949"/>
                </a:solidFill>
                <a:cs typeface="Arial"/>
              </a:rPr>
              <a:t>presentation</a:t>
            </a:r>
            <a:r>
              <a:rPr lang="en-AU" sz="1300" spc="-95" dirty="0">
                <a:solidFill>
                  <a:srgbClr val="494949"/>
                </a:solidFill>
                <a:cs typeface="Arial"/>
              </a:rPr>
              <a:t> </a:t>
            </a:r>
            <a:r>
              <a:rPr lang="en-AU" sz="1300" spc="-10" dirty="0">
                <a:solidFill>
                  <a:srgbClr val="494949"/>
                </a:solidFill>
                <a:cs typeface="Arial"/>
              </a:rPr>
              <a:t>or</a:t>
            </a:r>
            <a:r>
              <a:rPr lang="en-AU" sz="1300" spc="-55" dirty="0">
                <a:solidFill>
                  <a:srgbClr val="494949"/>
                </a:solidFill>
                <a:cs typeface="Arial"/>
              </a:rPr>
              <a:t> </a:t>
            </a:r>
            <a:r>
              <a:rPr lang="en-AU" sz="1300" spc="-25" dirty="0">
                <a:solidFill>
                  <a:srgbClr val="494949"/>
                </a:solidFill>
                <a:cs typeface="Arial"/>
              </a:rPr>
              <a:t>information.</a:t>
            </a:r>
            <a:r>
              <a:rPr lang="en-AU" sz="1300" spc="-90" dirty="0">
                <a:solidFill>
                  <a:srgbClr val="494949"/>
                </a:solidFill>
                <a:cs typeface="Arial"/>
              </a:rPr>
              <a:t> </a:t>
            </a:r>
            <a:r>
              <a:rPr lang="en-AU" sz="1300" spc="-10" dirty="0">
                <a:solidFill>
                  <a:srgbClr val="494949"/>
                </a:solidFill>
                <a:cs typeface="Arial"/>
              </a:rPr>
              <a:t>All</a:t>
            </a:r>
            <a:r>
              <a:rPr lang="en-AU" sz="1300" spc="-45" dirty="0">
                <a:solidFill>
                  <a:srgbClr val="494949"/>
                </a:solidFill>
                <a:cs typeface="Arial"/>
              </a:rPr>
              <a:t> </a:t>
            </a:r>
            <a:r>
              <a:rPr lang="en-AU" sz="1300" spc="-20" dirty="0">
                <a:solidFill>
                  <a:srgbClr val="494949"/>
                </a:solidFill>
                <a:cs typeface="Arial"/>
              </a:rPr>
              <a:t>amounts</a:t>
            </a:r>
            <a:r>
              <a:rPr lang="en-AU" sz="1300" spc="-85" dirty="0">
                <a:solidFill>
                  <a:srgbClr val="494949"/>
                </a:solidFill>
                <a:cs typeface="Arial"/>
              </a:rPr>
              <a:t> are </a:t>
            </a:r>
            <a:r>
              <a:rPr lang="en-AU" sz="1300" spc="-10" dirty="0">
                <a:solidFill>
                  <a:srgbClr val="494949"/>
                </a:solidFill>
                <a:cs typeface="Arial"/>
              </a:rPr>
              <a:t>in</a:t>
            </a:r>
            <a:r>
              <a:rPr lang="en-AU" sz="1300" spc="-65" dirty="0">
                <a:solidFill>
                  <a:srgbClr val="494949"/>
                </a:solidFill>
                <a:cs typeface="Arial"/>
              </a:rPr>
              <a:t> </a:t>
            </a:r>
            <a:r>
              <a:rPr lang="en-AU" sz="1300" spc="-10" dirty="0">
                <a:solidFill>
                  <a:srgbClr val="494949"/>
                </a:solidFill>
                <a:cs typeface="Arial"/>
              </a:rPr>
              <a:t>A$</a:t>
            </a:r>
            <a:r>
              <a:rPr lang="en-AU" sz="1300" spc="-70" dirty="0">
                <a:solidFill>
                  <a:srgbClr val="494949"/>
                </a:solidFill>
                <a:cs typeface="Arial"/>
              </a:rPr>
              <a:t> </a:t>
            </a:r>
            <a:r>
              <a:rPr lang="en-AU" sz="1300" spc="-20" dirty="0">
                <a:solidFill>
                  <a:srgbClr val="494949"/>
                </a:solidFill>
                <a:cs typeface="Arial"/>
              </a:rPr>
              <a:t>unless</a:t>
            </a:r>
            <a:r>
              <a:rPr lang="en-AU" sz="1300" spc="-85" dirty="0">
                <a:solidFill>
                  <a:srgbClr val="494949"/>
                </a:solidFill>
                <a:cs typeface="Arial"/>
              </a:rPr>
              <a:t> </a:t>
            </a:r>
            <a:r>
              <a:rPr lang="en-AU" sz="1300" spc="-20" dirty="0">
                <a:solidFill>
                  <a:srgbClr val="494949"/>
                </a:solidFill>
                <a:cs typeface="Arial"/>
              </a:rPr>
              <a:t>stated</a:t>
            </a:r>
            <a:r>
              <a:rPr lang="en-AU" sz="1300" spc="-100" dirty="0">
                <a:solidFill>
                  <a:srgbClr val="494949"/>
                </a:solidFill>
                <a:cs typeface="Arial"/>
              </a:rPr>
              <a:t> </a:t>
            </a:r>
            <a:r>
              <a:rPr lang="en-AU" sz="1300" spc="-20" dirty="0">
                <a:solidFill>
                  <a:srgbClr val="494949"/>
                </a:solidFill>
                <a:cs typeface="Arial"/>
              </a:rPr>
              <a:t>otherwise.</a:t>
            </a:r>
            <a:endParaRPr lang="en-AU" sz="1300" dirty="0">
              <a:cs typeface="Arial"/>
            </a:endParaRPr>
          </a:p>
          <a:p>
            <a:pPr marL="0" indent="0">
              <a:buNone/>
            </a:pPr>
            <a:r>
              <a:rPr lang="en-AU" sz="1300" dirty="0"/>
              <a:t> </a:t>
            </a:r>
          </a:p>
        </p:txBody>
      </p:sp>
      <p:sp>
        <p:nvSpPr>
          <p:cNvPr id="4" name="Slide Number Placeholder 3"/>
          <p:cNvSpPr>
            <a:spLocks noGrp="1"/>
          </p:cNvSpPr>
          <p:nvPr>
            <p:ph type="sldNum" sz="quarter" idx="12"/>
          </p:nvPr>
        </p:nvSpPr>
        <p:spPr/>
        <p:txBody>
          <a:bodyPr/>
          <a:lstStyle/>
          <a:p>
            <a:fld id="{CEA3B86A-D8D9-41B4-AC9E-71B6F5E22BD6}" type="slidenum">
              <a:rPr lang="en-AU" smtClean="0"/>
              <a:t>2</a:t>
            </a:fld>
            <a:endParaRPr lang="en-AU" dirty="0"/>
          </a:p>
        </p:txBody>
      </p:sp>
    </p:spTree>
    <p:extLst>
      <p:ext uri="{BB962C8B-B14F-4D97-AF65-F5344CB8AC3E}">
        <p14:creationId xmlns:p14="http://schemas.microsoft.com/office/powerpoint/2010/main" val="1330807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175" y="404664"/>
            <a:ext cx="5626969" cy="490066"/>
          </a:xfrm>
        </p:spPr>
        <p:txBody>
          <a:bodyPr/>
          <a:lstStyle/>
          <a:p>
            <a:r>
              <a:rPr lang="en-AU" dirty="0"/>
              <a:t>Introducing Toro </a:t>
            </a:r>
          </a:p>
        </p:txBody>
      </p:sp>
      <p:sp>
        <p:nvSpPr>
          <p:cNvPr id="4" name="Slide Number Placeholder 3"/>
          <p:cNvSpPr>
            <a:spLocks noGrp="1"/>
          </p:cNvSpPr>
          <p:nvPr>
            <p:ph type="sldNum" sz="quarter" idx="12"/>
          </p:nvPr>
        </p:nvSpPr>
        <p:spPr/>
        <p:txBody>
          <a:bodyPr/>
          <a:lstStyle/>
          <a:p>
            <a:fld id="{CEA3B86A-D8D9-41B4-AC9E-71B6F5E22BD6}" type="slidenum">
              <a:rPr lang="en-AU" smtClean="0"/>
              <a:t>3</a:t>
            </a:fld>
            <a:endParaRPr lang="en-AU" dirty="0"/>
          </a:p>
        </p:txBody>
      </p:sp>
      <p:sp>
        <p:nvSpPr>
          <p:cNvPr id="6" name="Rectangle 5">
            <a:extLst>
              <a:ext uri="{FF2B5EF4-FFF2-40B4-BE49-F238E27FC236}">
                <a16:creationId xmlns:a16="http://schemas.microsoft.com/office/drawing/2014/main" id="{9ADD6AA6-EBAB-4306-8BDD-8EF118E4C85D}"/>
              </a:ext>
            </a:extLst>
          </p:cNvPr>
          <p:cNvSpPr/>
          <p:nvPr/>
        </p:nvSpPr>
        <p:spPr>
          <a:xfrm>
            <a:off x="263074" y="1412776"/>
            <a:ext cx="4740974" cy="5416868"/>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7800" indent="-177800">
              <a:spcBef>
                <a:spcPts val="600"/>
              </a:spcBef>
              <a:spcAft>
                <a:spcPts val="600"/>
              </a:spcAft>
              <a:buSzPct val="100000"/>
              <a:buFont typeface="Wingdings" panose="05000000000000000000" pitchFamily="2" charset="2"/>
              <a:buChar char="§"/>
              <a:tabLst>
                <a:tab pos="195476" algn="l"/>
              </a:tabLst>
            </a:pPr>
            <a:r>
              <a:rPr lang="en-AU" sz="1200" dirty="0">
                <a:latin typeface="Arial" panose="020B0604020202020204" pitchFamily="34" charset="0"/>
                <a:cs typeface="Arial" panose="020B0604020202020204" pitchFamily="34" charset="0"/>
              </a:rPr>
              <a:t>Toro Energy Limited (ASX:TOE) (“</a:t>
            </a:r>
            <a:r>
              <a:rPr lang="en-AU" sz="1200" b="1" dirty="0">
                <a:latin typeface="Arial" panose="020B0604020202020204" pitchFamily="34" charset="0"/>
                <a:cs typeface="Arial" panose="020B0604020202020204" pitchFamily="34" charset="0"/>
              </a:rPr>
              <a:t>Toro</a:t>
            </a:r>
            <a:r>
              <a:rPr lang="en-AU" sz="1200" dirty="0">
                <a:latin typeface="Arial" panose="020B0604020202020204" pitchFamily="34" charset="0"/>
                <a:cs typeface="Arial" panose="020B0604020202020204" pitchFamily="34" charset="0"/>
              </a:rPr>
              <a:t>” or the “</a:t>
            </a:r>
            <a:r>
              <a:rPr lang="en-AU" sz="1200" b="1" dirty="0">
                <a:latin typeface="Arial" panose="020B0604020202020204" pitchFamily="34" charset="0"/>
                <a:cs typeface="Arial" panose="020B0604020202020204" pitchFamily="34" charset="0"/>
              </a:rPr>
              <a:t>Company</a:t>
            </a:r>
            <a:r>
              <a:rPr lang="en-AU" sz="1200" dirty="0">
                <a:latin typeface="Arial" panose="020B0604020202020204" pitchFamily="34" charset="0"/>
                <a:cs typeface="Arial" panose="020B0604020202020204" pitchFamily="34" charset="0"/>
              </a:rPr>
              <a:t>”) listed on the ASX in 2006 as spin-out of Oz Minerals Limited’s (ASX: OZL, Mkt Cap $3.1b) and Minotaur Exploration Limited’s uranium assets. </a:t>
            </a:r>
          </a:p>
          <a:p>
            <a:pPr marL="177800" indent="-177800">
              <a:spcBef>
                <a:spcPts val="600"/>
              </a:spcBef>
              <a:spcAft>
                <a:spcPts val="600"/>
              </a:spcAft>
              <a:buSzPct val="100000"/>
              <a:buFont typeface="Wingdings" panose="05000000000000000000" pitchFamily="2" charset="2"/>
              <a:buChar char="§"/>
              <a:tabLst>
                <a:tab pos="195476" algn="l"/>
              </a:tabLst>
            </a:pPr>
            <a:r>
              <a:rPr lang="en-AU" sz="1200" dirty="0">
                <a:latin typeface="Arial" panose="020B0604020202020204" pitchFamily="34" charset="0"/>
                <a:cs typeface="Arial" panose="020B0604020202020204" pitchFamily="34" charset="0"/>
              </a:rPr>
              <a:t>The Wiluna Uranium Project has an existing JORC 2012 Mineral Resource of 52Mt @ 548 ppm.</a:t>
            </a:r>
          </a:p>
          <a:p>
            <a:pPr marL="177800" indent="-177800">
              <a:spcBef>
                <a:spcPts val="600"/>
              </a:spcBef>
              <a:spcAft>
                <a:spcPts val="600"/>
              </a:spcAft>
              <a:buSzPct val="100000"/>
              <a:buFont typeface="Wingdings" panose="05000000000000000000" pitchFamily="2" charset="2"/>
              <a:buChar char="§"/>
              <a:tabLst>
                <a:tab pos="195476" algn="l"/>
              </a:tabLst>
            </a:pPr>
            <a:r>
              <a:rPr lang="en-AU" sz="1200" dirty="0">
                <a:latin typeface="Arial" panose="020B0604020202020204" pitchFamily="34" charset="0"/>
                <a:cs typeface="Arial" panose="020B0604020202020204" pitchFamily="34" charset="0"/>
              </a:rPr>
              <a:t>Toro’s ground in the Yandal Greenstone Belt has been held by uranium companies since the discovery of the Lake Maitland surficial uranium deposit in 1972, long before the discovery of gold in the Yandal in 1982.</a:t>
            </a:r>
          </a:p>
          <a:p>
            <a:pPr marL="177800" indent="-177800">
              <a:spcBef>
                <a:spcPts val="600"/>
              </a:spcBef>
              <a:spcAft>
                <a:spcPts val="600"/>
              </a:spcAft>
              <a:buFont typeface="Wingdings" panose="05000000000000000000" pitchFamily="2" charset="2"/>
              <a:buChar char="§"/>
            </a:pPr>
            <a:r>
              <a:rPr lang="en-AU" sz="1200" dirty="0">
                <a:latin typeface="Arial" panose="020B0604020202020204" pitchFamily="34" charset="0"/>
                <a:cs typeface="Arial" panose="020B0604020202020204" pitchFamily="34" charset="0"/>
              </a:rPr>
              <a:t>By 1999 the Yandal Greenstone Belt accounted for 10% of Australia’s gold production and is currently home to Jundee (Northern Star, Mkt Cap $7.2bn), Bronzewing (Echo Resources, Mkt Cap $228m) and Darlot (Red 5 Limited, Mkt Cap $380m). </a:t>
            </a:r>
          </a:p>
          <a:p>
            <a:pPr marL="177800" indent="-177800">
              <a:spcBef>
                <a:spcPts val="600"/>
              </a:spcBef>
              <a:spcAft>
                <a:spcPts val="600"/>
              </a:spcAft>
              <a:buFont typeface="Wingdings" panose="05000000000000000000" pitchFamily="2" charset="2"/>
              <a:buChar char="§"/>
            </a:pPr>
            <a:r>
              <a:rPr lang="en-AU" sz="1200" dirty="0">
                <a:latin typeface="Arial" panose="020B0604020202020204" pitchFamily="34" charset="0"/>
                <a:cs typeface="Arial" panose="020B0604020202020204" pitchFamily="34" charset="0"/>
              </a:rPr>
              <a:t>In 2016 Toro commenced a strategic review of its gold assets and undertook a magnetic survey which revealed continuation of the Yandal Greenstone Belt through Toro’s property.</a:t>
            </a:r>
          </a:p>
          <a:p>
            <a:pPr marL="177800" indent="-177800">
              <a:spcBef>
                <a:spcPts val="600"/>
              </a:spcBef>
              <a:spcAft>
                <a:spcPts val="600"/>
              </a:spcAft>
              <a:buFont typeface="Wingdings" panose="05000000000000000000" pitchFamily="2" charset="2"/>
              <a:buChar char="§"/>
            </a:pPr>
            <a:r>
              <a:rPr lang="en-AU" sz="1200" dirty="0">
                <a:latin typeface="Arial" panose="020B0604020202020204" pitchFamily="34" charset="0"/>
                <a:cs typeface="Arial" panose="020B0604020202020204" pitchFamily="34" charset="0"/>
              </a:rPr>
              <a:t>In 2018 Toro completed a ground gravity survey and first pass aircore drilling confirming that the Yandal Gold Project is highly prospective for gold.</a:t>
            </a:r>
          </a:p>
          <a:p>
            <a:pPr marL="177800" indent="-177800">
              <a:spcBef>
                <a:spcPts val="600"/>
              </a:spcBef>
              <a:spcAft>
                <a:spcPts val="600"/>
              </a:spcAft>
              <a:buFont typeface="Wingdings" panose="05000000000000000000" pitchFamily="2" charset="2"/>
              <a:buChar char="§"/>
            </a:pPr>
            <a:r>
              <a:rPr lang="en-AU" sz="1200" dirty="0">
                <a:latin typeface="Arial" panose="020B0604020202020204" pitchFamily="34" charset="0"/>
                <a:cs typeface="Arial" panose="020B0604020202020204" pitchFamily="34" charset="0"/>
              </a:rPr>
              <a:t>Toro’s maiden 4,000m RC drill program is to commence in late September 2019. </a:t>
            </a:r>
          </a:p>
          <a:p>
            <a:pPr marL="171450" indent="-171450">
              <a:spcBef>
                <a:spcPts val="600"/>
              </a:spcBef>
              <a:spcAft>
                <a:spcPts val="600"/>
              </a:spcAft>
              <a:buFont typeface="Wingdings" panose="05000000000000000000" pitchFamily="2" charset="2"/>
              <a:buChar char="§"/>
            </a:pPr>
            <a:endParaRPr lang="en-AU" sz="1200"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2725" y="1493441"/>
            <a:ext cx="3527425" cy="4830431"/>
          </a:xfrm>
          <a:prstGeom prst="rect">
            <a:avLst/>
          </a:prstGeom>
          <a:ln w="12700">
            <a:solidFill>
              <a:srgbClr val="000000"/>
            </a:solidFill>
          </a:ln>
        </p:spPr>
      </p:pic>
    </p:spTree>
    <p:extLst>
      <p:ext uri="{BB962C8B-B14F-4D97-AF65-F5344CB8AC3E}">
        <p14:creationId xmlns:p14="http://schemas.microsoft.com/office/powerpoint/2010/main" val="507919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EA3B86A-D8D9-41B4-AC9E-71B6F5E22BD6}" type="slidenum">
              <a:rPr lang="en-AU" smtClean="0"/>
              <a:t>4</a:t>
            </a:fld>
            <a:endParaRPr lang="en-AU" dirty="0"/>
          </a:p>
        </p:txBody>
      </p:sp>
      <p:sp>
        <p:nvSpPr>
          <p:cNvPr id="9" name="Rectangle 8">
            <a:extLst>
              <a:ext uri="{FF2B5EF4-FFF2-40B4-BE49-F238E27FC236}">
                <a16:creationId xmlns:a16="http://schemas.microsoft.com/office/drawing/2014/main" id="{E12B3AA1-2538-48A8-9341-A796CE5473C7}"/>
              </a:ext>
            </a:extLst>
          </p:cNvPr>
          <p:cNvSpPr/>
          <p:nvPr/>
        </p:nvSpPr>
        <p:spPr>
          <a:xfrm>
            <a:off x="251520" y="1412776"/>
            <a:ext cx="5112568" cy="4555093"/>
          </a:xfrm>
          <a:prstGeom prst="rect">
            <a:avLst/>
          </a:prstGeom>
        </p:spPr>
        <p:txBody>
          <a:bodyPr wrap="square">
            <a:spAutoFit/>
          </a:bodyPr>
          <a:lstStyle/>
          <a:p>
            <a:pPr marL="171450" indent="-171450">
              <a:spcBef>
                <a:spcPts val="600"/>
              </a:spcBef>
              <a:spcAft>
                <a:spcPts val="600"/>
              </a:spcAft>
              <a:buFont typeface="Wingdings" panose="05000000000000000000" pitchFamily="2" charset="2"/>
              <a:buChar char="§"/>
            </a:pPr>
            <a:r>
              <a:rPr lang="en-AU" sz="1200" b="1" dirty="0">
                <a:latin typeface="Arial" panose="020B0604020202020204" pitchFamily="34" charset="0"/>
                <a:cs typeface="Arial" panose="020B0604020202020204" pitchFamily="34" charset="0"/>
              </a:rPr>
              <a:t>Underexplored for Gold </a:t>
            </a:r>
            <a:r>
              <a:rPr lang="en-AU" sz="1200" dirty="0">
                <a:latin typeface="Arial" panose="020B0604020202020204" pitchFamily="34" charset="0"/>
                <a:cs typeface="Arial" panose="020B0604020202020204" pitchFamily="34" charset="0"/>
              </a:rPr>
              <a:t>– Majority of Toro’s 143 square kilometres of contiguous exploration ground has remained largely untested for gold having been held by uranium companies since the 1970’s. </a:t>
            </a:r>
          </a:p>
          <a:p>
            <a:pPr marL="171450" indent="-171450">
              <a:spcBef>
                <a:spcPts val="600"/>
              </a:spcBef>
              <a:spcAft>
                <a:spcPts val="600"/>
              </a:spcAft>
              <a:buFont typeface="Wingdings" panose="05000000000000000000" pitchFamily="2" charset="2"/>
              <a:buChar char="§"/>
            </a:pPr>
            <a:r>
              <a:rPr lang="en-AU" sz="1200" b="1" dirty="0">
                <a:latin typeface="Arial" panose="020B0604020202020204" pitchFamily="34" charset="0"/>
                <a:cs typeface="Arial" panose="020B0604020202020204" pitchFamily="34" charset="0"/>
              </a:rPr>
              <a:t>Prime Location </a:t>
            </a:r>
            <a:r>
              <a:rPr lang="en-AU" sz="1200" dirty="0">
                <a:latin typeface="Arial" panose="020B0604020202020204" pitchFamily="34" charset="0"/>
                <a:cs typeface="Arial" panose="020B0604020202020204" pitchFamily="34" charset="0"/>
              </a:rPr>
              <a:t>– Toro’s property is located in the heart of the Yandal Greenstone Belt alongside Bronzewing which is owned by Echo Resources Limited. Echo is currently the subject of a takeover offer by Northern Star.</a:t>
            </a:r>
          </a:p>
          <a:p>
            <a:pPr marL="171450" indent="-171450">
              <a:spcBef>
                <a:spcPts val="600"/>
              </a:spcBef>
              <a:spcAft>
                <a:spcPts val="600"/>
              </a:spcAft>
              <a:buFont typeface="Wingdings" panose="05000000000000000000" pitchFamily="2" charset="2"/>
              <a:buChar char="§"/>
            </a:pPr>
            <a:r>
              <a:rPr lang="en-AU" sz="1200" b="1" dirty="0">
                <a:latin typeface="Arial" panose="020B0604020202020204" pitchFamily="34" charset="0"/>
                <a:cs typeface="Arial" panose="020B0604020202020204" pitchFamily="34" charset="0"/>
              </a:rPr>
              <a:t>Systematic Exploration Approach </a:t>
            </a:r>
            <a:r>
              <a:rPr lang="en-AU" sz="1200" dirty="0">
                <a:latin typeface="Arial" panose="020B0604020202020204" pitchFamily="34" charset="0"/>
                <a:cs typeface="Arial" panose="020B0604020202020204" pitchFamily="34" charset="0"/>
              </a:rPr>
              <a:t>– Over the last 24 months Toro has completed a magnetic survey, ground gravity survey and first pass aircore drilling which resulted in the identification of 6 target areas. </a:t>
            </a:r>
            <a:endParaRPr lang="en-AU" sz="1200" b="1" dirty="0">
              <a:latin typeface="Arial" panose="020B0604020202020204" pitchFamily="34" charset="0"/>
              <a:cs typeface="Arial" panose="020B0604020202020204" pitchFamily="34" charset="0"/>
            </a:endParaRPr>
          </a:p>
          <a:p>
            <a:pPr marL="182563" indent="-182563">
              <a:spcBef>
                <a:spcPts val="600"/>
              </a:spcBef>
              <a:spcAft>
                <a:spcPts val="600"/>
              </a:spcAft>
              <a:buFont typeface="Wingdings" panose="05000000000000000000" pitchFamily="2" charset="2"/>
              <a:buChar char="§"/>
            </a:pPr>
            <a:r>
              <a:rPr lang="en-AU" sz="1200" b="1" dirty="0">
                <a:latin typeface="Arial" panose="020B0604020202020204" pitchFamily="34" charset="0"/>
                <a:cs typeface="Arial" panose="020B0604020202020204" pitchFamily="34" charset="0"/>
              </a:rPr>
              <a:t>Drill Program Imminent </a:t>
            </a:r>
            <a:r>
              <a:rPr lang="en-AU" sz="1200" dirty="0">
                <a:latin typeface="Arial" panose="020B0604020202020204" pitchFamily="34" charset="0"/>
                <a:cs typeface="Arial" panose="020B0604020202020204" pitchFamily="34" charset="0"/>
              </a:rPr>
              <a:t>–</a:t>
            </a:r>
            <a:r>
              <a:rPr lang="en-AU" sz="1200" b="1" dirty="0">
                <a:latin typeface="Arial" panose="020B0604020202020204" pitchFamily="34" charset="0"/>
                <a:cs typeface="Arial" panose="020B0604020202020204" pitchFamily="34" charset="0"/>
              </a:rPr>
              <a:t> </a:t>
            </a:r>
            <a:r>
              <a:rPr lang="en-AU" sz="1200" dirty="0">
                <a:latin typeface="Arial" panose="020B0604020202020204" pitchFamily="34" charset="0"/>
                <a:cs typeface="Arial" panose="020B0604020202020204" pitchFamily="34" charset="0"/>
              </a:rPr>
              <a:t>4,000m RC drill program to commence late September at the Company’s 100% owned Yandal Gold Project. </a:t>
            </a:r>
          </a:p>
          <a:p>
            <a:pPr marL="182563" indent="-182563">
              <a:spcBef>
                <a:spcPts val="600"/>
              </a:spcBef>
              <a:spcAft>
                <a:spcPts val="600"/>
              </a:spcAft>
              <a:buFont typeface="Wingdings" panose="05000000000000000000" pitchFamily="2" charset="2"/>
              <a:buChar char="§"/>
            </a:pPr>
            <a:r>
              <a:rPr lang="en-AU" sz="1200" b="1" dirty="0">
                <a:latin typeface="Arial" panose="020B0604020202020204" pitchFamily="34" charset="0"/>
                <a:cs typeface="Arial" panose="020B0604020202020204" pitchFamily="34" charset="0"/>
              </a:rPr>
              <a:t>Uranium Optionality </a:t>
            </a:r>
            <a:r>
              <a:rPr lang="en-AU" sz="1200" dirty="0">
                <a:latin typeface="Arial" panose="020B0604020202020204" pitchFamily="34" charset="0"/>
                <a:cs typeface="Arial" panose="020B0604020202020204" pitchFamily="34" charset="0"/>
              </a:rPr>
              <a:t>–</a:t>
            </a:r>
            <a:r>
              <a:rPr lang="en-AU" sz="1200" b="1" dirty="0">
                <a:latin typeface="Arial" panose="020B0604020202020204" pitchFamily="34" charset="0"/>
                <a:cs typeface="Arial" panose="020B0604020202020204" pitchFamily="34" charset="0"/>
              </a:rPr>
              <a:t> </a:t>
            </a:r>
            <a:r>
              <a:rPr lang="en-AU" sz="1200" dirty="0">
                <a:latin typeface="Arial" panose="020B0604020202020204" pitchFamily="34" charset="0"/>
                <a:cs typeface="Arial" panose="020B0604020202020204" pitchFamily="34" charset="0"/>
              </a:rPr>
              <a:t>Wiluna Uranium Project offers uranium exposure with a JORC 2012 Mineral Resource of 52Mt @ 548 ppm for 62 million pounds of uranium. Recent test work has also identified vanadium as a potentially viable by-product and potential significant cost reductions to opex and capex through processing studies. Vanadium resource estimation ongoing.</a:t>
            </a:r>
          </a:p>
          <a:p>
            <a:pPr marL="182563" indent="-182563">
              <a:spcBef>
                <a:spcPts val="600"/>
              </a:spcBef>
              <a:spcAft>
                <a:spcPts val="600"/>
              </a:spcAft>
              <a:buFont typeface="Wingdings" panose="05000000000000000000" pitchFamily="2" charset="2"/>
              <a:buChar char="§"/>
            </a:pPr>
            <a:r>
              <a:rPr lang="en-US" sz="1200" b="1" dirty="0">
                <a:latin typeface="Arial" panose="020B0604020202020204" pitchFamily="34" charset="0"/>
                <a:cs typeface="Arial" panose="020B0604020202020204" pitchFamily="34" charset="0"/>
              </a:rPr>
              <a:t>News Flow</a:t>
            </a:r>
            <a:r>
              <a:rPr lang="en-AU" sz="1200" dirty="0">
                <a:latin typeface="Arial" panose="020B0604020202020204" pitchFamily="34" charset="0"/>
                <a:cs typeface="Arial" panose="020B0604020202020204" pitchFamily="34" charset="0"/>
              </a:rPr>
              <a:t> – Yandal Gold Project drill program to commence September 2019 with completion expected late October 2019.</a:t>
            </a:r>
            <a:endParaRPr lang="en-AU" sz="1350" spc="-25" dirty="0">
              <a:solidFill>
                <a:srgbClr val="494949"/>
              </a:solidFill>
              <a:cs typeface="Arial"/>
            </a:endParaRPr>
          </a:p>
        </p:txBody>
      </p:sp>
      <p:sp>
        <p:nvSpPr>
          <p:cNvPr id="6" name="object 2">
            <a:extLst>
              <a:ext uri="{FF2B5EF4-FFF2-40B4-BE49-F238E27FC236}">
                <a16:creationId xmlns:a16="http://schemas.microsoft.com/office/drawing/2014/main" id="{E02E8D16-43CF-4D99-8776-3FCBC0EDB19B}"/>
              </a:ext>
            </a:extLst>
          </p:cNvPr>
          <p:cNvSpPr txBox="1">
            <a:spLocks noGrp="1"/>
          </p:cNvSpPr>
          <p:nvPr>
            <p:ph type="title"/>
          </p:nvPr>
        </p:nvSpPr>
        <p:spPr>
          <a:xfrm>
            <a:off x="323528" y="476672"/>
            <a:ext cx="5688632" cy="319959"/>
          </a:xfrm>
          <a:prstGeom prst="rect">
            <a:avLst/>
          </a:prstGeom>
        </p:spPr>
        <p:txBody>
          <a:bodyPr vert="horz" wrap="square" lIns="0" tIns="12065" rIns="0" bIns="0" rtlCol="0">
            <a:spAutoFit/>
          </a:bodyPr>
          <a:lstStyle/>
          <a:p>
            <a:pPr marL="12700">
              <a:lnSpc>
                <a:spcPct val="100000"/>
              </a:lnSpc>
              <a:spcBef>
                <a:spcPts val="95"/>
              </a:spcBef>
            </a:pPr>
            <a:r>
              <a:rPr lang="en-US" spc="150" dirty="0"/>
              <a:t>Investment Highlights </a:t>
            </a:r>
            <a:endParaRPr spc="150" dirty="0"/>
          </a:p>
        </p:txBody>
      </p:sp>
      <p:sp>
        <p:nvSpPr>
          <p:cNvPr id="3" name="Rounded Rectangle 2"/>
          <p:cNvSpPr/>
          <p:nvPr/>
        </p:nvSpPr>
        <p:spPr>
          <a:xfrm>
            <a:off x="5997707" y="1500701"/>
            <a:ext cx="2458616" cy="64807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300" b="1" dirty="0">
                <a:solidFill>
                  <a:schemeClr val="bg1"/>
                </a:solidFill>
              </a:rPr>
              <a:t>Premium Land Position</a:t>
            </a:r>
          </a:p>
        </p:txBody>
      </p:sp>
      <p:sp>
        <p:nvSpPr>
          <p:cNvPr id="7" name="Rounded Rectangle 6"/>
          <p:cNvSpPr/>
          <p:nvPr/>
        </p:nvSpPr>
        <p:spPr>
          <a:xfrm>
            <a:off x="6001606" y="2496890"/>
            <a:ext cx="2454717" cy="64807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300" b="1" dirty="0">
                <a:solidFill>
                  <a:schemeClr val="bg1"/>
                </a:solidFill>
              </a:rPr>
              <a:t>Highly Prospective for Gold</a:t>
            </a:r>
          </a:p>
        </p:txBody>
      </p:sp>
      <p:sp>
        <p:nvSpPr>
          <p:cNvPr id="12" name="Rounded Rectangle 11"/>
          <p:cNvSpPr/>
          <p:nvPr/>
        </p:nvSpPr>
        <p:spPr>
          <a:xfrm>
            <a:off x="6020436" y="3493079"/>
            <a:ext cx="2458616" cy="64807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300" b="1" dirty="0">
                <a:solidFill>
                  <a:schemeClr val="bg1"/>
                </a:solidFill>
              </a:rPr>
              <a:t>100% Owned </a:t>
            </a:r>
          </a:p>
        </p:txBody>
      </p:sp>
      <p:sp>
        <p:nvSpPr>
          <p:cNvPr id="13" name="Rounded Rectangle 12"/>
          <p:cNvSpPr/>
          <p:nvPr/>
        </p:nvSpPr>
        <p:spPr>
          <a:xfrm>
            <a:off x="6020436" y="4489268"/>
            <a:ext cx="2458616" cy="64807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300" b="1" dirty="0">
                <a:solidFill>
                  <a:schemeClr val="bg1"/>
                </a:solidFill>
              </a:rPr>
              <a:t>Drill Program Imminent</a:t>
            </a:r>
          </a:p>
        </p:txBody>
      </p:sp>
      <p:sp>
        <p:nvSpPr>
          <p:cNvPr id="14" name="Rounded Rectangle 13"/>
          <p:cNvSpPr/>
          <p:nvPr/>
        </p:nvSpPr>
        <p:spPr>
          <a:xfrm>
            <a:off x="6020436" y="5485456"/>
            <a:ext cx="2458616" cy="64807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300" b="1" dirty="0">
                <a:solidFill>
                  <a:schemeClr val="bg1"/>
                </a:solidFill>
              </a:rPr>
              <a:t>News Flow </a:t>
            </a:r>
          </a:p>
        </p:txBody>
      </p:sp>
    </p:spTree>
    <p:extLst>
      <p:ext uri="{BB962C8B-B14F-4D97-AF65-F5344CB8AC3E}">
        <p14:creationId xmlns:p14="http://schemas.microsoft.com/office/powerpoint/2010/main" val="12256397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EA3B86A-D8D9-41B4-AC9E-71B6F5E22BD6}" type="slidenum">
              <a:rPr lang="en-AU" smtClean="0"/>
              <a:t>5</a:t>
            </a:fld>
            <a:endParaRPr lang="en-AU" dirty="0"/>
          </a:p>
        </p:txBody>
      </p:sp>
      <p:sp>
        <p:nvSpPr>
          <p:cNvPr id="10" name="object 2">
            <a:extLst>
              <a:ext uri="{FF2B5EF4-FFF2-40B4-BE49-F238E27FC236}">
                <a16:creationId xmlns:a16="http://schemas.microsoft.com/office/drawing/2014/main" id="{E02E8D16-43CF-4D99-8776-3FCBC0EDB19B}"/>
              </a:ext>
            </a:extLst>
          </p:cNvPr>
          <p:cNvSpPr txBox="1">
            <a:spLocks noGrp="1"/>
          </p:cNvSpPr>
          <p:nvPr>
            <p:ph type="title"/>
          </p:nvPr>
        </p:nvSpPr>
        <p:spPr>
          <a:xfrm>
            <a:off x="318749" y="476672"/>
            <a:ext cx="4608512" cy="319959"/>
          </a:xfrm>
          <a:prstGeom prst="rect">
            <a:avLst/>
          </a:prstGeom>
        </p:spPr>
        <p:txBody>
          <a:bodyPr vert="horz" wrap="square" lIns="0" tIns="12065" rIns="0" bIns="0" rtlCol="0">
            <a:spAutoFit/>
          </a:bodyPr>
          <a:lstStyle/>
          <a:p>
            <a:pPr marL="12700">
              <a:lnSpc>
                <a:spcPct val="100000"/>
              </a:lnSpc>
              <a:spcBef>
                <a:spcPts val="95"/>
              </a:spcBef>
            </a:pPr>
            <a:r>
              <a:rPr spc="150" dirty="0"/>
              <a:t>CORPORATE</a:t>
            </a:r>
            <a:r>
              <a:rPr lang="en-AU" spc="150" dirty="0"/>
              <a:t> SNAPSHOT</a:t>
            </a:r>
            <a:endParaRPr spc="150" dirty="0"/>
          </a:p>
        </p:txBody>
      </p:sp>
      <p:graphicFrame>
        <p:nvGraphicFramePr>
          <p:cNvPr id="30" name="Table 29"/>
          <p:cNvGraphicFramePr>
            <a:graphicFrameLocks noGrp="1"/>
          </p:cNvGraphicFramePr>
          <p:nvPr>
            <p:extLst>
              <p:ext uri="{D42A27DB-BD31-4B8C-83A1-F6EECF244321}">
                <p14:modId xmlns:p14="http://schemas.microsoft.com/office/powerpoint/2010/main" val="2504667222"/>
              </p:ext>
            </p:extLst>
          </p:nvPr>
        </p:nvGraphicFramePr>
        <p:xfrm>
          <a:off x="343982" y="1499040"/>
          <a:ext cx="4032250" cy="2938072"/>
        </p:xfrm>
        <a:graphic>
          <a:graphicData uri="http://schemas.openxmlformats.org/drawingml/2006/table">
            <a:tbl>
              <a:tblPr firstRow="1" bandRow="1">
                <a:tableStyleId>{5C22544A-7EE6-4342-B048-85BDC9FD1C3A}</a:tableStyleId>
              </a:tblPr>
              <a:tblGrid>
                <a:gridCol w="3024336">
                  <a:extLst>
                    <a:ext uri="{9D8B030D-6E8A-4147-A177-3AD203B41FA5}">
                      <a16:colId xmlns:a16="http://schemas.microsoft.com/office/drawing/2014/main" val="2093217517"/>
                    </a:ext>
                  </a:extLst>
                </a:gridCol>
                <a:gridCol w="1007914">
                  <a:extLst>
                    <a:ext uri="{9D8B030D-6E8A-4147-A177-3AD203B41FA5}">
                      <a16:colId xmlns:a16="http://schemas.microsoft.com/office/drawing/2014/main" val="938799144"/>
                    </a:ext>
                  </a:extLst>
                </a:gridCol>
              </a:tblGrid>
              <a:tr h="425776">
                <a:tc gridSpan="2">
                  <a:txBody>
                    <a:bodyPr/>
                    <a:lstStyle/>
                    <a:p>
                      <a:pPr algn="l" rtl="0" fontAlgn="ctr"/>
                      <a:r>
                        <a:rPr lang="en-AU" sz="1200" u="none" strike="noStrike" dirty="0">
                          <a:effectLst/>
                        </a:rPr>
                        <a:t> Capital Structure</a:t>
                      </a:r>
                      <a:endParaRPr lang="en-AU" sz="1200" b="1" i="0" u="none" strike="noStrike" dirty="0">
                        <a:solidFill>
                          <a:srgbClr val="FFFFFF"/>
                        </a:solidFill>
                        <a:effectLst/>
                        <a:latin typeface="Arial" panose="020B0604020202020204" pitchFamily="34" charset="0"/>
                      </a:endParaRPr>
                    </a:p>
                  </a:txBody>
                  <a:tcPr marL="9525" marR="36000" marT="9525" marB="0" anchor="ctr">
                    <a:solidFill>
                      <a:schemeClr val="tx1"/>
                    </a:solidFill>
                  </a:tcPr>
                </a:tc>
                <a:tc hMerge="1">
                  <a:txBody>
                    <a:bodyPr/>
                    <a:lstStyle/>
                    <a:p>
                      <a:pPr algn="ctr" rtl="0" fontAlgn="ctr"/>
                      <a:endParaRPr lang="en-AU" sz="1200" b="1" i="0" u="none" strike="noStrike" dirty="0">
                        <a:solidFill>
                          <a:srgbClr val="FFFFFF"/>
                        </a:solidFill>
                        <a:effectLst/>
                        <a:latin typeface="Arial" panose="020B0604020202020204" pitchFamily="34" charset="0"/>
                      </a:endParaRPr>
                    </a:p>
                  </a:txBody>
                  <a:tcPr marL="9525" marR="9525" marT="9525" marB="0" anchor="ctr">
                    <a:solidFill>
                      <a:srgbClr val="65A015"/>
                    </a:solidFill>
                  </a:tcPr>
                </a:tc>
                <a:extLst>
                  <a:ext uri="{0D108BD9-81ED-4DB2-BD59-A6C34878D82A}">
                    <a16:rowId xmlns:a16="http://schemas.microsoft.com/office/drawing/2014/main" val="3350794296"/>
                  </a:ext>
                </a:extLst>
              </a:tr>
              <a:tr h="314037">
                <a:tc>
                  <a:txBody>
                    <a:bodyPr/>
                    <a:lstStyle/>
                    <a:p>
                      <a:pPr algn="l" rtl="0" fontAlgn="ctr">
                        <a:lnSpc>
                          <a:spcPct val="150000"/>
                        </a:lnSpc>
                        <a:spcBef>
                          <a:spcPts val="0"/>
                        </a:spcBef>
                        <a:spcAft>
                          <a:spcPts val="0"/>
                        </a:spcAft>
                      </a:pPr>
                      <a:r>
                        <a:rPr lang="en-AU" sz="1000" b="0" i="0" u="none" strike="noStrike" dirty="0">
                          <a:solidFill>
                            <a:schemeClr val="tx1"/>
                          </a:solidFill>
                          <a:effectLst/>
                          <a:latin typeface="Arial" panose="020B0604020202020204" pitchFamily="34" charset="0"/>
                        </a:rPr>
                        <a:t>ASX Code</a:t>
                      </a:r>
                    </a:p>
                  </a:txBody>
                  <a:tcPr marL="36000" marR="36000" marT="9525" marB="0"/>
                </a:tc>
                <a:tc>
                  <a:txBody>
                    <a:bodyPr/>
                    <a:lstStyle/>
                    <a:p>
                      <a:pPr algn="r" rtl="0" fontAlgn="ctr">
                        <a:lnSpc>
                          <a:spcPct val="150000"/>
                        </a:lnSpc>
                        <a:spcBef>
                          <a:spcPts val="0"/>
                        </a:spcBef>
                        <a:spcAft>
                          <a:spcPts val="0"/>
                        </a:spcAft>
                      </a:pPr>
                      <a:r>
                        <a:rPr lang="en-AU" sz="1000" b="0" i="0" u="none" strike="noStrike" dirty="0">
                          <a:solidFill>
                            <a:schemeClr val="tx1"/>
                          </a:solidFill>
                          <a:effectLst/>
                          <a:latin typeface="Arial" panose="020B0604020202020204" pitchFamily="34" charset="0"/>
                        </a:rPr>
                        <a:t>TOE</a:t>
                      </a:r>
                    </a:p>
                  </a:txBody>
                  <a:tcPr marL="36000" marR="36000" marT="9525" marB="0"/>
                </a:tc>
                <a:extLst>
                  <a:ext uri="{0D108BD9-81ED-4DB2-BD59-A6C34878D82A}">
                    <a16:rowId xmlns:a16="http://schemas.microsoft.com/office/drawing/2014/main" val="3012566300"/>
                  </a:ext>
                </a:extLst>
              </a:tr>
              <a:tr h="314037">
                <a:tc>
                  <a:txBody>
                    <a:bodyPr/>
                    <a:lstStyle/>
                    <a:p>
                      <a:pPr algn="l" rtl="0" fontAlgn="ctr">
                        <a:lnSpc>
                          <a:spcPct val="150000"/>
                        </a:lnSpc>
                        <a:spcBef>
                          <a:spcPts val="0"/>
                        </a:spcBef>
                        <a:spcAft>
                          <a:spcPts val="0"/>
                        </a:spcAft>
                      </a:pPr>
                      <a:r>
                        <a:rPr lang="en-AU" sz="1000" u="none" strike="noStrike" dirty="0">
                          <a:solidFill>
                            <a:schemeClr val="tx1"/>
                          </a:solidFill>
                          <a:effectLst/>
                        </a:rPr>
                        <a:t>Shares on issue</a:t>
                      </a:r>
                      <a:endParaRPr lang="en-AU" sz="1000" b="0" i="0" u="none" strike="noStrike" dirty="0">
                        <a:solidFill>
                          <a:schemeClr val="tx1"/>
                        </a:solidFill>
                        <a:effectLst/>
                        <a:latin typeface="Arial" panose="020B0604020202020204" pitchFamily="34" charset="0"/>
                      </a:endParaRPr>
                    </a:p>
                  </a:txBody>
                  <a:tcPr marL="36000" marR="36000" marT="9525" marB="0"/>
                </a:tc>
                <a:tc>
                  <a:txBody>
                    <a:bodyPr/>
                    <a:lstStyle/>
                    <a:p>
                      <a:pPr algn="r" rtl="0" fontAlgn="ctr">
                        <a:lnSpc>
                          <a:spcPct val="150000"/>
                        </a:lnSpc>
                        <a:spcBef>
                          <a:spcPts val="0"/>
                        </a:spcBef>
                        <a:spcAft>
                          <a:spcPts val="0"/>
                        </a:spcAft>
                      </a:pPr>
                      <a:r>
                        <a:rPr lang="en-AU" sz="1000" u="none" strike="noStrike" dirty="0">
                          <a:solidFill>
                            <a:schemeClr val="tx1"/>
                          </a:solidFill>
                          <a:effectLst/>
                        </a:rPr>
                        <a:t>2,172m</a:t>
                      </a:r>
                      <a:endParaRPr lang="en-AU" sz="1000" b="0" i="0" u="none" strike="noStrike" dirty="0">
                        <a:solidFill>
                          <a:schemeClr val="tx1"/>
                        </a:solidFill>
                        <a:effectLst/>
                        <a:latin typeface="Arial" panose="020B0604020202020204" pitchFamily="34" charset="0"/>
                      </a:endParaRPr>
                    </a:p>
                  </a:txBody>
                  <a:tcPr marL="36000" marR="36000" marT="9525" marB="0"/>
                </a:tc>
                <a:extLst>
                  <a:ext uri="{0D108BD9-81ED-4DB2-BD59-A6C34878D82A}">
                    <a16:rowId xmlns:a16="http://schemas.microsoft.com/office/drawing/2014/main" val="2461794139"/>
                  </a:ext>
                </a:extLst>
              </a:tr>
              <a:tr h="314037">
                <a:tc>
                  <a:txBody>
                    <a:bodyPr/>
                    <a:lstStyle/>
                    <a:p>
                      <a:pPr algn="l" rtl="0" fontAlgn="ctr">
                        <a:lnSpc>
                          <a:spcPct val="150000"/>
                        </a:lnSpc>
                        <a:spcBef>
                          <a:spcPts val="0"/>
                        </a:spcBef>
                        <a:spcAft>
                          <a:spcPts val="0"/>
                        </a:spcAft>
                      </a:pPr>
                      <a:r>
                        <a:rPr lang="en-AU" sz="1000" u="none" strike="noStrike" dirty="0">
                          <a:solidFill>
                            <a:schemeClr val="tx1"/>
                          </a:solidFill>
                          <a:effectLst/>
                        </a:rPr>
                        <a:t>ASX Share price</a:t>
                      </a:r>
                      <a:endParaRPr lang="en-AU" sz="1000" b="0" i="0" u="none" strike="noStrike" dirty="0">
                        <a:solidFill>
                          <a:schemeClr val="tx1"/>
                        </a:solidFill>
                        <a:effectLst/>
                        <a:latin typeface="Arial" panose="020B0604020202020204" pitchFamily="34" charset="0"/>
                      </a:endParaRPr>
                    </a:p>
                  </a:txBody>
                  <a:tcPr marL="36000" marR="36000" marT="9525" marB="0"/>
                </a:tc>
                <a:tc>
                  <a:txBody>
                    <a:bodyPr/>
                    <a:lstStyle/>
                    <a:p>
                      <a:pPr algn="r" rtl="0" fontAlgn="ctr">
                        <a:lnSpc>
                          <a:spcPct val="150000"/>
                        </a:lnSpc>
                        <a:spcBef>
                          <a:spcPts val="0"/>
                        </a:spcBef>
                        <a:spcAft>
                          <a:spcPts val="0"/>
                        </a:spcAft>
                      </a:pPr>
                      <a:r>
                        <a:rPr lang="en-AU" sz="1000" u="none" strike="noStrike" dirty="0">
                          <a:solidFill>
                            <a:schemeClr val="tx1"/>
                          </a:solidFill>
                          <a:effectLst/>
                        </a:rPr>
                        <a:t>$0.019</a:t>
                      </a:r>
                      <a:endParaRPr lang="en-AU" sz="1000" b="0" i="0" u="none" strike="noStrike" dirty="0">
                        <a:solidFill>
                          <a:schemeClr val="tx1"/>
                        </a:solidFill>
                        <a:effectLst/>
                        <a:latin typeface="Arial" panose="020B0604020202020204" pitchFamily="34" charset="0"/>
                      </a:endParaRPr>
                    </a:p>
                  </a:txBody>
                  <a:tcPr marL="36000" marR="36000" marT="9525" marB="0"/>
                </a:tc>
                <a:extLst>
                  <a:ext uri="{0D108BD9-81ED-4DB2-BD59-A6C34878D82A}">
                    <a16:rowId xmlns:a16="http://schemas.microsoft.com/office/drawing/2014/main" val="1560222918"/>
                  </a:ext>
                </a:extLst>
              </a:tr>
              <a:tr h="314037">
                <a:tc>
                  <a:txBody>
                    <a:bodyPr/>
                    <a:lstStyle/>
                    <a:p>
                      <a:pPr algn="l" rtl="0" fontAlgn="ctr">
                        <a:lnSpc>
                          <a:spcPct val="150000"/>
                        </a:lnSpc>
                        <a:spcBef>
                          <a:spcPts val="0"/>
                        </a:spcBef>
                        <a:spcAft>
                          <a:spcPts val="0"/>
                        </a:spcAft>
                      </a:pPr>
                      <a:r>
                        <a:rPr lang="en-AU" sz="1000" u="none" strike="noStrike" dirty="0">
                          <a:solidFill>
                            <a:schemeClr val="tx1"/>
                          </a:solidFill>
                          <a:effectLst/>
                        </a:rPr>
                        <a:t>Options on issue</a:t>
                      </a:r>
                      <a:endParaRPr lang="en-AU" sz="1000" b="0" i="0" u="none" strike="noStrike" dirty="0">
                        <a:solidFill>
                          <a:schemeClr val="tx1"/>
                        </a:solidFill>
                        <a:effectLst/>
                        <a:latin typeface="Arial" panose="020B0604020202020204" pitchFamily="34" charset="0"/>
                      </a:endParaRPr>
                    </a:p>
                  </a:txBody>
                  <a:tcPr marL="36000" marR="36000" marT="9525" marB="0"/>
                </a:tc>
                <a:tc>
                  <a:txBody>
                    <a:bodyPr/>
                    <a:lstStyle/>
                    <a:p>
                      <a:pPr algn="r" rtl="0" fontAlgn="ctr">
                        <a:lnSpc>
                          <a:spcPct val="150000"/>
                        </a:lnSpc>
                        <a:spcBef>
                          <a:spcPts val="0"/>
                        </a:spcBef>
                        <a:spcAft>
                          <a:spcPts val="0"/>
                        </a:spcAft>
                      </a:pPr>
                      <a:r>
                        <a:rPr lang="en-AU" sz="1000" u="none" strike="noStrike" dirty="0">
                          <a:solidFill>
                            <a:schemeClr val="tx1"/>
                          </a:solidFill>
                          <a:effectLst/>
                        </a:rPr>
                        <a:t>42.75m</a:t>
                      </a:r>
                      <a:endParaRPr lang="en-AU" sz="1000" b="0" i="0" u="none" strike="noStrike" dirty="0">
                        <a:solidFill>
                          <a:schemeClr val="tx1"/>
                        </a:solidFill>
                        <a:effectLst/>
                        <a:latin typeface="Arial" panose="020B0604020202020204" pitchFamily="34" charset="0"/>
                      </a:endParaRPr>
                    </a:p>
                  </a:txBody>
                  <a:tcPr marL="36000" marR="36000" marT="9525" marB="0"/>
                </a:tc>
                <a:extLst>
                  <a:ext uri="{0D108BD9-81ED-4DB2-BD59-A6C34878D82A}">
                    <a16:rowId xmlns:a16="http://schemas.microsoft.com/office/drawing/2014/main" val="64597470"/>
                  </a:ext>
                </a:extLst>
              </a:tr>
              <a:tr h="314037">
                <a:tc>
                  <a:txBody>
                    <a:bodyPr/>
                    <a:lstStyle/>
                    <a:p>
                      <a:pPr algn="l" rtl="0" fontAlgn="ctr">
                        <a:lnSpc>
                          <a:spcPct val="150000"/>
                        </a:lnSpc>
                        <a:spcBef>
                          <a:spcPts val="0"/>
                        </a:spcBef>
                        <a:spcAft>
                          <a:spcPts val="0"/>
                        </a:spcAft>
                      </a:pPr>
                      <a:r>
                        <a:rPr lang="en-AU" sz="1000" u="none" strike="noStrike" dirty="0">
                          <a:solidFill>
                            <a:schemeClr val="tx1"/>
                          </a:solidFill>
                          <a:effectLst/>
                        </a:rPr>
                        <a:t>Cash (31 March 2019)</a:t>
                      </a:r>
                      <a:endParaRPr lang="en-AU" sz="1000" b="0" i="0" u="none" strike="noStrike" dirty="0">
                        <a:solidFill>
                          <a:schemeClr val="tx1"/>
                        </a:solidFill>
                        <a:effectLst/>
                        <a:latin typeface="Arial" panose="020B0604020202020204" pitchFamily="34" charset="0"/>
                      </a:endParaRPr>
                    </a:p>
                  </a:txBody>
                  <a:tcPr marL="36000" marR="36000" marT="9525" marB="0"/>
                </a:tc>
                <a:tc>
                  <a:txBody>
                    <a:bodyPr/>
                    <a:lstStyle/>
                    <a:p>
                      <a:pPr algn="r" rtl="0" fontAlgn="ctr">
                        <a:lnSpc>
                          <a:spcPct val="150000"/>
                        </a:lnSpc>
                        <a:spcBef>
                          <a:spcPts val="0"/>
                        </a:spcBef>
                        <a:spcAft>
                          <a:spcPts val="0"/>
                        </a:spcAft>
                      </a:pPr>
                      <a:r>
                        <a:rPr lang="en-AU" sz="1000" u="none" strike="noStrike" dirty="0">
                          <a:solidFill>
                            <a:schemeClr val="tx1"/>
                          </a:solidFill>
                          <a:effectLst/>
                        </a:rPr>
                        <a:t>$7.0m</a:t>
                      </a:r>
                      <a:endParaRPr lang="en-AU" sz="1000" b="0" i="0" u="none" strike="noStrike" dirty="0">
                        <a:solidFill>
                          <a:schemeClr val="tx1"/>
                        </a:solidFill>
                        <a:effectLst/>
                        <a:latin typeface="Arial" panose="020B0604020202020204" pitchFamily="34" charset="0"/>
                      </a:endParaRPr>
                    </a:p>
                  </a:txBody>
                  <a:tcPr marL="36000" marR="36000" marT="9525" marB="0"/>
                </a:tc>
                <a:extLst>
                  <a:ext uri="{0D108BD9-81ED-4DB2-BD59-A6C34878D82A}">
                    <a16:rowId xmlns:a16="http://schemas.microsoft.com/office/drawing/2014/main" val="4146898420"/>
                  </a:ext>
                </a:extLst>
              </a:tr>
              <a:tr h="314037">
                <a:tc>
                  <a:txBody>
                    <a:bodyPr/>
                    <a:lstStyle/>
                    <a:p>
                      <a:pPr algn="l" rtl="0" fontAlgn="ctr">
                        <a:lnSpc>
                          <a:spcPct val="150000"/>
                        </a:lnSpc>
                        <a:spcBef>
                          <a:spcPts val="0"/>
                        </a:spcBef>
                        <a:spcAft>
                          <a:spcPts val="0"/>
                        </a:spcAft>
                      </a:pPr>
                      <a:r>
                        <a:rPr lang="en-AU" sz="1000" u="none" strike="noStrike" kern="1200" dirty="0">
                          <a:solidFill>
                            <a:schemeClr val="tx1"/>
                          </a:solidFill>
                          <a:effectLst/>
                          <a:latin typeface="+mn-lt"/>
                          <a:ea typeface="+mn-ea"/>
                          <a:cs typeface="+mn-cs"/>
                        </a:rPr>
                        <a:t>Debt</a:t>
                      </a:r>
                      <a:r>
                        <a:rPr lang="en-AU" sz="1000" u="none" strike="noStrike" kern="1200" baseline="0" dirty="0">
                          <a:solidFill>
                            <a:schemeClr val="tx1"/>
                          </a:solidFill>
                          <a:effectLst/>
                          <a:latin typeface="+mn-lt"/>
                          <a:ea typeface="+mn-ea"/>
                          <a:cs typeface="+mn-cs"/>
                        </a:rPr>
                        <a:t> </a:t>
                      </a:r>
                      <a:r>
                        <a:rPr lang="en-AU" sz="1000" u="none" strike="noStrike" kern="1200" dirty="0">
                          <a:solidFill>
                            <a:schemeClr val="tx1"/>
                          </a:solidFill>
                          <a:effectLst/>
                          <a:latin typeface="+mn-lt"/>
                          <a:ea typeface="+mn-ea"/>
                          <a:cs typeface="+mn-cs"/>
                        </a:rPr>
                        <a:t>(due</a:t>
                      </a:r>
                      <a:r>
                        <a:rPr lang="en-AU" sz="1000" u="none" strike="noStrike" kern="1200" baseline="0" dirty="0">
                          <a:solidFill>
                            <a:schemeClr val="tx1"/>
                          </a:solidFill>
                          <a:effectLst/>
                          <a:latin typeface="+mn-lt"/>
                          <a:ea typeface="+mn-ea"/>
                          <a:cs typeface="+mn-cs"/>
                        </a:rPr>
                        <a:t> </a:t>
                      </a:r>
                      <a:r>
                        <a:rPr lang="en-AU" sz="1000" u="none" strike="noStrike" kern="1200">
                          <a:solidFill>
                            <a:schemeClr val="tx1"/>
                          </a:solidFill>
                          <a:effectLst/>
                          <a:latin typeface="+mn-lt"/>
                          <a:ea typeface="+mn-ea"/>
                          <a:cs typeface="+mn-cs"/>
                        </a:rPr>
                        <a:t>Feb 2020)</a:t>
                      </a:r>
                      <a:endParaRPr lang="en-AU" sz="1000" b="0" i="0" u="none" strike="noStrike" dirty="0">
                        <a:solidFill>
                          <a:schemeClr val="tx1"/>
                        </a:solidFill>
                        <a:effectLst/>
                        <a:latin typeface="Arial" panose="020B0604020202020204" pitchFamily="34" charset="0"/>
                      </a:endParaRPr>
                    </a:p>
                  </a:txBody>
                  <a:tcPr marL="36000" marR="36000" marT="9525" marB="0"/>
                </a:tc>
                <a:tc>
                  <a:txBody>
                    <a:bodyPr/>
                    <a:lstStyle/>
                    <a:p>
                      <a:pPr algn="r" rtl="0" fontAlgn="ctr">
                        <a:lnSpc>
                          <a:spcPct val="150000"/>
                        </a:lnSpc>
                        <a:spcBef>
                          <a:spcPts val="0"/>
                        </a:spcBef>
                        <a:spcAft>
                          <a:spcPts val="0"/>
                        </a:spcAft>
                      </a:pPr>
                      <a:r>
                        <a:rPr lang="en-AU" sz="1000" b="0" i="0" u="none" strike="noStrike" dirty="0">
                          <a:solidFill>
                            <a:schemeClr val="tx1"/>
                          </a:solidFill>
                          <a:effectLst/>
                          <a:latin typeface="Arial" panose="020B0604020202020204" pitchFamily="34" charset="0"/>
                        </a:rPr>
                        <a:t>$6.0m</a:t>
                      </a:r>
                    </a:p>
                  </a:txBody>
                  <a:tcPr marL="36000" marR="36000" marT="9525" marB="0"/>
                </a:tc>
                <a:extLst>
                  <a:ext uri="{0D108BD9-81ED-4DB2-BD59-A6C34878D82A}">
                    <a16:rowId xmlns:a16="http://schemas.microsoft.com/office/drawing/2014/main" val="1050742554"/>
                  </a:ext>
                </a:extLst>
              </a:tr>
              <a:tr h="314037">
                <a:tc>
                  <a:txBody>
                    <a:bodyPr/>
                    <a:lstStyle/>
                    <a:p>
                      <a:pPr marL="0" marR="0" indent="0" algn="l" defTabSz="914400" rtl="0" eaLnBrk="1" fontAlgn="ctr" latinLnBrk="0" hangingPunct="1">
                        <a:lnSpc>
                          <a:spcPct val="150000"/>
                        </a:lnSpc>
                        <a:spcBef>
                          <a:spcPts val="0"/>
                        </a:spcBef>
                        <a:spcAft>
                          <a:spcPts val="0"/>
                        </a:spcAft>
                        <a:buClrTx/>
                        <a:buSzTx/>
                        <a:buFontTx/>
                        <a:buNone/>
                        <a:tabLst/>
                        <a:defRPr/>
                      </a:pPr>
                      <a:r>
                        <a:rPr lang="en-AU" sz="1000" u="none" strike="noStrike" kern="1200" dirty="0">
                          <a:solidFill>
                            <a:schemeClr val="tx1"/>
                          </a:solidFill>
                          <a:effectLst/>
                          <a:latin typeface="+mn-lt"/>
                          <a:ea typeface="+mn-ea"/>
                          <a:cs typeface="+mn-cs"/>
                        </a:rPr>
                        <a:t>Market Cap</a:t>
                      </a:r>
                    </a:p>
                  </a:txBody>
                  <a:tcPr marL="36000" marR="36000" marT="9525" marB="0"/>
                </a:tc>
                <a:tc>
                  <a:txBody>
                    <a:bodyPr/>
                    <a:lstStyle/>
                    <a:p>
                      <a:pPr algn="r" rtl="0" fontAlgn="ctr">
                        <a:lnSpc>
                          <a:spcPct val="150000"/>
                        </a:lnSpc>
                        <a:spcBef>
                          <a:spcPts val="0"/>
                        </a:spcBef>
                        <a:spcAft>
                          <a:spcPts val="0"/>
                        </a:spcAft>
                      </a:pPr>
                      <a:r>
                        <a:rPr lang="en-AU" sz="1000" b="0" i="0" u="none" strike="noStrike" dirty="0">
                          <a:solidFill>
                            <a:schemeClr val="tx1"/>
                          </a:solidFill>
                          <a:effectLst/>
                          <a:latin typeface="Arial" panose="020B0604020202020204" pitchFamily="34" charset="0"/>
                        </a:rPr>
                        <a:t>$41.2m</a:t>
                      </a:r>
                    </a:p>
                  </a:txBody>
                  <a:tcPr marL="36000" marR="36000" marT="9525" marB="0"/>
                </a:tc>
                <a:extLst>
                  <a:ext uri="{0D108BD9-81ED-4DB2-BD59-A6C34878D82A}">
                    <a16:rowId xmlns:a16="http://schemas.microsoft.com/office/drawing/2014/main" val="1886414723"/>
                  </a:ext>
                </a:extLst>
              </a:tr>
              <a:tr h="314037">
                <a:tc>
                  <a:txBody>
                    <a:bodyPr/>
                    <a:lstStyle/>
                    <a:p>
                      <a:pPr algn="l" rtl="0" fontAlgn="ctr">
                        <a:lnSpc>
                          <a:spcPct val="150000"/>
                        </a:lnSpc>
                        <a:spcBef>
                          <a:spcPts val="0"/>
                        </a:spcBef>
                        <a:spcAft>
                          <a:spcPts val="0"/>
                        </a:spcAft>
                      </a:pPr>
                      <a:r>
                        <a:rPr lang="en-AU" sz="1000" u="none" strike="noStrike" kern="1200" dirty="0">
                          <a:solidFill>
                            <a:schemeClr val="tx1"/>
                          </a:solidFill>
                          <a:effectLst/>
                          <a:latin typeface="+mn-lt"/>
                          <a:ea typeface="+mn-ea"/>
                          <a:cs typeface="+mn-cs"/>
                        </a:rPr>
                        <a:t>Enterprise Value </a:t>
                      </a:r>
                      <a:endParaRPr lang="en-AU" sz="1000" b="0" i="0" u="none" strike="noStrike" dirty="0">
                        <a:solidFill>
                          <a:schemeClr val="tx1"/>
                        </a:solidFill>
                        <a:effectLst/>
                        <a:latin typeface="Arial" panose="020B0604020202020204" pitchFamily="34" charset="0"/>
                      </a:endParaRPr>
                    </a:p>
                  </a:txBody>
                  <a:tcPr marL="36000" marR="36000" marT="9525" marB="0"/>
                </a:tc>
                <a:tc>
                  <a:txBody>
                    <a:bodyPr/>
                    <a:lstStyle/>
                    <a:p>
                      <a:pPr algn="r" rtl="0" fontAlgn="ctr">
                        <a:lnSpc>
                          <a:spcPct val="150000"/>
                        </a:lnSpc>
                        <a:spcBef>
                          <a:spcPts val="0"/>
                        </a:spcBef>
                        <a:spcAft>
                          <a:spcPts val="0"/>
                        </a:spcAft>
                      </a:pPr>
                      <a:r>
                        <a:rPr lang="en-AU" sz="1000" b="0" i="0" u="none" strike="noStrike">
                          <a:solidFill>
                            <a:schemeClr val="tx1"/>
                          </a:solidFill>
                          <a:effectLst/>
                          <a:latin typeface="Arial" panose="020B0604020202020204" pitchFamily="34" charset="0"/>
                        </a:rPr>
                        <a:t>$40.2m</a:t>
                      </a:r>
                      <a:endParaRPr lang="en-AU" sz="1000" b="0" i="0" u="none" strike="noStrike" dirty="0">
                        <a:solidFill>
                          <a:schemeClr val="tx1"/>
                        </a:solidFill>
                        <a:effectLst/>
                        <a:latin typeface="Arial" panose="020B0604020202020204" pitchFamily="34" charset="0"/>
                      </a:endParaRPr>
                    </a:p>
                  </a:txBody>
                  <a:tcPr marL="36000" marR="36000" marT="9525" marB="0"/>
                </a:tc>
                <a:extLst>
                  <a:ext uri="{0D108BD9-81ED-4DB2-BD59-A6C34878D82A}">
                    <a16:rowId xmlns:a16="http://schemas.microsoft.com/office/drawing/2014/main" val="3554335768"/>
                  </a:ext>
                </a:extLst>
              </a:tr>
            </a:tbl>
          </a:graphicData>
        </a:graphic>
      </p:graphicFrame>
      <p:graphicFrame>
        <p:nvGraphicFramePr>
          <p:cNvPr id="31" name="Table 30"/>
          <p:cNvGraphicFramePr>
            <a:graphicFrameLocks noGrp="1"/>
          </p:cNvGraphicFramePr>
          <p:nvPr>
            <p:extLst>
              <p:ext uri="{D42A27DB-BD31-4B8C-83A1-F6EECF244321}">
                <p14:modId xmlns:p14="http://schemas.microsoft.com/office/powerpoint/2010/main" val="3648664953"/>
              </p:ext>
            </p:extLst>
          </p:nvPr>
        </p:nvGraphicFramePr>
        <p:xfrm>
          <a:off x="343982" y="4587557"/>
          <a:ext cx="4032250" cy="1682234"/>
        </p:xfrm>
        <a:graphic>
          <a:graphicData uri="http://schemas.openxmlformats.org/drawingml/2006/table">
            <a:tbl>
              <a:tblPr firstRow="1" bandRow="1">
                <a:tableStyleId>{5C22544A-7EE6-4342-B048-85BDC9FD1C3A}</a:tableStyleId>
              </a:tblPr>
              <a:tblGrid>
                <a:gridCol w="1500372">
                  <a:extLst>
                    <a:ext uri="{9D8B030D-6E8A-4147-A177-3AD203B41FA5}">
                      <a16:colId xmlns:a16="http://schemas.microsoft.com/office/drawing/2014/main" val="200323623"/>
                    </a:ext>
                  </a:extLst>
                </a:gridCol>
                <a:gridCol w="2531878">
                  <a:extLst>
                    <a:ext uri="{9D8B030D-6E8A-4147-A177-3AD203B41FA5}">
                      <a16:colId xmlns:a16="http://schemas.microsoft.com/office/drawing/2014/main" val="2736064015"/>
                    </a:ext>
                  </a:extLst>
                </a:gridCol>
              </a:tblGrid>
              <a:tr h="426150">
                <a:tc gridSpan="2">
                  <a:txBody>
                    <a:bodyPr/>
                    <a:lstStyle/>
                    <a:p>
                      <a:pPr algn="l" rtl="0" fontAlgn="ctr"/>
                      <a:r>
                        <a:rPr lang="en-AU" sz="1200" u="none" strike="noStrike" dirty="0">
                          <a:effectLst/>
                        </a:rPr>
                        <a:t>Board and Management</a:t>
                      </a:r>
                      <a:endParaRPr lang="en-AU" sz="1200" b="1" i="0" u="none" strike="noStrike" dirty="0">
                        <a:solidFill>
                          <a:srgbClr val="FFFFFF"/>
                        </a:solidFill>
                        <a:effectLst/>
                        <a:latin typeface="Arial" panose="020B0604020202020204" pitchFamily="34" charset="0"/>
                      </a:endParaRPr>
                    </a:p>
                  </a:txBody>
                  <a:tcPr marL="36000" marR="36000" marT="9525" marB="0" anchor="ctr">
                    <a:solidFill>
                      <a:schemeClr val="tx1"/>
                    </a:solidFill>
                  </a:tcPr>
                </a:tc>
                <a:tc hMerge="1">
                  <a:txBody>
                    <a:bodyPr/>
                    <a:lstStyle/>
                    <a:p>
                      <a:endParaRPr lang="en-AU"/>
                    </a:p>
                  </a:txBody>
                  <a:tcPr/>
                </a:tc>
                <a:extLst>
                  <a:ext uri="{0D108BD9-81ED-4DB2-BD59-A6C34878D82A}">
                    <a16:rowId xmlns:a16="http://schemas.microsoft.com/office/drawing/2014/main" val="2792632253"/>
                  </a:ext>
                </a:extLst>
              </a:tr>
              <a:tr h="314021">
                <a:tc>
                  <a:txBody>
                    <a:bodyPr/>
                    <a:lstStyle/>
                    <a:p>
                      <a:pPr algn="l" rtl="0" fontAlgn="ctr">
                        <a:lnSpc>
                          <a:spcPct val="150000"/>
                        </a:lnSpc>
                      </a:pPr>
                      <a:r>
                        <a:rPr lang="en-AU" sz="1000" u="none" strike="noStrike" dirty="0">
                          <a:effectLst/>
                        </a:rPr>
                        <a:t>Richard Homsany</a:t>
                      </a:r>
                      <a:endParaRPr lang="en-AU" sz="1000" b="0" i="0" u="none" strike="noStrike" dirty="0">
                        <a:solidFill>
                          <a:srgbClr val="4A4A4A"/>
                        </a:solidFill>
                        <a:effectLst/>
                        <a:latin typeface="Arial" panose="020B0604020202020204" pitchFamily="34" charset="0"/>
                      </a:endParaRPr>
                    </a:p>
                  </a:txBody>
                  <a:tcPr marL="36000" marR="36000" marT="9525" marB="0"/>
                </a:tc>
                <a:tc>
                  <a:txBody>
                    <a:bodyPr/>
                    <a:lstStyle/>
                    <a:p>
                      <a:pPr algn="l" rtl="0" fontAlgn="ctr">
                        <a:lnSpc>
                          <a:spcPct val="150000"/>
                        </a:lnSpc>
                      </a:pPr>
                      <a:r>
                        <a:rPr lang="en-AU" sz="1000" u="none" strike="noStrike" dirty="0">
                          <a:effectLst/>
                        </a:rPr>
                        <a:t>Executive Chairman </a:t>
                      </a:r>
                      <a:endParaRPr lang="en-AU" sz="1000" b="0" i="0" u="none" strike="noStrike" dirty="0">
                        <a:solidFill>
                          <a:srgbClr val="4A4A4A"/>
                        </a:solidFill>
                        <a:effectLst/>
                        <a:latin typeface="Arial" panose="020B0604020202020204" pitchFamily="34" charset="0"/>
                      </a:endParaRPr>
                    </a:p>
                  </a:txBody>
                  <a:tcPr marL="36000" marR="36000" marT="9525" marB="0"/>
                </a:tc>
                <a:extLst>
                  <a:ext uri="{0D108BD9-81ED-4DB2-BD59-A6C34878D82A}">
                    <a16:rowId xmlns:a16="http://schemas.microsoft.com/office/drawing/2014/main" val="2499318652"/>
                  </a:ext>
                </a:extLst>
              </a:tr>
              <a:tr h="314021">
                <a:tc>
                  <a:txBody>
                    <a:bodyPr/>
                    <a:lstStyle/>
                    <a:p>
                      <a:pPr algn="l" rtl="0" fontAlgn="ctr">
                        <a:lnSpc>
                          <a:spcPct val="150000"/>
                        </a:lnSpc>
                      </a:pPr>
                      <a:r>
                        <a:rPr lang="en-AU" sz="1000" u="none" strike="noStrike" dirty="0">
                          <a:effectLst/>
                        </a:rPr>
                        <a:t>Michel Marier</a:t>
                      </a:r>
                      <a:endParaRPr lang="en-AU" sz="1000" b="0" i="0" u="none" strike="noStrike" dirty="0">
                        <a:solidFill>
                          <a:srgbClr val="4A4A4A"/>
                        </a:solidFill>
                        <a:effectLst/>
                        <a:latin typeface="Arial" panose="020B0604020202020204" pitchFamily="34" charset="0"/>
                      </a:endParaRPr>
                    </a:p>
                  </a:txBody>
                  <a:tcPr marL="36000" marR="36000" marT="9525" marB="0"/>
                </a:tc>
                <a:tc>
                  <a:txBody>
                    <a:bodyPr/>
                    <a:lstStyle/>
                    <a:p>
                      <a:pPr algn="l" rtl="0" fontAlgn="ctr">
                        <a:lnSpc>
                          <a:spcPct val="150000"/>
                        </a:lnSpc>
                      </a:pPr>
                      <a:r>
                        <a:rPr lang="en-AU" sz="1000" u="none" strike="noStrike" dirty="0">
                          <a:effectLst/>
                        </a:rPr>
                        <a:t>Non–Executive Director</a:t>
                      </a:r>
                      <a:endParaRPr lang="en-AU" sz="1000" b="0" i="0" u="none" strike="noStrike" dirty="0">
                        <a:solidFill>
                          <a:srgbClr val="4A4A4A"/>
                        </a:solidFill>
                        <a:effectLst/>
                        <a:latin typeface="Arial" panose="020B0604020202020204" pitchFamily="34" charset="0"/>
                      </a:endParaRPr>
                    </a:p>
                  </a:txBody>
                  <a:tcPr marL="36000" marR="36000" marT="9525" marB="0"/>
                </a:tc>
                <a:extLst>
                  <a:ext uri="{0D108BD9-81ED-4DB2-BD59-A6C34878D82A}">
                    <a16:rowId xmlns:a16="http://schemas.microsoft.com/office/drawing/2014/main" val="1187154627"/>
                  </a:ext>
                </a:extLst>
              </a:tr>
              <a:tr h="314021">
                <a:tc>
                  <a:txBody>
                    <a:bodyPr/>
                    <a:lstStyle/>
                    <a:p>
                      <a:pPr algn="l" rtl="0" fontAlgn="ctr">
                        <a:lnSpc>
                          <a:spcPct val="150000"/>
                        </a:lnSpc>
                      </a:pPr>
                      <a:r>
                        <a:rPr lang="en-AU" sz="1000" u="none" strike="noStrike" dirty="0">
                          <a:effectLst/>
                        </a:rPr>
                        <a:t>Richard Patricio</a:t>
                      </a:r>
                      <a:endParaRPr lang="en-AU" sz="1000" b="0" i="0" u="none" strike="noStrike" dirty="0">
                        <a:solidFill>
                          <a:srgbClr val="4A4A4A"/>
                        </a:solidFill>
                        <a:effectLst/>
                        <a:latin typeface="Arial" panose="020B0604020202020204" pitchFamily="34" charset="0"/>
                      </a:endParaRPr>
                    </a:p>
                  </a:txBody>
                  <a:tcPr marL="36000" marR="36000" marT="9525" marB="0"/>
                </a:tc>
                <a:tc>
                  <a:txBody>
                    <a:bodyPr/>
                    <a:lstStyle/>
                    <a:p>
                      <a:pPr algn="l" rtl="0" fontAlgn="ctr">
                        <a:lnSpc>
                          <a:spcPct val="150000"/>
                        </a:lnSpc>
                      </a:pPr>
                      <a:r>
                        <a:rPr lang="en-AU" sz="1000" u="none" strike="noStrike" dirty="0">
                          <a:effectLst/>
                        </a:rPr>
                        <a:t>Non–Executive Director</a:t>
                      </a:r>
                      <a:endParaRPr lang="en-AU" sz="1000" b="0" i="0" u="none" strike="noStrike" dirty="0">
                        <a:solidFill>
                          <a:srgbClr val="4A4A4A"/>
                        </a:solidFill>
                        <a:effectLst/>
                        <a:latin typeface="Arial" panose="020B0604020202020204" pitchFamily="34" charset="0"/>
                      </a:endParaRPr>
                    </a:p>
                  </a:txBody>
                  <a:tcPr marL="36000" marR="36000" marT="9525" marB="0"/>
                </a:tc>
                <a:extLst>
                  <a:ext uri="{0D108BD9-81ED-4DB2-BD59-A6C34878D82A}">
                    <a16:rowId xmlns:a16="http://schemas.microsoft.com/office/drawing/2014/main" val="4261411062"/>
                  </a:ext>
                </a:extLst>
              </a:tr>
              <a:tr h="314021">
                <a:tc>
                  <a:txBody>
                    <a:bodyPr/>
                    <a:lstStyle/>
                    <a:p>
                      <a:pPr algn="l" rtl="0" fontAlgn="ctr">
                        <a:lnSpc>
                          <a:spcPct val="150000"/>
                        </a:lnSpc>
                      </a:pPr>
                      <a:r>
                        <a:rPr lang="en-AU" sz="1000" u="none" strike="noStrike" dirty="0">
                          <a:effectLst/>
                        </a:rPr>
                        <a:t>Greg Shirtliff</a:t>
                      </a:r>
                      <a:endParaRPr lang="en-AU" sz="1000" b="0" i="0" u="none" strike="noStrike" dirty="0">
                        <a:solidFill>
                          <a:srgbClr val="4A4A4A"/>
                        </a:solidFill>
                        <a:effectLst/>
                        <a:latin typeface="Arial" panose="020B0604020202020204" pitchFamily="34" charset="0"/>
                      </a:endParaRPr>
                    </a:p>
                  </a:txBody>
                  <a:tcPr marL="36000" marR="36000" marT="9525" marB="0"/>
                </a:tc>
                <a:tc>
                  <a:txBody>
                    <a:bodyPr/>
                    <a:lstStyle/>
                    <a:p>
                      <a:pPr algn="l" rtl="0" fontAlgn="ctr">
                        <a:lnSpc>
                          <a:spcPct val="150000"/>
                        </a:lnSpc>
                      </a:pPr>
                      <a:r>
                        <a:rPr lang="en-AU" sz="1000" u="none" strike="noStrike" dirty="0">
                          <a:effectLst/>
                        </a:rPr>
                        <a:t>Technical and Geology Manager</a:t>
                      </a:r>
                      <a:endParaRPr lang="en-AU" sz="1000" b="0" i="0" u="none" strike="noStrike" dirty="0">
                        <a:solidFill>
                          <a:srgbClr val="4A4A4A"/>
                        </a:solidFill>
                        <a:effectLst/>
                        <a:latin typeface="Arial" panose="020B0604020202020204" pitchFamily="34" charset="0"/>
                      </a:endParaRPr>
                    </a:p>
                  </a:txBody>
                  <a:tcPr marL="36000" marR="36000" marT="9525" marB="0"/>
                </a:tc>
                <a:extLst>
                  <a:ext uri="{0D108BD9-81ED-4DB2-BD59-A6C34878D82A}">
                    <a16:rowId xmlns:a16="http://schemas.microsoft.com/office/drawing/2014/main" val="2477338226"/>
                  </a:ext>
                </a:extLst>
              </a:tr>
            </a:tbl>
          </a:graphicData>
        </a:graphic>
      </p:graphicFrame>
      <p:graphicFrame>
        <p:nvGraphicFramePr>
          <p:cNvPr id="11" name="Chart 10"/>
          <p:cNvGraphicFramePr>
            <a:graphicFrameLocks/>
          </p:cNvGraphicFramePr>
          <p:nvPr>
            <p:extLst>
              <p:ext uri="{D42A27DB-BD31-4B8C-83A1-F6EECF244321}">
                <p14:modId xmlns:p14="http://schemas.microsoft.com/office/powerpoint/2010/main" val="1014976585"/>
              </p:ext>
            </p:extLst>
          </p:nvPr>
        </p:nvGraphicFramePr>
        <p:xfrm>
          <a:off x="4485886" y="4106291"/>
          <a:ext cx="4409267" cy="2644765"/>
        </p:xfrm>
        <a:graphic>
          <a:graphicData uri="http://schemas.openxmlformats.org/drawingml/2006/chart">
            <c:chart xmlns:c="http://schemas.openxmlformats.org/drawingml/2006/chart" xmlns:r="http://schemas.openxmlformats.org/officeDocument/2006/relationships" r:id="rId2"/>
          </a:graphicData>
        </a:graphic>
      </p:graphicFrame>
      <p:sp>
        <p:nvSpPr>
          <p:cNvPr id="2" name="Rectangle 1"/>
          <p:cNvSpPr/>
          <p:nvPr/>
        </p:nvSpPr>
        <p:spPr>
          <a:xfrm>
            <a:off x="5025917" y="5101734"/>
            <a:ext cx="1584176" cy="415498"/>
          </a:xfrm>
          <a:prstGeom prst="rect">
            <a:avLst/>
          </a:prstGeom>
        </p:spPr>
        <p:txBody>
          <a:bodyPr wrap="square">
            <a:spAutoFit/>
          </a:bodyPr>
          <a:lstStyle/>
          <a:p>
            <a:pPr algn="ctr">
              <a:defRPr sz="1862" b="0" i="0" u="none" strike="noStrike" kern="1200" spc="0" baseline="0">
                <a:solidFill>
                  <a:prstClr val="black">
                    <a:lumMod val="65000"/>
                    <a:lumOff val="35000"/>
                  </a:prstClr>
                </a:solidFill>
                <a:latin typeface="+mn-lt"/>
                <a:ea typeface="+mn-ea"/>
                <a:cs typeface="+mn-cs"/>
              </a:defRPr>
            </a:pPr>
            <a:r>
              <a:rPr lang="en-US" sz="1000" b="1" dirty="0">
                <a:latin typeface="Arial" panose="020B0604020202020204" pitchFamily="34" charset="0"/>
                <a:cs typeface="Arial" panose="020B0604020202020204" pitchFamily="34" charset="0"/>
              </a:rPr>
              <a:t># Shareholders:</a:t>
            </a:r>
          </a:p>
          <a:p>
            <a:pPr algn="ctr">
              <a:defRPr sz="1862" b="0" i="0" u="none" strike="noStrike" kern="1200" spc="0" baseline="0">
                <a:solidFill>
                  <a:prstClr val="black">
                    <a:lumMod val="65000"/>
                    <a:lumOff val="35000"/>
                  </a:prstClr>
                </a:solidFill>
                <a:latin typeface="+mn-lt"/>
                <a:ea typeface="+mn-ea"/>
                <a:cs typeface="+mn-cs"/>
              </a:defRPr>
            </a:pPr>
            <a:r>
              <a:rPr lang="en-US" sz="1000" b="1" dirty="0">
                <a:latin typeface="Arial" panose="020B0604020202020204" pitchFamily="34" charset="0"/>
                <a:cs typeface="Arial" panose="020B0604020202020204" pitchFamily="34" charset="0"/>
              </a:rPr>
              <a:t>~9,000*</a:t>
            </a:r>
          </a:p>
        </p:txBody>
      </p:sp>
      <p:pic>
        <p:nvPicPr>
          <p:cNvPr id="12" name="Picture 11"/>
          <p:cNvPicPr>
            <a:picLocks noChangeAspect="1"/>
          </p:cNvPicPr>
          <p:nvPr/>
        </p:nvPicPr>
        <p:blipFill>
          <a:blip r:embed="rId3"/>
          <a:stretch>
            <a:fillRect/>
          </a:stretch>
        </p:blipFill>
        <p:spPr>
          <a:xfrm>
            <a:off x="4440120" y="1412776"/>
            <a:ext cx="4455033" cy="2387421"/>
          </a:xfrm>
          <a:prstGeom prst="rect">
            <a:avLst/>
          </a:prstGeom>
        </p:spPr>
      </p:pic>
      <p:sp>
        <p:nvSpPr>
          <p:cNvPr id="3" name="TextBox 2"/>
          <p:cNvSpPr txBox="1"/>
          <p:nvPr/>
        </p:nvSpPr>
        <p:spPr>
          <a:xfrm>
            <a:off x="250815" y="6453336"/>
            <a:ext cx="2355810" cy="215444"/>
          </a:xfrm>
          <a:prstGeom prst="rect">
            <a:avLst/>
          </a:prstGeom>
          <a:noFill/>
        </p:spPr>
        <p:txBody>
          <a:bodyPr wrap="square" rtlCol="0">
            <a:spAutoFit/>
          </a:bodyPr>
          <a:lstStyle/>
          <a:p>
            <a:r>
              <a:rPr lang="en-AU" sz="800" dirty="0"/>
              <a:t>*As at 19 September 2019</a:t>
            </a:r>
          </a:p>
        </p:txBody>
      </p:sp>
    </p:spTree>
    <p:extLst>
      <p:ext uri="{BB962C8B-B14F-4D97-AF65-F5344CB8AC3E}">
        <p14:creationId xmlns:p14="http://schemas.microsoft.com/office/powerpoint/2010/main" val="2163850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EA3B86A-D8D9-41B4-AC9E-71B6F5E22BD6}" type="slidenum">
              <a:rPr lang="en-AU" smtClean="0"/>
              <a:t>6</a:t>
            </a:fld>
            <a:endParaRPr lang="en-AU" dirty="0"/>
          </a:p>
        </p:txBody>
      </p:sp>
      <p:sp>
        <p:nvSpPr>
          <p:cNvPr id="6" name="Title 1">
            <a:extLst>
              <a:ext uri="{FF2B5EF4-FFF2-40B4-BE49-F238E27FC236}">
                <a16:creationId xmlns:a16="http://schemas.microsoft.com/office/drawing/2014/main" id="{8259CF65-B5B0-40D0-AD2D-2CD8D936AB6F}"/>
              </a:ext>
            </a:extLst>
          </p:cNvPr>
          <p:cNvSpPr txBox="1">
            <a:spLocks/>
          </p:cNvSpPr>
          <p:nvPr/>
        </p:nvSpPr>
        <p:spPr>
          <a:xfrm>
            <a:off x="251520" y="404664"/>
            <a:ext cx="7289104" cy="490066"/>
          </a:xfrm>
          <a:prstGeom prst="rect">
            <a:avLst/>
          </a:prstGeom>
        </p:spPr>
        <p:txBody>
          <a:bodyPr vert="horz" lIns="91440" tIns="45720" rIns="91440" bIns="45720" rtlCol="0" anchor="ctr" anchorCtr="0">
            <a:noAutofit/>
          </a:bodyPr>
          <a:lstStyle>
            <a:lvl1pPr algn="l" defTabSz="914400" rtl="0" eaLnBrk="1" latinLnBrk="0" hangingPunct="1">
              <a:spcBef>
                <a:spcPct val="0"/>
              </a:spcBef>
              <a:buNone/>
              <a:defRPr sz="2000" b="1" kern="1200" cap="all" spc="200" baseline="0">
                <a:solidFill>
                  <a:schemeClr val="bg1"/>
                </a:solidFill>
                <a:latin typeface="+mn-lt"/>
                <a:ea typeface="+mj-ea"/>
                <a:cs typeface="+mj-cs"/>
              </a:defRPr>
            </a:lvl1pPr>
          </a:lstStyle>
          <a:p>
            <a:r>
              <a:rPr lang="en-AU" dirty="0"/>
              <a:t>Premium land position  </a:t>
            </a:r>
          </a:p>
        </p:txBody>
      </p:sp>
      <p:pic>
        <p:nvPicPr>
          <p:cNvPr id="5" name="Picture 4">
            <a:extLst>
              <a:ext uri="{FF2B5EF4-FFF2-40B4-BE49-F238E27FC236}">
                <a16:creationId xmlns:a16="http://schemas.microsoft.com/office/drawing/2014/main" id="{C7D65E18-39D7-4467-81A7-0D1CEB4AF1B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2725" y="1493953"/>
            <a:ext cx="3513821" cy="4815367"/>
          </a:xfrm>
          <a:prstGeom prst="rect">
            <a:avLst/>
          </a:prstGeom>
          <a:ln w="12700">
            <a:solidFill>
              <a:srgbClr val="000000"/>
            </a:solidFill>
          </a:ln>
          <a:effectLst/>
        </p:spPr>
      </p:pic>
      <p:sp>
        <p:nvSpPr>
          <p:cNvPr id="11" name="Rectangle 10">
            <a:extLst>
              <a:ext uri="{FF2B5EF4-FFF2-40B4-BE49-F238E27FC236}">
                <a16:creationId xmlns:a16="http://schemas.microsoft.com/office/drawing/2014/main" id="{9B3B3F81-B666-4106-A3F3-0F9A1A2E80BE}"/>
              </a:ext>
            </a:extLst>
          </p:cNvPr>
          <p:cNvSpPr/>
          <p:nvPr/>
        </p:nvSpPr>
        <p:spPr>
          <a:xfrm>
            <a:off x="251520" y="1412776"/>
            <a:ext cx="4392488" cy="4601260"/>
          </a:xfrm>
          <a:prstGeom prst="rect">
            <a:avLst/>
          </a:prstGeom>
        </p:spPr>
        <p:txBody>
          <a:bodyPr wrap="square">
            <a:spAutoFit/>
          </a:bodyPr>
          <a:lstStyle/>
          <a:p>
            <a:pPr marL="171450" indent="-171450">
              <a:spcBef>
                <a:spcPts val="600"/>
              </a:spcBef>
              <a:spcAft>
                <a:spcPts val="600"/>
              </a:spcAft>
              <a:buFont typeface="Wingdings" panose="05000000000000000000" pitchFamily="2" charset="2"/>
              <a:buChar char="§"/>
            </a:pPr>
            <a:r>
              <a:rPr lang="en-AU" sz="1200" dirty="0">
                <a:latin typeface="Arial" panose="020B0604020202020204" pitchFamily="34" charset="0"/>
                <a:cs typeface="Arial" panose="020B0604020202020204" pitchFamily="34" charset="0"/>
              </a:rPr>
              <a:t>Toro’s Yandal Gold Project is located circa 20km from Echo Resources’ 3Moz Bronzewing Mine.</a:t>
            </a:r>
          </a:p>
          <a:p>
            <a:pPr marL="171450" indent="-171450">
              <a:spcBef>
                <a:spcPts val="600"/>
              </a:spcBef>
              <a:spcAft>
                <a:spcPts val="600"/>
              </a:spcAft>
              <a:buFont typeface="Wingdings" panose="05000000000000000000" pitchFamily="2" charset="2"/>
              <a:buChar char="§"/>
            </a:pPr>
            <a:r>
              <a:rPr lang="en-AU" sz="1200" dirty="0">
                <a:latin typeface="Arial" panose="020B0604020202020204" pitchFamily="34" charset="0"/>
                <a:cs typeface="Arial" panose="020B0604020202020204" pitchFamily="34" charset="0"/>
              </a:rPr>
              <a:t>Echo Resources is currently the subject of an all cash $242.6m takeover bid from Northern Star.  </a:t>
            </a:r>
          </a:p>
          <a:p>
            <a:pPr marL="171450" indent="-171450">
              <a:spcBef>
                <a:spcPts val="600"/>
              </a:spcBef>
              <a:spcAft>
                <a:spcPts val="600"/>
              </a:spcAft>
              <a:buFont typeface="Wingdings" panose="05000000000000000000" pitchFamily="2" charset="2"/>
              <a:buChar char="§"/>
            </a:pPr>
            <a:r>
              <a:rPr lang="en-US" sz="1200" dirty="0">
                <a:latin typeface="Arial" panose="020B0604020202020204" pitchFamily="34" charset="0"/>
                <a:cs typeface="Arial" panose="020B0604020202020204" pitchFamily="34" charset="0"/>
              </a:rPr>
              <a:t>Detailed airborne magnetic and ground gravity surveys completed in 2018 revealed over 70 geophysical anomalies and structural targets. </a:t>
            </a:r>
          </a:p>
          <a:p>
            <a:pPr marL="171450" indent="-171450">
              <a:spcBef>
                <a:spcPts val="600"/>
              </a:spcBef>
              <a:spcAft>
                <a:spcPts val="600"/>
              </a:spcAft>
              <a:buFont typeface="Wingdings" panose="05000000000000000000" pitchFamily="2" charset="2"/>
              <a:buChar char="§"/>
            </a:pPr>
            <a:r>
              <a:rPr lang="en-US" sz="1200" dirty="0">
                <a:latin typeface="Arial" panose="020B0604020202020204" pitchFamily="34" charset="0"/>
                <a:cs typeface="Arial" panose="020B0604020202020204" pitchFamily="34" charset="0"/>
              </a:rPr>
              <a:t>Preliminary first-pass aircore drilling program completed in 2018/19 by Toro uncovered 6 major target areas ready to test with second phase exploration and has proven that the previously unexplored ground is prospective for gold.</a:t>
            </a:r>
          </a:p>
          <a:p>
            <a:pPr marL="171450" indent="-171450">
              <a:spcBef>
                <a:spcPts val="600"/>
              </a:spcBef>
              <a:spcAft>
                <a:spcPts val="600"/>
              </a:spcAft>
              <a:buFont typeface="Wingdings" panose="05000000000000000000" pitchFamily="2" charset="2"/>
              <a:buChar char="§"/>
            </a:pPr>
            <a:r>
              <a:rPr lang="en-AU" sz="1200" dirty="0">
                <a:latin typeface="Arial" panose="020B0604020202020204" pitchFamily="34" charset="0"/>
                <a:cs typeface="Arial" panose="020B0604020202020204" pitchFamily="34" charset="0"/>
              </a:rPr>
              <a:t>6 priority exploration targets are located within interpreted North East trending structural corridor from Bronzewing.</a:t>
            </a:r>
          </a:p>
          <a:p>
            <a:pPr marL="171450" indent="-171450">
              <a:spcBef>
                <a:spcPts val="600"/>
              </a:spcBef>
              <a:spcAft>
                <a:spcPts val="600"/>
              </a:spcAft>
              <a:buFont typeface="Wingdings" panose="05000000000000000000" pitchFamily="2" charset="2"/>
              <a:buChar char="§"/>
            </a:pPr>
            <a:r>
              <a:rPr lang="en-AU" sz="1200" dirty="0">
                <a:latin typeface="Arial" panose="020B0604020202020204" pitchFamily="34" charset="0"/>
                <a:cs typeface="Arial" panose="020B0604020202020204" pitchFamily="34" charset="0"/>
              </a:rPr>
              <a:t>Maiden 4,000m RC drilling program to commence by the end of September at the Company’s 100% owned Yandal Gold Project. </a:t>
            </a:r>
          </a:p>
          <a:p>
            <a:pPr>
              <a:spcBef>
                <a:spcPts val="600"/>
              </a:spcBef>
              <a:spcAft>
                <a:spcPts val="600"/>
              </a:spcAft>
            </a:pPr>
            <a:endParaRPr lang="en-US" sz="1200" dirty="0">
              <a:latin typeface="Arial" panose="020B0604020202020204" pitchFamily="34" charset="0"/>
              <a:cs typeface="Arial" panose="020B0604020202020204" pitchFamily="34" charset="0"/>
            </a:endParaRPr>
          </a:p>
          <a:p>
            <a:pPr marL="10860">
              <a:buClr>
                <a:srgbClr val="65A015"/>
              </a:buClr>
              <a:buSzPct val="120000"/>
              <a:tabLst>
                <a:tab pos="195476" algn="l"/>
              </a:tabLst>
            </a:pPr>
            <a:r>
              <a:rPr lang="en-US" sz="1200" spc="-21" dirty="0">
                <a:latin typeface="+mj-lt"/>
                <a:cs typeface="Arial"/>
              </a:rPr>
              <a:t> </a:t>
            </a:r>
            <a:endParaRPr lang="en-AU" sz="1200" dirty="0">
              <a:latin typeface="+mj-lt"/>
            </a:endParaRPr>
          </a:p>
          <a:p>
            <a:pPr marL="171450" indent="-171450">
              <a:buFont typeface="Arial" panose="020B0604020202020204" pitchFamily="34" charset="0"/>
              <a:buChar char="•"/>
            </a:pPr>
            <a:endParaRPr lang="en-AU" sz="1200" dirty="0">
              <a:latin typeface="+mj-lt"/>
            </a:endParaRPr>
          </a:p>
        </p:txBody>
      </p:sp>
    </p:spTree>
    <p:extLst>
      <p:ext uri="{BB962C8B-B14F-4D97-AF65-F5344CB8AC3E}">
        <p14:creationId xmlns:p14="http://schemas.microsoft.com/office/powerpoint/2010/main" val="1836505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EA3B86A-D8D9-41B4-AC9E-71B6F5E22BD6}" type="slidenum">
              <a:rPr lang="en-AU" smtClean="0"/>
              <a:t>7</a:t>
            </a:fld>
            <a:endParaRPr lang="en-AU" dirty="0"/>
          </a:p>
        </p:txBody>
      </p:sp>
      <p:sp>
        <p:nvSpPr>
          <p:cNvPr id="12" name="Title 1">
            <a:extLst>
              <a:ext uri="{FF2B5EF4-FFF2-40B4-BE49-F238E27FC236}">
                <a16:creationId xmlns:a16="http://schemas.microsoft.com/office/drawing/2014/main" id="{3D6F2262-13F0-4E33-9FE1-C813065040C4}"/>
              </a:ext>
            </a:extLst>
          </p:cNvPr>
          <p:cNvSpPr>
            <a:spLocks noGrp="1"/>
          </p:cNvSpPr>
          <p:nvPr>
            <p:ph type="title"/>
          </p:nvPr>
        </p:nvSpPr>
        <p:spPr>
          <a:xfrm>
            <a:off x="251520" y="238340"/>
            <a:ext cx="6902297" cy="526364"/>
          </a:xfrm>
        </p:spPr>
        <p:txBody>
          <a:bodyPr/>
          <a:lstStyle/>
          <a:p>
            <a:br>
              <a:rPr lang="en-US" dirty="0"/>
            </a:br>
            <a:r>
              <a:rPr lang="en-US" dirty="0"/>
              <a:t>GOLD drill program imminent </a:t>
            </a:r>
          </a:p>
        </p:txBody>
      </p:sp>
      <p:sp>
        <p:nvSpPr>
          <p:cNvPr id="25" name="Rectangle 24">
            <a:extLst>
              <a:ext uri="{FF2B5EF4-FFF2-40B4-BE49-F238E27FC236}">
                <a16:creationId xmlns:a16="http://schemas.microsoft.com/office/drawing/2014/main" id="{9ADD6AA6-EBAB-4306-8BDD-8EF118E4C85D}"/>
              </a:ext>
            </a:extLst>
          </p:cNvPr>
          <p:cNvSpPr/>
          <p:nvPr/>
        </p:nvSpPr>
        <p:spPr>
          <a:xfrm>
            <a:off x="229226" y="1412776"/>
            <a:ext cx="3015486" cy="458587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7800" indent="-171450">
              <a:spcBef>
                <a:spcPts val="600"/>
              </a:spcBef>
              <a:spcAft>
                <a:spcPts val="600"/>
              </a:spcAft>
              <a:buSzPct val="100000"/>
              <a:buFont typeface="Wingdings" panose="05000000000000000000" pitchFamily="2" charset="2"/>
              <a:buChar char="§"/>
            </a:pPr>
            <a:r>
              <a:rPr lang="en-AU" sz="1200" dirty="0">
                <a:solidFill>
                  <a:srgbClr val="252E35"/>
                </a:solidFill>
                <a:latin typeface="Arial" panose="020B0604020202020204" pitchFamily="34" charset="0"/>
                <a:cs typeface="Arial" panose="020B0604020202020204" pitchFamily="34" charset="0"/>
              </a:rPr>
              <a:t>4,000m RC drilling program to commence by the end of September at the Company’s 100% owned Yandal Gold Project.</a:t>
            </a:r>
          </a:p>
          <a:p>
            <a:pPr marL="177800" indent="-171450">
              <a:spcBef>
                <a:spcPts val="600"/>
              </a:spcBef>
              <a:spcAft>
                <a:spcPts val="600"/>
              </a:spcAft>
              <a:buSzPct val="100000"/>
              <a:buFont typeface="Wingdings" panose="05000000000000000000" pitchFamily="2" charset="2"/>
              <a:buChar char="§"/>
            </a:pPr>
            <a:r>
              <a:rPr lang="en-US" sz="1200" dirty="0">
                <a:solidFill>
                  <a:srgbClr val="252E35"/>
                </a:solidFill>
                <a:latin typeface="Arial" panose="020B0604020202020204" pitchFamily="34" charset="0"/>
                <a:cs typeface="Arial" panose="020B0604020202020204" pitchFamily="34" charset="0"/>
              </a:rPr>
              <a:t>6 prospective target areas with 3 large km scale gold anomalies identified by first pass aircore drilling in 2018.</a:t>
            </a:r>
          </a:p>
          <a:p>
            <a:pPr marL="177800" indent="-171450">
              <a:spcBef>
                <a:spcPts val="600"/>
              </a:spcBef>
              <a:spcAft>
                <a:spcPts val="600"/>
              </a:spcAft>
              <a:buSzPct val="100000"/>
              <a:buFont typeface="Wingdings" panose="05000000000000000000" pitchFamily="2" charset="2"/>
              <a:buChar char="§"/>
            </a:pPr>
            <a:r>
              <a:rPr lang="en-US" sz="1200" dirty="0">
                <a:solidFill>
                  <a:srgbClr val="252E35"/>
                </a:solidFill>
                <a:latin typeface="Arial" panose="020B0604020202020204" pitchFamily="34" charset="0"/>
                <a:cs typeface="Arial" panose="020B0604020202020204" pitchFamily="34" charset="0"/>
              </a:rPr>
              <a:t>The northern extent of the project has favourable geology close to the surface and has been previously explored but the historical exploration has been limited in its extent and method.</a:t>
            </a:r>
          </a:p>
          <a:p>
            <a:pPr marL="177800" indent="-171450">
              <a:spcBef>
                <a:spcPts val="600"/>
              </a:spcBef>
              <a:spcAft>
                <a:spcPts val="600"/>
              </a:spcAft>
              <a:buSzPct val="100000"/>
              <a:buFont typeface="Wingdings" panose="05000000000000000000" pitchFamily="2" charset="2"/>
              <a:buChar char="§"/>
            </a:pPr>
            <a:r>
              <a:rPr lang="en-US" sz="1200" dirty="0">
                <a:latin typeface="Arial" panose="020B0604020202020204" pitchFamily="34" charset="0"/>
                <a:cs typeface="Arial" panose="020B0604020202020204" pitchFamily="34" charset="0"/>
              </a:rPr>
              <a:t>Despite producing 6 target areas, first-pass aircore drilling has only tested a small proportion of the Project – many more potential targets to uncover.</a:t>
            </a:r>
          </a:p>
          <a:p>
            <a:pPr marL="177800" indent="-171450">
              <a:spcBef>
                <a:spcPts val="600"/>
              </a:spcBef>
              <a:spcAft>
                <a:spcPts val="600"/>
              </a:spcAft>
              <a:buSzPct val="100000"/>
              <a:buFont typeface="Wingdings" panose="05000000000000000000" pitchFamily="2" charset="2"/>
              <a:buChar char="§"/>
            </a:pPr>
            <a:r>
              <a:rPr lang="en-US" sz="1200" dirty="0">
                <a:latin typeface="Arial" panose="020B0604020202020204" pitchFamily="34" charset="0"/>
                <a:cs typeface="Arial" panose="020B0604020202020204" pitchFamily="34" charset="0"/>
              </a:rPr>
              <a:t>The structurally controlled, basement penetrating and project scale paleochannel system is an obvious target for structurally controlled mineralisation.</a:t>
            </a:r>
          </a:p>
        </p:txBody>
      </p:sp>
      <p:pic>
        <p:nvPicPr>
          <p:cNvPr id="3" name="Picture 2">
            <a:extLst>
              <a:ext uri="{FF2B5EF4-FFF2-40B4-BE49-F238E27FC236}">
                <a16:creationId xmlns:a16="http://schemas.microsoft.com/office/drawing/2014/main" id="{343ED77F-DDBD-437F-9D1E-BFB9D1EF01A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47293" y="1500709"/>
            <a:ext cx="2872857" cy="4104456"/>
          </a:xfrm>
          <a:prstGeom prst="rect">
            <a:avLst/>
          </a:prstGeom>
          <a:ln w="12700">
            <a:solidFill>
              <a:srgbClr val="000000"/>
            </a:solidFill>
          </a:ln>
        </p:spPr>
      </p:pic>
      <p:pic>
        <p:nvPicPr>
          <p:cNvPr id="6" name="Picture 5">
            <a:extLst>
              <a:ext uri="{FF2B5EF4-FFF2-40B4-BE49-F238E27FC236}">
                <a16:creationId xmlns:a16="http://schemas.microsoft.com/office/drawing/2014/main" id="{BB9C6DA1-AEC3-45AA-972E-A43E2F7E05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4864" y="1484313"/>
            <a:ext cx="2513280" cy="4116754"/>
          </a:xfrm>
          <a:prstGeom prst="rect">
            <a:avLst/>
          </a:prstGeom>
        </p:spPr>
      </p:pic>
    </p:spTree>
    <p:extLst>
      <p:ext uri="{BB962C8B-B14F-4D97-AF65-F5344CB8AC3E}">
        <p14:creationId xmlns:p14="http://schemas.microsoft.com/office/powerpoint/2010/main" val="2984831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298190" y="5671575"/>
            <a:ext cx="370384" cy="365125"/>
          </a:xfrm>
        </p:spPr>
        <p:txBody>
          <a:bodyPr/>
          <a:lstStyle/>
          <a:p>
            <a:fld id="{CEA3B86A-D8D9-41B4-AC9E-71B6F5E22BD6}" type="slidenum">
              <a:rPr lang="en-AU" smtClean="0"/>
              <a:t>8</a:t>
            </a:fld>
            <a:endParaRPr lang="en-AU" dirty="0"/>
          </a:p>
        </p:txBody>
      </p:sp>
      <p:sp>
        <p:nvSpPr>
          <p:cNvPr id="6" name="object 3">
            <a:extLst>
              <a:ext uri="{FF2B5EF4-FFF2-40B4-BE49-F238E27FC236}">
                <a16:creationId xmlns:a16="http://schemas.microsoft.com/office/drawing/2014/main" id="{3E78F6D4-49DC-4E02-8AEB-934B4F866FBD}"/>
              </a:ext>
            </a:extLst>
          </p:cNvPr>
          <p:cNvSpPr txBox="1"/>
          <p:nvPr/>
        </p:nvSpPr>
        <p:spPr>
          <a:xfrm>
            <a:off x="323528" y="1499188"/>
            <a:ext cx="1378585" cy="464820"/>
          </a:xfrm>
          <a:prstGeom prst="rect">
            <a:avLst/>
          </a:prstGeom>
          <a:solidFill>
            <a:srgbClr val="38B249"/>
          </a:solidFill>
        </p:spPr>
        <p:txBody>
          <a:bodyPr vert="horz" wrap="square" lIns="0" tIns="128270" rIns="0" bIns="0" rtlCol="0">
            <a:spAutoFit/>
          </a:bodyPr>
          <a:lstStyle/>
          <a:p>
            <a:pPr marL="264795">
              <a:lnSpc>
                <a:spcPct val="100000"/>
              </a:lnSpc>
              <a:spcBef>
                <a:spcPts val="1010"/>
              </a:spcBef>
            </a:pPr>
            <a:r>
              <a:rPr sz="1300" b="1" dirty="0">
                <a:solidFill>
                  <a:srgbClr val="FFFFFF"/>
                </a:solidFill>
                <a:latin typeface="Arial"/>
                <a:cs typeface="Arial"/>
              </a:rPr>
              <a:t>Resources</a:t>
            </a:r>
            <a:endParaRPr sz="1300" dirty="0">
              <a:latin typeface="Arial"/>
              <a:cs typeface="Arial"/>
            </a:endParaRPr>
          </a:p>
        </p:txBody>
      </p:sp>
      <p:sp>
        <p:nvSpPr>
          <p:cNvPr id="7" name="object 4">
            <a:extLst>
              <a:ext uri="{FF2B5EF4-FFF2-40B4-BE49-F238E27FC236}">
                <a16:creationId xmlns:a16="http://schemas.microsoft.com/office/drawing/2014/main" id="{2C73312C-BC94-42AA-A26B-F192DB5D8546}"/>
              </a:ext>
            </a:extLst>
          </p:cNvPr>
          <p:cNvSpPr txBox="1"/>
          <p:nvPr/>
        </p:nvSpPr>
        <p:spPr>
          <a:xfrm>
            <a:off x="330386" y="2269646"/>
            <a:ext cx="1378585" cy="464184"/>
          </a:xfrm>
          <a:prstGeom prst="rect">
            <a:avLst/>
          </a:prstGeom>
          <a:solidFill>
            <a:srgbClr val="38B249"/>
          </a:solidFill>
        </p:spPr>
        <p:txBody>
          <a:bodyPr vert="horz" wrap="square" lIns="0" tIns="128270" rIns="0" bIns="0" rtlCol="0">
            <a:spAutoFit/>
          </a:bodyPr>
          <a:lstStyle/>
          <a:p>
            <a:pPr marL="283845">
              <a:lnSpc>
                <a:spcPct val="100000"/>
              </a:lnSpc>
              <a:spcBef>
                <a:spcPts val="1010"/>
              </a:spcBef>
            </a:pPr>
            <a:r>
              <a:rPr sz="1300" b="1" dirty="0">
                <a:solidFill>
                  <a:srgbClr val="FFFFFF"/>
                </a:solidFill>
                <a:latin typeface="Arial"/>
                <a:cs typeface="Arial"/>
              </a:rPr>
              <a:t>Approvals</a:t>
            </a:r>
            <a:endParaRPr sz="1300" dirty="0">
              <a:latin typeface="Arial"/>
              <a:cs typeface="Arial"/>
            </a:endParaRPr>
          </a:p>
        </p:txBody>
      </p:sp>
      <p:sp>
        <p:nvSpPr>
          <p:cNvPr id="8" name="object 5">
            <a:extLst>
              <a:ext uri="{FF2B5EF4-FFF2-40B4-BE49-F238E27FC236}">
                <a16:creationId xmlns:a16="http://schemas.microsoft.com/office/drawing/2014/main" id="{ECA719DE-6CA3-4FDD-B095-0877926DF85E}"/>
              </a:ext>
            </a:extLst>
          </p:cNvPr>
          <p:cNvSpPr txBox="1"/>
          <p:nvPr/>
        </p:nvSpPr>
        <p:spPr>
          <a:xfrm>
            <a:off x="1958106" y="1484784"/>
            <a:ext cx="2854968" cy="566822"/>
          </a:xfrm>
          <a:prstGeom prst="rect">
            <a:avLst/>
          </a:prstGeom>
        </p:spPr>
        <p:txBody>
          <a:bodyPr vert="horz" wrap="square" lIns="0" tIns="12700" rIns="0" bIns="0" rtlCol="0">
            <a:spAutoFit/>
          </a:bodyPr>
          <a:lstStyle/>
          <a:p>
            <a:pPr marL="184150" marR="5080" indent="-171450">
              <a:lnSpc>
                <a:spcPct val="100000"/>
              </a:lnSpc>
              <a:spcBef>
                <a:spcPts val="100"/>
              </a:spcBef>
              <a:buSzPct val="100000"/>
              <a:buFont typeface="Wingdings" panose="05000000000000000000" pitchFamily="2" charset="2"/>
              <a:buChar char="§"/>
              <a:tabLst>
                <a:tab pos="184150" algn="l"/>
              </a:tabLst>
            </a:pPr>
            <a:r>
              <a:rPr sz="1200" spc="-5" dirty="0">
                <a:latin typeface="Arial"/>
                <a:cs typeface="Arial"/>
              </a:rPr>
              <a:t>84Mlb in regional resources, 96% of  permitted resources in </a:t>
            </a:r>
            <a:r>
              <a:rPr sz="1200" dirty="0">
                <a:latin typeface="Arial"/>
                <a:cs typeface="Arial"/>
              </a:rPr>
              <a:t>M&amp;I status  </a:t>
            </a:r>
            <a:r>
              <a:rPr sz="1200" spc="-5" dirty="0">
                <a:latin typeface="Arial"/>
                <a:cs typeface="Arial"/>
              </a:rPr>
              <a:t>support long life</a:t>
            </a:r>
            <a:r>
              <a:rPr sz="1200" spc="-30" dirty="0">
                <a:latin typeface="Arial"/>
                <a:cs typeface="Arial"/>
              </a:rPr>
              <a:t> </a:t>
            </a:r>
            <a:r>
              <a:rPr sz="1200" spc="-10" dirty="0">
                <a:latin typeface="Arial"/>
                <a:cs typeface="Arial"/>
              </a:rPr>
              <a:t>operations</a:t>
            </a:r>
            <a:r>
              <a:rPr lang="en-AU" sz="1200" spc="-10" dirty="0">
                <a:latin typeface="Arial"/>
                <a:cs typeface="Arial"/>
              </a:rPr>
              <a:t>.</a:t>
            </a:r>
            <a:endParaRPr sz="1200" dirty="0">
              <a:latin typeface="Arial"/>
              <a:cs typeface="Arial"/>
            </a:endParaRPr>
          </a:p>
        </p:txBody>
      </p:sp>
      <p:sp>
        <p:nvSpPr>
          <p:cNvPr id="9" name="object 6">
            <a:extLst>
              <a:ext uri="{FF2B5EF4-FFF2-40B4-BE49-F238E27FC236}">
                <a16:creationId xmlns:a16="http://schemas.microsoft.com/office/drawing/2014/main" id="{30CB2D6A-1464-47A2-AC6B-076370610D68}"/>
              </a:ext>
            </a:extLst>
          </p:cNvPr>
          <p:cNvSpPr txBox="1"/>
          <p:nvPr/>
        </p:nvSpPr>
        <p:spPr>
          <a:xfrm>
            <a:off x="334196" y="3039468"/>
            <a:ext cx="1378585" cy="546100"/>
          </a:xfrm>
          <a:prstGeom prst="rect">
            <a:avLst/>
          </a:prstGeom>
          <a:solidFill>
            <a:srgbClr val="38B249"/>
          </a:solidFill>
        </p:spPr>
        <p:txBody>
          <a:bodyPr vert="horz" wrap="square" lIns="0" tIns="1270" rIns="0" bIns="0" rtlCol="0">
            <a:spAutoFit/>
          </a:bodyPr>
          <a:lstStyle/>
          <a:p>
            <a:pPr>
              <a:lnSpc>
                <a:spcPct val="100000"/>
              </a:lnSpc>
              <a:spcBef>
                <a:spcPts val="10"/>
              </a:spcBef>
            </a:pPr>
            <a:endParaRPr sz="1150" dirty="0">
              <a:latin typeface="Times New Roman"/>
              <a:cs typeface="Times New Roman"/>
            </a:endParaRPr>
          </a:p>
          <a:p>
            <a:pPr marL="143510">
              <a:lnSpc>
                <a:spcPct val="100000"/>
              </a:lnSpc>
            </a:pPr>
            <a:r>
              <a:rPr sz="1300" b="1" dirty="0">
                <a:solidFill>
                  <a:srgbClr val="FFFFFF"/>
                </a:solidFill>
                <a:latin typeface="Arial"/>
                <a:cs typeface="Arial"/>
              </a:rPr>
              <a:t>Mining</a:t>
            </a:r>
            <a:r>
              <a:rPr sz="1300" b="1" spc="-10" dirty="0">
                <a:solidFill>
                  <a:srgbClr val="FFFFFF"/>
                </a:solidFill>
                <a:latin typeface="Arial"/>
                <a:cs typeface="Arial"/>
              </a:rPr>
              <a:t> </a:t>
            </a:r>
            <a:r>
              <a:rPr sz="1300" b="1" dirty="0">
                <a:solidFill>
                  <a:srgbClr val="FFFFFF"/>
                </a:solidFill>
                <a:latin typeface="Arial"/>
                <a:cs typeface="Arial"/>
              </a:rPr>
              <a:t>leases</a:t>
            </a:r>
            <a:endParaRPr sz="1300" dirty="0">
              <a:latin typeface="Arial"/>
              <a:cs typeface="Arial"/>
            </a:endParaRPr>
          </a:p>
        </p:txBody>
      </p:sp>
      <p:sp>
        <p:nvSpPr>
          <p:cNvPr id="10" name="object 7">
            <a:extLst>
              <a:ext uri="{FF2B5EF4-FFF2-40B4-BE49-F238E27FC236}">
                <a16:creationId xmlns:a16="http://schemas.microsoft.com/office/drawing/2014/main" id="{601A6F23-76C8-485D-B406-73EEB1AD36A7}"/>
              </a:ext>
            </a:extLst>
          </p:cNvPr>
          <p:cNvSpPr txBox="1"/>
          <p:nvPr/>
        </p:nvSpPr>
        <p:spPr>
          <a:xfrm>
            <a:off x="1953161" y="3213773"/>
            <a:ext cx="1044862" cy="197490"/>
          </a:xfrm>
          <a:prstGeom prst="rect">
            <a:avLst/>
          </a:prstGeom>
        </p:spPr>
        <p:txBody>
          <a:bodyPr vert="horz" wrap="square" lIns="0" tIns="12700" rIns="0" bIns="0" rtlCol="0">
            <a:spAutoFit/>
          </a:bodyPr>
          <a:lstStyle/>
          <a:p>
            <a:pPr marL="184150" indent="-171450">
              <a:lnSpc>
                <a:spcPct val="100000"/>
              </a:lnSpc>
              <a:spcBef>
                <a:spcPts val="100"/>
              </a:spcBef>
              <a:buSzPct val="100000"/>
              <a:buFont typeface="Wingdings" panose="05000000000000000000" pitchFamily="2" charset="2"/>
              <a:buChar char="§"/>
              <a:tabLst>
                <a:tab pos="184150" algn="l"/>
              </a:tabLst>
            </a:pPr>
            <a:r>
              <a:rPr sz="1200" spc="-5" dirty="0">
                <a:latin typeface="Arial"/>
                <a:cs typeface="Arial"/>
              </a:rPr>
              <a:t>All</a:t>
            </a:r>
            <a:r>
              <a:rPr sz="1200" spc="-70" dirty="0">
                <a:latin typeface="Arial"/>
                <a:cs typeface="Arial"/>
              </a:rPr>
              <a:t> </a:t>
            </a:r>
            <a:r>
              <a:rPr sz="1200" spc="-5" dirty="0">
                <a:latin typeface="Arial"/>
                <a:cs typeface="Arial"/>
              </a:rPr>
              <a:t>granted</a:t>
            </a:r>
            <a:r>
              <a:rPr lang="en-AU" sz="1200" spc="-5" dirty="0">
                <a:latin typeface="Arial"/>
                <a:cs typeface="Arial"/>
              </a:rPr>
              <a:t>.</a:t>
            </a:r>
            <a:endParaRPr sz="1200" dirty="0">
              <a:latin typeface="Arial"/>
              <a:cs typeface="Arial"/>
            </a:endParaRPr>
          </a:p>
        </p:txBody>
      </p:sp>
      <p:sp>
        <p:nvSpPr>
          <p:cNvPr id="11" name="object 8">
            <a:extLst>
              <a:ext uri="{FF2B5EF4-FFF2-40B4-BE49-F238E27FC236}">
                <a16:creationId xmlns:a16="http://schemas.microsoft.com/office/drawing/2014/main" id="{0228DBF6-C280-4F7C-873C-504322CBCF68}"/>
              </a:ext>
            </a:extLst>
          </p:cNvPr>
          <p:cNvSpPr txBox="1"/>
          <p:nvPr/>
        </p:nvSpPr>
        <p:spPr>
          <a:xfrm>
            <a:off x="330386" y="4683253"/>
            <a:ext cx="1378585" cy="516255"/>
          </a:xfrm>
          <a:prstGeom prst="rect">
            <a:avLst/>
          </a:prstGeom>
          <a:solidFill>
            <a:srgbClr val="38B249"/>
          </a:solidFill>
        </p:spPr>
        <p:txBody>
          <a:bodyPr vert="horz" wrap="square" lIns="0" tIns="153670" rIns="0" bIns="0" rtlCol="0">
            <a:spAutoFit/>
          </a:bodyPr>
          <a:lstStyle/>
          <a:p>
            <a:pPr marL="151130">
              <a:lnSpc>
                <a:spcPct val="100000"/>
              </a:lnSpc>
              <a:spcBef>
                <a:spcPts val="1210"/>
              </a:spcBef>
            </a:pPr>
            <a:r>
              <a:rPr sz="1300" b="1" dirty="0">
                <a:solidFill>
                  <a:srgbClr val="FFFFFF"/>
                </a:solidFill>
                <a:latin typeface="Arial"/>
                <a:cs typeface="Arial"/>
              </a:rPr>
              <a:t>Infrastructure</a:t>
            </a:r>
            <a:endParaRPr sz="1300" dirty="0">
              <a:latin typeface="Arial"/>
              <a:cs typeface="Arial"/>
            </a:endParaRPr>
          </a:p>
        </p:txBody>
      </p:sp>
      <p:sp>
        <p:nvSpPr>
          <p:cNvPr id="12" name="object 9">
            <a:extLst>
              <a:ext uri="{FF2B5EF4-FFF2-40B4-BE49-F238E27FC236}">
                <a16:creationId xmlns:a16="http://schemas.microsoft.com/office/drawing/2014/main" id="{1D489284-EFF5-45D8-95D5-47403A2FAAF8}"/>
              </a:ext>
            </a:extLst>
          </p:cNvPr>
          <p:cNvSpPr txBox="1"/>
          <p:nvPr/>
        </p:nvSpPr>
        <p:spPr>
          <a:xfrm>
            <a:off x="330386" y="5505144"/>
            <a:ext cx="1378585" cy="530273"/>
          </a:xfrm>
          <a:prstGeom prst="rect">
            <a:avLst/>
          </a:prstGeom>
          <a:solidFill>
            <a:srgbClr val="38B249"/>
          </a:solidFill>
        </p:spPr>
        <p:txBody>
          <a:bodyPr vert="horz" wrap="square" lIns="0" tIns="65405" rIns="0" bIns="0" rtlCol="0">
            <a:spAutoFit/>
          </a:bodyPr>
          <a:lstStyle/>
          <a:p>
            <a:pPr marL="412115" marR="167005" indent="-239395">
              <a:lnSpc>
                <a:spcPct val="100000"/>
              </a:lnSpc>
              <a:spcBef>
                <a:spcPts val="515"/>
              </a:spcBef>
            </a:pPr>
            <a:r>
              <a:rPr lang="en-AU" sz="1300" b="1" dirty="0">
                <a:solidFill>
                  <a:srgbClr val="FFFFFF"/>
                </a:solidFill>
                <a:latin typeface="Arial"/>
                <a:cs typeface="Arial"/>
              </a:rPr>
              <a:t>Vanadium</a:t>
            </a:r>
          </a:p>
          <a:p>
            <a:pPr marL="412115" marR="167005" indent="-239395">
              <a:lnSpc>
                <a:spcPct val="100000"/>
              </a:lnSpc>
              <a:spcBef>
                <a:spcPts val="515"/>
              </a:spcBef>
            </a:pPr>
            <a:r>
              <a:rPr lang="en-AU" sz="1300" b="1" dirty="0">
                <a:solidFill>
                  <a:srgbClr val="FFFFFF"/>
                </a:solidFill>
                <a:latin typeface="Arial"/>
                <a:cs typeface="Arial"/>
              </a:rPr>
              <a:t>Potential </a:t>
            </a:r>
            <a:endParaRPr sz="1300" dirty="0">
              <a:latin typeface="Arial"/>
              <a:cs typeface="Arial"/>
            </a:endParaRPr>
          </a:p>
        </p:txBody>
      </p:sp>
      <p:sp>
        <p:nvSpPr>
          <p:cNvPr id="13" name="object 10">
            <a:extLst>
              <a:ext uri="{FF2B5EF4-FFF2-40B4-BE49-F238E27FC236}">
                <a16:creationId xmlns:a16="http://schemas.microsoft.com/office/drawing/2014/main" id="{D194F19C-3F01-44F0-B7FC-D5ACFC4B4AAB}"/>
              </a:ext>
            </a:extLst>
          </p:cNvPr>
          <p:cNvSpPr txBox="1"/>
          <p:nvPr/>
        </p:nvSpPr>
        <p:spPr>
          <a:xfrm>
            <a:off x="1943661" y="4750302"/>
            <a:ext cx="2798445" cy="382156"/>
          </a:xfrm>
          <a:prstGeom prst="rect">
            <a:avLst/>
          </a:prstGeom>
        </p:spPr>
        <p:txBody>
          <a:bodyPr vert="horz" wrap="square" lIns="0" tIns="12700" rIns="0" bIns="0" rtlCol="0">
            <a:spAutoFit/>
          </a:bodyPr>
          <a:lstStyle/>
          <a:p>
            <a:pPr marL="184150" indent="-171450">
              <a:lnSpc>
                <a:spcPct val="100000"/>
              </a:lnSpc>
              <a:spcBef>
                <a:spcPts val="100"/>
              </a:spcBef>
              <a:buSzPct val="100000"/>
              <a:buFont typeface="Wingdings" panose="05000000000000000000" pitchFamily="2" charset="2"/>
              <a:buChar char="§"/>
              <a:tabLst>
                <a:tab pos="184150" algn="l"/>
              </a:tabLst>
            </a:pPr>
            <a:r>
              <a:rPr sz="1200" spc="-5" dirty="0">
                <a:latin typeface="Arial"/>
                <a:cs typeface="Arial"/>
              </a:rPr>
              <a:t>Established </a:t>
            </a:r>
            <a:r>
              <a:rPr sz="1200" spc="-10" dirty="0">
                <a:latin typeface="Arial"/>
                <a:cs typeface="Arial"/>
              </a:rPr>
              <a:t>mining </a:t>
            </a:r>
            <a:r>
              <a:rPr sz="1200" spc="-5" dirty="0">
                <a:latin typeface="Arial"/>
                <a:cs typeface="Arial"/>
              </a:rPr>
              <a:t>centre with</a:t>
            </a:r>
            <a:r>
              <a:rPr sz="1200" spc="-30" dirty="0">
                <a:latin typeface="Arial"/>
                <a:cs typeface="Arial"/>
              </a:rPr>
              <a:t> </a:t>
            </a:r>
            <a:r>
              <a:rPr sz="1200" spc="-10" dirty="0">
                <a:latin typeface="Arial"/>
                <a:cs typeface="Arial"/>
              </a:rPr>
              <a:t>access</a:t>
            </a:r>
            <a:r>
              <a:rPr lang="en-AU" sz="1200" dirty="0">
                <a:latin typeface="Arial"/>
                <a:cs typeface="Arial"/>
              </a:rPr>
              <a:t> </a:t>
            </a:r>
            <a:r>
              <a:rPr sz="1200" spc="-5" dirty="0">
                <a:latin typeface="Arial"/>
                <a:cs typeface="Arial"/>
              </a:rPr>
              <a:t>to </a:t>
            </a:r>
            <a:r>
              <a:rPr sz="1200" spc="-15" dirty="0">
                <a:latin typeface="Arial"/>
                <a:cs typeface="Arial"/>
              </a:rPr>
              <a:t>water, </a:t>
            </a:r>
            <a:r>
              <a:rPr sz="1200" spc="-5" dirty="0">
                <a:latin typeface="Arial"/>
                <a:cs typeface="Arial"/>
              </a:rPr>
              <a:t>power and</a:t>
            </a:r>
            <a:r>
              <a:rPr sz="1200" spc="-10" dirty="0">
                <a:latin typeface="Arial"/>
                <a:cs typeface="Arial"/>
              </a:rPr>
              <a:t> services</a:t>
            </a:r>
            <a:r>
              <a:rPr lang="en-AU" sz="1200" spc="-10" dirty="0">
                <a:latin typeface="Arial"/>
                <a:cs typeface="Arial"/>
              </a:rPr>
              <a:t>.</a:t>
            </a:r>
            <a:endParaRPr sz="1200" dirty="0">
              <a:latin typeface="Arial"/>
              <a:cs typeface="Arial"/>
            </a:endParaRPr>
          </a:p>
        </p:txBody>
      </p:sp>
      <p:sp>
        <p:nvSpPr>
          <p:cNvPr id="14" name="object 11">
            <a:extLst>
              <a:ext uri="{FF2B5EF4-FFF2-40B4-BE49-F238E27FC236}">
                <a16:creationId xmlns:a16="http://schemas.microsoft.com/office/drawing/2014/main" id="{A1087156-B0CD-42C4-B16D-52E7A8185C4B}"/>
              </a:ext>
            </a:extLst>
          </p:cNvPr>
          <p:cNvSpPr txBox="1"/>
          <p:nvPr/>
        </p:nvSpPr>
        <p:spPr>
          <a:xfrm>
            <a:off x="1943661" y="5671575"/>
            <a:ext cx="2366914" cy="566822"/>
          </a:xfrm>
          <a:prstGeom prst="rect">
            <a:avLst/>
          </a:prstGeom>
        </p:spPr>
        <p:txBody>
          <a:bodyPr vert="horz" wrap="square" lIns="0" tIns="12700" rIns="0" bIns="0" rtlCol="0">
            <a:spAutoFit/>
          </a:bodyPr>
          <a:lstStyle/>
          <a:p>
            <a:pPr marL="184150" indent="-171450">
              <a:lnSpc>
                <a:spcPct val="100000"/>
              </a:lnSpc>
              <a:spcBef>
                <a:spcPts val="100"/>
              </a:spcBef>
              <a:buSzPct val="100000"/>
              <a:buFont typeface="Wingdings" panose="05000000000000000000" pitchFamily="2" charset="2"/>
              <a:buChar char="§"/>
              <a:tabLst>
                <a:tab pos="184150" algn="l"/>
              </a:tabLst>
            </a:pPr>
            <a:r>
              <a:rPr lang="en-AU" sz="1200" spc="-5" dirty="0">
                <a:latin typeface="Arial"/>
                <a:cs typeface="Arial"/>
              </a:rPr>
              <a:t>Vanadium identified as a potential by-product</a:t>
            </a:r>
            <a:r>
              <a:rPr lang="en-AU" sz="1200" spc="-10" dirty="0">
                <a:latin typeface="Arial"/>
                <a:cs typeface="Arial"/>
              </a:rPr>
              <a:t>. Tests and resource estimation ongoing..</a:t>
            </a:r>
            <a:endParaRPr sz="1200" dirty="0">
              <a:latin typeface="Arial"/>
              <a:cs typeface="Arial"/>
            </a:endParaRPr>
          </a:p>
        </p:txBody>
      </p:sp>
      <p:sp>
        <p:nvSpPr>
          <p:cNvPr id="16" name="object 13">
            <a:extLst>
              <a:ext uri="{FF2B5EF4-FFF2-40B4-BE49-F238E27FC236}">
                <a16:creationId xmlns:a16="http://schemas.microsoft.com/office/drawing/2014/main" id="{6AD0BA84-7295-47C4-8394-ABAD432D59B5}"/>
              </a:ext>
            </a:extLst>
          </p:cNvPr>
          <p:cNvSpPr/>
          <p:nvPr/>
        </p:nvSpPr>
        <p:spPr>
          <a:xfrm>
            <a:off x="4747931" y="1484313"/>
            <a:ext cx="4072219" cy="4523438"/>
          </a:xfrm>
          <a:prstGeom prst="rect">
            <a:avLst/>
          </a:prstGeom>
          <a:blipFill>
            <a:blip r:embed="rId2" cstate="print"/>
            <a:stretch>
              <a:fillRect/>
            </a:stretch>
          </a:blipFill>
        </p:spPr>
        <p:txBody>
          <a:bodyPr wrap="square" lIns="0" tIns="0" rIns="0" bIns="0" rtlCol="0"/>
          <a:lstStyle/>
          <a:p>
            <a:endParaRPr dirty="0"/>
          </a:p>
        </p:txBody>
      </p:sp>
      <p:sp>
        <p:nvSpPr>
          <p:cNvPr id="17" name="object 14">
            <a:extLst>
              <a:ext uri="{FF2B5EF4-FFF2-40B4-BE49-F238E27FC236}">
                <a16:creationId xmlns:a16="http://schemas.microsoft.com/office/drawing/2014/main" id="{001A2A10-56D4-48E9-9A7A-791D1ED2B6A0}"/>
              </a:ext>
            </a:extLst>
          </p:cNvPr>
          <p:cNvSpPr txBox="1"/>
          <p:nvPr/>
        </p:nvSpPr>
        <p:spPr>
          <a:xfrm>
            <a:off x="323528" y="3891206"/>
            <a:ext cx="1378585" cy="486409"/>
          </a:xfrm>
          <a:prstGeom prst="rect">
            <a:avLst/>
          </a:prstGeom>
          <a:solidFill>
            <a:srgbClr val="38B249"/>
          </a:solidFill>
        </p:spPr>
        <p:txBody>
          <a:bodyPr vert="horz" wrap="square" lIns="0" tIns="139700" rIns="0" bIns="0" rtlCol="0">
            <a:spAutoFit/>
          </a:bodyPr>
          <a:lstStyle/>
          <a:p>
            <a:pPr marL="421640">
              <a:lnSpc>
                <a:spcPct val="100000"/>
              </a:lnSpc>
              <a:spcBef>
                <a:spcPts val="1100"/>
              </a:spcBef>
            </a:pPr>
            <a:r>
              <a:rPr sz="1300" b="1" dirty="0">
                <a:solidFill>
                  <a:srgbClr val="FFFFFF"/>
                </a:solidFill>
                <a:latin typeface="Arial"/>
                <a:cs typeface="Arial"/>
              </a:rPr>
              <a:t>Mining</a:t>
            </a:r>
            <a:endParaRPr sz="1300" dirty="0">
              <a:latin typeface="Arial"/>
              <a:cs typeface="Arial"/>
            </a:endParaRPr>
          </a:p>
        </p:txBody>
      </p:sp>
      <p:sp>
        <p:nvSpPr>
          <p:cNvPr id="19" name="object 15">
            <a:extLst>
              <a:ext uri="{FF2B5EF4-FFF2-40B4-BE49-F238E27FC236}">
                <a16:creationId xmlns:a16="http://schemas.microsoft.com/office/drawing/2014/main" id="{93A5CE4D-49D3-45B7-9549-8F3F211B2B94}"/>
              </a:ext>
            </a:extLst>
          </p:cNvPr>
          <p:cNvSpPr txBox="1"/>
          <p:nvPr/>
        </p:nvSpPr>
        <p:spPr>
          <a:xfrm>
            <a:off x="1953161" y="3943332"/>
            <a:ext cx="2851588" cy="382156"/>
          </a:xfrm>
          <a:prstGeom prst="rect">
            <a:avLst/>
          </a:prstGeom>
        </p:spPr>
        <p:txBody>
          <a:bodyPr vert="horz" wrap="square" lIns="0" tIns="12700" rIns="0" bIns="0" rtlCol="0">
            <a:spAutoFit/>
          </a:bodyPr>
          <a:lstStyle/>
          <a:p>
            <a:pPr marL="184150" marR="5080" indent="-171450">
              <a:lnSpc>
                <a:spcPct val="100000"/>
              </a:lnSpc>
              <a:spcBef>
                <a:spcPts val="100"/>
              </a:spcBef>
              <a:buSzPct val="100000"/>
              <a:buFont typeface="Wingdings" panose="05000000000000000000" pitchFamily="2" charset="2"/>
              <a:buChar char="§"/>
              <a:tabLst>
                <a:tab pos="184150" algn="l"/>
              </a:tabLst>
            </a:pPr>
            <a:r>
              <a:rPr sz="1200" spc="-5" dirty="0">
                <a:latin typeface="Arial"/>
                <a:cs typeface="Arial"/>
              </a:rPr>
              <a:t>Mineralisation from surface to </a:t>
            </a:r>
            <a:r>
              <a:rPr sz="1200" spc="-10" dirty="0">
                <a:latin typeface="Arial"/>
                <a:cs typeface="Arial"/>
              </a:rPr>
              <a:t>15m  </a:t>
            </a:r>
            <a:r>
              <a:rPr sz="1200" spc="-5" dirty="0">
                <a:latin typeface="Arial"/>
                <a:cs typeface="Arial"/>
              </a:rPr>
              <a:t>deep</a:t>
            </a:r>
            <a:r>
              <a:rPr lang="en-AU" sz="1200" spc="-5" dirty="0">
                <a:latin typeface="Arial"/>
                <a:cs typeface="Arial"/>
              </a:rPr>
              <a:t>.</a:t>
            </a:r>
            <a:endParaRPr sz="1200" dirty="0">
              <a:latin typeface="Arial"/>
              <a:cs typeface="Arial"/>
            </a:endParaRPr>
          </a:p>
        </p:txBody>
      </p:sp>
      <p:sp>
        <p:nvSpPr>
          <p:cNvPr id="20" name="object 2">
            <a:extLst>
              <a:ext uri="{FF2B5EF4-FFF2-40B4-BE49-F238E27FC236}">
                <a16:creationId xmlns:a16="http://schemas.microsoft.com/office/drawing/2014/main" id="{8727BA81-E413-40EF-858F-D6A4F60292F4}"/>
              </a:ext>
            </a:extLst>
          </p:cNvPr>
          <p:cNvSpPr txBox="1">
            <a:spLocks noGrp="1"/>
          </p:cNvSpPr>
          <p:nvPr>
            <p:ph type="title"/>
          </p:nvPr>
        </p:nvSpPr>
        <p:spPr>
          <a:xfrm>
            <a:off x="368047" y="487854"/>
            <a:ext cx="4131945" cy="330200"/>
          </a:xfrm>
          <a:prstGeom prst="rect">
            <a:avLst/>
          </a:prstGeom>
        </p:spPr>
        <p:txBody>
          <a:bodyPr vert="horz" wrap="square" lIns="0" tIns="12065" rIns="0" bIns="0" rtlCol="0">
            <a:spAutoFit/>
          </a:bodyPr>
          <a:lstStyle/>
          <a:p>
            <a:pPr marL="12700">
              <a:lnSpc>
                <a:spcPct val="100000"/>
              </a:lnSpc>
              <a:spcBef>
                <a:spcPts val="95"/>
              </a:spcBef>
            </a:pPr>
            <a:r>
              <a:rPr spc="150" dirty="0"/>
              <a:t>WILUNA </a:t>
            </a:r>
            <a:r>
              <a:rPr spc="155" dirty="0"/>
              <a:t>URANIUM</a:t>
            </a:r>
            <a:r>
              <a:rPr spc="625" dirty="0"/>
              <a:t> </a:t>
            </a:r>
            <a:r>
              <a:rPr spc="155" dirty="0"/>
              <a:t>PROJECT</a:t>
            </a:r>
            <a:r>
              <a:rPr spc="-360" dirty="0"/>
              <a:t> </a:t>
            </a:r>
          </a:p>
        </p:txBody>
      </p:sp>
      <p:sp>
        <p:nvSpPr>
          <p:cNvPr id="2" name="TextBox 1"/>
          <p:cNvSpPr txBox="1"/>
          <p:nvPr/>
        </p:nvSpPr>
        <p:spPr>
          <a:xfrm>
            <a:off x="1877987" y="2178572"/>
            <a:ext cx="2603779" cy="646331"/>
          </a:xfrm>
          <a:prstGeom prst="rect">
            <a:avLst/>
          </a:prstGeom>
          <a:noFill/>
        </p:spPr>
        <p:txBody>
          <a:bodyPr wrap="square" rtlCol="0">
            <a:spAutoFit/>
          </a:bodyPr>
          <a:lstStyle/>
          <a:p>
            <a:pPr marL="171450" indent="-171450">
              <a:buFont typeface="Wingdings" panose="05000000000000000000" pitchFamily="2" charset="2"/>
              <a:buChar char="§"/>
            </a:pPr>
            <a:r>
              <a:rPr lang="en-AU" sz="1200" spc="-5" dirty="0">
                <a:latin typeface="Arial" panose="020B0604020202020204" pitchFamily="34" charset="0"/>
                <a:cs typeface="Arial" panose="020B0604020202020204" pitchFamily="34" charset="0"/>
              </a:rPr>
              <a:t>State </a:t>
            </a:r>
            <a:r>
              <a:rPr lang="en-AU" sz="1200" spc="-10" dirty="0">
                <a:latin typeface="Arial" panose="020B0604020202020204" pitchFamily="34" charset="0"/>
                <a:cs typeface="Arial" panose="020B0604020202020204" pitchFamily="34" charset="0"/>
              </a:rPr>
              <a:t>government environmental  </a:t>
            </a:r>
            <a:r>
              <a:rPr lang="en-AU" sz="1200" spc="-5" dirty="0">
                <a:latin typeface="Arial" panose="020B0604020202020204" pitchFamily="34" charset="0"/>
                <a:cs typeface="Arial" panose="020B0604020202020204" pitchFamily="34" charset="0"/>
              </a:rPr>
              <a:t>approvals - 62Mlb of </a:t>
            </a:r>
            <a:r>
              <a:rPr lang="en-AU" sz="1200" spc="-10" dirty="0">
                <a:latin typeface="Arial" panose="020B0604020202020204" pitchFamily="34" charset="0"/>
                <a:cs typeface="Arial" panose="020B0604020202020204" pitchFamily="34" charset="0"/>
              </a:rPr>
              <a:t>Mineral  </a:t>
            </a:r>
            <a:r>
              <a:rPr lang="en-AU" sz="1200" spc="-5" dirty="0">
                <a:latin typeface="Arial" panose="020B0604020202020204" pitchFamily="34" charset="0"/>
                <a:cs typeface="Arial" panose="020B0604020202020204" pitchFamily="34" charset="0"/>
              </a:rPr>
              <a:t>Resources, federal approval</a:t>
            </a:r>
            <a:r>
              <a:rPr lang="en-AU" sz="1200" spc="-100" dirty="0">
                <a:latin typeface="Arial" panose="020B0604020202020204" pitchFamily="34" charset="0"/>
                <a:cs typeface="Arial" panose="020B0604020202020204" pitchFamily="34" charset="0"/>
              </a:rPr>
              <a:t> </a:t>
            </a:r>
            <a:r>
              <a:rPr lang="en-AU" sz="1200" spc="-10" dirty="0">
                <a:latin typeface="Arial" panose="020B0604020202020204" pitchFamily="34" charset="0"/>
                <a:cs typeface="Arial" panose="020B0604020202020204" pitchFamily="34" charset="0"/>
              </a:rPr>
              <a:t>due.</a:t>
            </a:r>
            <a:endParaRPr lang="en-AU" sz="1200" dirty="0">
              <a:latin typeface="Arial" panose="020B0604020202020204" pitchFamily="34" charset="0"/>
              <a:cs typeface="Arial" panose="020B0604020202020204" pitchFamily="34" charset="0"/>
            </a:endParaRPr>
          </a:p>
        </p:txBody>
      </p:sp>
      <p:sp>
        <p:nvSpPr>
          <p:cNvPr id="21" name="Slide Number Placeholder 3"/>
          <p:cNvSpPr txBox="1">
            <a:spLocks/>
          </p:cNvSpPr>
          <p:nvPr/>
        </p:nvSpPr>
        <p:spPr>
          <a:xfrm>
            <a:off x="8244408" y="6381328"/>
            <a:ext cx="370384"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rgbClr val="4A4A4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A3B86A-D8D9-41B4-AC9E-71B6F5E22BD6}" type="slidenum">
              <a:rPr lang="en-AU" smtClean="0"/>
              <a:pPr/>
              <a:t>8</a:t>
            </a:fld>
            <a:endParaRPr lang="en-AU" dirty="0"/>
          </a:p>
        </p:txBody>
      </p:sp>
    </p:spTree>
    <p:extLst>
      <p:ext uri="{BB962C8B-B14F-4D97-AF65-F5344CB8AC3E}">
        <p14:creationId xmlns:p14="http://schemas.microsoft.com/office/powerpoint/2010/main" val="1068970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EA3B86A-D8D9-41B4-AC9E-71B6F5E22BD6}" type="slidenum">
              <a:rPr lang="en-AU" smtClean="0"/>
              <a:t>9</a:t>
            </a:fld>
            <a:endParaRPr lang="en-AU" dirty="0"/>
          </a:p>
        </p:txBody>
      </p:sp>
      <p:pic>
        <p:nvPicPr>
          <p:cNvPr id="2" name="Picture 1">
            <a:extLst>
              <a:ext uri="{FF2B5EF4-FFF2-40B4-BE49-F238E27FC236}">
                <a16:creationId xmlns:a16="http://schemas.microsoft.com/office/drawing/2014/main" id="{DE133136-7071-451F-87A6-7803B6A482C7}"/>
              </a:ext>
            </a:extLst>
          </p:cNvPr>
          <p:cNvPicPr>
            <a:picLocks noChangeAspect="1"/>
          </p:cNvPicPr>
          <p:nvPr/>
        </p:nvPicPr>
        <p:blipFill>
          <a:blip r:embed="rId2"/>
          <a:stretch>
            <a:fillRect/>
          </a:stretch>
        </p:blipFill>
        <p:spPr>
          <a:xfrm>
            <a:off x="584336" y="1340768"/>
            <a:ext cx="7942567" cy="4536504"/>
          </a:xfrm>
          <a:prstGeom prst="rect">
            <a:avLst/>
          </a:prstGeom>
        </p:spPr>
      </p:pic>
      <p:sp>
        <p:nvSpPr>
          <p:cNvPr id="6" name="object 2">
            <a:extLst>
              <a:ext uri="{FF2B5EF4-FFF2-40B4-BE49-F238E27FC236}">
                <a16:creationId xmlns:a16="http://schemas.microsoft.com/office/drawing/2014/main" id="{1D7F4C75-2F8B-4509-9695-38E3EB80B4F8}"/>
              </a:ext>
            </a:extLst>
          </p:cNvPr>
          <p:cNvSpPr txBox="1">
            <a:spLocks noGrp="1"/>
          </p:cNvSpPr>
          <p:nvPr>
            <p:ph type="title"/>
          </p:nvPr>
        </p:nvSpPr>
        <p:spPr>
          <a:xfrm>
            <a:off x="323528" y="476672"/>
            <a:ext cx="6912768" cy="319959"/>
          </a:xfrm>
          <a:prstGeom prst="rect">
            <a:avLst/>
          </a:prstGeom>
        </p:spPr>
        <p:txBody>
          <a:bodyPr vert="horz" wrap="square" lIns="0" tIns="12065" rIns="0" bIns="0" rtlCol="0">
            <a:spAutoFit/>
          </a:bodyPr>
          <a:lstStyle/>
          <a:p>
            <a:pPr marL="12700">
              <a:lnSpc>
                <a:spcPct val="100000"/>
              </a:lnSpc>
              <a:spcBef>
                <a:spcPts val="95"/>
              </a:spcBef>
            </a:pPr>
            <a:r>
              <a:rPr lang="en-US" spc="165" dirty="0"/>
              <a:t>VANADIUM a potential viable by-product</a:t>
            </a:r>
            <a:endParaRPr spc="-355" dirty="0"/>
          </a:p>
        </p:txBody>
      </p:sp>
      <p:sp>
        <p:nvSpPr>
          <p:cNvPr id="5" name="object 12">
            <a:extLst>
              <a:ext uri="{FF2B5EF4-FFF2-40B4-BE49-F238E27FC236}">
                <a16:creationId xmlns:a16="http://schemas.microsoft.com/office/drawing/2014/main" id="{D51196BA-8BB7-4CCD-8C5D-6A7391C044B6}"/>
              </a:ext>
            </a:extLst>
          </p:cNvPr>
          <p:cNvSpPr txBox="1"/>
          <p:nvPr/>
        </p:nvSpPr>
        <p:spPr>
          <a:xfrm>
            <a:off x="291090" y="6120820"/>
            <a:ext cx="8529060" cy="443070"/>
          </a:xfrm>
          <a:prstGeom prst="rect">
            <a:avLst/>
          </a:prstGeom>
        </p:spPr>
        <p:txBody>
          <a:bodyPr vert="horz" wrap="square" lIns="0" tIns="12065" rIns="0" bIns="0" rtlCol="0">
            <a:spAutoFit/>
          </a:bodyPr>
          <a:lstStyle/>
          <a:p>
            <a:pPr marL="12700" marR="5080" algn="ctr">
              <a:lnSpc>
                <a:spcPct val="100000"/>
              </a:lnSpc>
              <a:spcBef>
                <a:spcPts val="95"/>
              </a:spcBef>
            </a:pPr>
            <a:r>
              <a:rPr lang="en-US" sz="1400" b="1" i="1" dirty="0">
                <a:solidFill>
                  <a:srgbClr val="65A015"/>
                </a:solidFill>
                <a:latin typeface="Arial"/>
                <a:cs typeface="Arial"/>
              </a:rPr>
              <a:t>KEY ADVANTAGE – INCREASING VALUE OF URANIUM RESOURCE and A DECREASED U</a:t>
            </a:r>
            <a:r>
              <a:rPr lang="en-US" sz="1400" b="1" i="1" baseline="-25000" dirty="0">
                <a:solidFill>
                  <a:srgbClr val="65A015"/>
                </a:solidFill>
                <a:latin typeface="Arial"/>
                <a:cs typeface="Arial"/>
              </a:rPr>
              <a:t>3</a:t>
            </a:r>
            <a:r>
              <a:rPr lang="en-US" sz="1400" b="1" i="1" dirty="0">
                <a:solidFill>
                  <a:srgbClr val="65A015"/>
                </a:solidFill>
                <a:latin typeface="Arial"/>
                <a:cs typeface="Arial"/>
              </a:rPr>
              <a:t>O</a:t>
            </a:r>
            <a:r>
              <a:rPr lang="en-US" sz="1400" b="1" i="1" baseline="-25000" dirty="0">
                <a:solidFill>
                  <a:srgbClr val="65A015"/>
                </a:solidFill>
                <a:latin typeface="Arial"/>
                <a:cs typeface="Arial"/>
              </a:rPr>
              <a:t>8</a:t>
            </a:r>
            <a:r>
              <a:rPr lang="en-US" sz="1400" b="1" i="1" dirty="0">
                <a:solidFill>
                  <a:srgbClr val="65A015"/>
                </a:solidFill>
                <a:latin typeface="Arial"/>
                <a:cs typeface="Arial"/>
              </a:rPr>
              <a:t> INCENTIVE PRICE NEEDED FOR COMMENCEMENT OF PROJECT</a:t>
            </a:r>
            <a:endParaRPr sz="1400" dirty="0">
              <a:latin typeface="Arial"/>
              <a:cs typeface="Arial"/>
            </a:endParaRPr>
          </a:p>
        </p:txBody>
      </p:sp>
      <p:sp>
        <p:nvSpPr>
          <p:cNvPr id="3" name="Rectangle 2"/>
          <p:cNvSpPr/>
          <p:nvPr/>
        </p:nvSpPr>
        <p:spPr>
          <a:xfrm>
            <a:off x="7092280" y="5589240"/>
            <a:ext cx="144016" cy="144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Tree>
    <p:extLst>
      <p:ext uri="{BB962C8B-B14F-4D97-AF65-F5344CB8AC3E}">
        <p14:creationId xmlns:p14="http://schemas.microsoft.com/office/powerpoint/2010/main" val="2464317603"/>
      </p:ext>
    </p:extLst>
  </p:cSld>
  <p:clrMapOvr>
    <a:masterClrMapping/>
  </p:clrMapOvr>
</p:sld>
</file>

<file path=ppt/theme/theme1.xml><?xml version="1.0" encoding="utf-8"?>
<a:theme xmlns:a="http://schemas.openxmlformats.org/drawingml/2006/main" name="blank">
  <a:themeElements>
    <a:clrScheme name="Toro">
      <a:dk1>
        <a:srgbClr val="4A4A4A"/>
      </a:dk1>
      <a:lt1>
        <a:sysClr val="window" lastClr="FFFFFF"/>
      </a:lt1>
      <a:dk2>
        <a:srgbClr val="003963"/>
      </a:dk2>
      <a:lt2>
        <a:srgbClr val="E1E1E1"/>
      </a:lt2>
      <a:accent1>
        <a:srgbClr val="87D51C"/>
      </a:accent1>
      <a:accent2>
        <a:srgbClr val="38B249"/>
      </a:accent2>
      <a:accent3>
        <a:srgbClr val="007364"/>
      </a:accent3>
      <a:accent4>
        <a:srgbClr val="00AEEF"/>
      </a:accent4>
      <a:accent5>
        <a:srgbClr val="0068B3"/>
      </a:accent5>
      <a:accent6>
        <a:srgbClr val="004B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oro Presentation - Standard" id="{FE3FD17A-4BED-471E-B208-4498FFFA2A50}" vid="{1591DF7B-189C-4988-827A-BFEA784BFEC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28621</TotalTime>
  <Words>2252</Words>
  <Application>Microsoft Office PowerPoint</Application>
  <PresentationFormat>On-screen Show (4:3)</PresentationFormat>
  <Paragraphs>352</Paragraphs>
  <Slides>14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Times New Roman</vt:lpstr>
      <vt:lpstr>Wingdings</vt:lpstr>
      <vt:lpstr>blank</vt:lpstr>
      <vt:lpstr>PowerPoint Presentation</vt:lpstr>
      <vt:lpstr>Disclaimer </vt:lpstr>
      <vt:lpstr>Introducing Toro </vt:lpstr>
      <vt:lpstr>Investment Highlights </vt:lpstr>
      <vt:lpstr>CORPORATE SNAPSHOT</vt:lpstr>
      <vt:lpstr>PowerPoint Presentation</vt:lpstr>
      <vt:lpstr> GOLD drill program imminent </vt:lpstr>
      <vt:lpstr>WILUNA URANIUM PROJECT </vt:lpstr>
      <vt:lpstr>VANADIUM a potential viable by-product</vt:lpstr>
      <vt:lpstr>Why Toro? </vt:lpstr>
      <vt:lpstr>PowerPoint Presentation</vt:lpstr>
      <vt:lpstr>PowerPoint Presentation</vt:lpstr>
      <vt:lpstr>PowerPoint Presentation</vt:lpstr>
      <vt:lpstr>PowerPoint Presentation</vt:lpstr>
    </vt:vector>
  </TitlesOfParts>
  <Company>Amcer Business Services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Toro Energy Strategy Day  2016: 3 Year Plan   UWA Club   4 May 2016</dc:title>
  <dc:creator>Cherie Pemberton</dc:creator>
  <cp:lastModifiedBy>Katherine Garvey</cp:lastModifiedBy>
  <cp:revision>1171</cp:revision>
  <cp:lastPrinted>2019-09-19T03:13:04Z</cp:lastPrinted>
  <dcterms:created xsi:type="dcterms:W3CDTF">2016-04-07T01:45:35Z</dcterms:created>
  <dcterms:modified xsi:type="dcterms:W3CDTF">2021-01-25T00:01:38Z</dcterms:modified>
</cp:coreProperties>
</file>